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dp" ContentType="image/vnd.ms-photo"/>
  <Override PartName="/ppt/slides/slide22.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1.xml" ContentType="application/vnd.openxmlformats-officedocument.presentationml.slide+xml"/>
  <Override PartName="/ppt/slides/slide1.xml" ContentType="application/vnd.openxmlformats-officedocument.presentationml.slide+xml"/>
  <Override PartName="/docProps/core.xml" ContentType="application/vnd.openxmlformats-package.core-properties+xml"/>
  <Override PartName="/ppt/slides/slide23.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Layouts/slideLayout8.xml" ContentType="application/vnd.openxmlformats-officedocument.presentationml.slideLayout+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s/slide18.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presProps.xml" ContentType="application/vnd.openxmlformats-officedocument.presentationml.presProps+xml"/>
  <Override PartName="/ppt/notesSlides/notesSlide14.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75" r:id="rId4"/>
    <p:sldId id="276" r:id="rId5"/>
    <p:sldId id="277" r:id="rId6"/>
    <p:sldId id="278" r:id="rId7"/>
    <p:sldId id="280" r:id="rId8"/>
    <p:sldId id="279"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5" r:id="rId23"/>
    <p:sldId id="294" r:id="rId24"/>
    <p:sldId id="296" r:id="rId25"/>
    <p:sldId id="297" r:id="rId26"/>
    <p:sldId id="298" r:id="rId27"/>
    <p:sldId id="299" r:id="rId28"/>
    <p:sldId id="300" r:id="rId29"/>
    <p:sldId id="301" r:id="rId30"/>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15" autoAdjust="0"/>
  </p:normalViewPr>
  <p:slideViewPr>
    <p:cSldViewPr snapToGrid="0">
      <p:cViewPr varScale="1">
        <p:scale>
          <a:sx n="68" d="100"/>
          <a:sy n="68" d="100"/>
        </p:scale>
        <p:origin x="1190"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 Type="http://schemas.openxmlformats.org/officeDocument/2006/relationships/slide" Target="slides/slide1.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30BF3-F55B-4EAD-BA76-A2F3B61B92E3}" type="datetimeFigureOut">
              <a:rPr lang="fr-TN" smtClean="0"/>
              <a:t>02/12/2024</a:t>
            </a:fld>
            <a:endParaRPr lang="fr-TN"/>
          </a:p>
        </p:txBody>
      </p:sp>
      <p:sp>
        <p:nvSpPr>
          <p:cNvPr id="4" name="Espace réservé de l'image des diapositives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3FBC4-25EA-4EA4-B69C-33F1EAD4AF46}" type="slidenum">
              <a:rPr lang="fr-TN" smtClean="0"/>
              <a:t>‹#›</a:t>
            </a:fld>
            <a:endParaRPr lang="fr-TN"/>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42900FEE-1473-4DBC-B2BB-CEF4F911D923}"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0CE3812-84E4-4B89-8A12-4D4F1CA5AE4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pPr algn="l"/>
            <a:r>
              <a:rPr lang="fr-FR" b="0" i="0" dirty="0">
                <a:solidFill>
                  <a:srgbClr val="212121"/>
                </a:solidFill>
                <a:effectLst/>
                <a:latin typeface="Roboto" pitchFamily="2" charset="0" panose="02000000000000000000"/>
              </a:rPr>
              <a:t>Lorsque les couleurs deviennent plus foncées, cela indique une corrélation positive, et lorsqu'elles deviennent plus claires, cela indique une corrélation négative. On remarque la forte corrélation entre </a:t>
            </a:r>
            <a:r>
              <a:rPr lang="fr-FR" b="0" i="0" dirty="0" err="1">
                <a:solidFill>
                  <a:srgbClr val="212121"/>
                </a:solidFill>
                <a:effectLst/>
                <a:latin typeface="Roboto" pitchFamily="2" charset="0" panose="02000000000000000000"/>
              </a:rPr>
              <a:t>hypertsion</a:t>
            </a:r>
            <a:r>
              <a:rPr lang="fr-FR" b="0" i="0" dirty="0">
                <a:solidFill>
                  <a:srgbClr val="212121"/>
                </a:solidFill>
                <a:effectLst/>
                <a:latin typeface="Roboto" pitchFamily="2" charset="0" panose="02000000000000000000"/>
              </a:rPr>
              <a:t> et </a:t>
            </a:r>
            <a:r>
              <a:rPr lang="fr-FR" b="0" i="0" dirty="0" err="1">
                <a:solidFill>
                  <a:srgbClr val="212121"/>
                </a:solidFill>
                <a:effectLst/>
                <a:latin typeface="Roboto" pitchFamily="2" charset="0" panose="02000000000000000000"/>
              </a:rPr>
              <a:t>diabéte</a:t>
            </a:r>
            <a:r>
              <a:rPr lang="fr-FR" b="0" i="0" dirty="0">
                <a:solidFill>
                  <a:srgbClr val="212121"/>
                </a:solidFill>
                <a:effectLst/>
                <a:latin typeface="Roboto" pitchFamily="2" charset="0" panose="02000000000000000000"/>
              </a:rPr>
              <a:t>, patient type et </a:t>
            </a:r>
            <a:r>
              <a:rPr lang="fr-FR" b="0" i="0" dirty="0" err="1">
                <a:solidFill>
                  <a:srgbClr val="212121"/>
                </a:solidFill>
                <a:effectLst/>
                <a:latin typeface="Roboto" pitchFamily="2" charset="0" panose="02000000000000000000"/>
              </a:rPr>
              <a:t>age</a:t>
            </a:r>
            <a:r>
              <a:rPr lang="fr-FR" b="0" i="0" dirty="0">
                <a:solidFill>
                  <a:srgbClr val="212121"/>
                </a:solidFill>
                <a:effectLst/>
                <a:latin typeface="Roboto" pitchFamily="2" charset="0" panose="02000000000000000000"/>
              </a:rPr>
              <a:t>, intubé et </a:t>
            </a:r>
            <a:r>
              <a:rPr lang="fr-FR" b="0" i="0" dirty="0" err="1">
                <a:solidFill>
                  <a:srgbClr val="212121"/>
                </a:solidFill>
                <a:effectLst/>
                <a:latin typeface="Roboto" pitchFamily="2" charset="0" panose="02000000000000000000"/>
              </a:rPr>
              <a:t>pneumnia</a:t>
            </a:r>
            <a:r>
              <a:rPr lang="fr-FR" b="0" i="0" dirty="0">
                <a:solidFill>
                  <a:srgbClr val="212121"/>
                </a:solidFill>
                <a:effectLst/>
                <a:latin typeface="Roboto" pitchFamily="2" charset="0" panose="02000000000000000000"/>
              </a:rPr>
              <a:t>, </a:t>
            </a:r>
            <a:r>
              <a:rPr lang="fr-FR" b="0" i="0" dirty="0" err="1">
                <a:solidFill>
                  <a:srgbClr val="212121"/>
                </a:solidFill>
                <a:effectLst/>
                <a:latin typeface="Roboto" pitchFamily="2" charset="0" panose="02000000000000000000"/>
              </a:rPr>
              <a:t>age</a:t>
            </a:r>
            <a:r>
              <a:rPr lang="fr-FR" b="0" i="0" dirty="0">
                <a:solidFill>
                  <a:srgbClr val="212121"/>
                </a:solidFill>
                <a:effectLst/>
                <a:latin typeface="Roboto" pitchFamily="2" charset="0" panose="02000000000000000000"/>
              </a:rPr>
              <a:t> et </a:t>
            </a:r>
            <a:r>
              <a:rPr lang="fr-FR" b="0" i="0" dirty="0" err="1">
                <a:solidFill>
                  <a:srgbClr val="212121"/>
                </a:solidFill>
                <a:effectLst/>
                <a:latin typeface="Roboto" pitchFamily="2" charset="0" panose="02000000000000000000"/>
              </a:rPr>
              <a:t>dead</a:t>
            </a:r>
            <a:r>
              <a:rPr lang="fr-FR" b="0" i="0" dirty="0">
                <a:solidFill>
                  <a:srgbClr val="212121"/>
                </a:solidFill>
                <a:effectLst/>
                <a:latin typeface="Roboto" pitchFamily="2" charset="0" panose="02000000000000000000"/>
              </a:rPr>
              <a:t> .</a:t>
            </a:r>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fr-FR" b="0" i="0" dirty="0">
                <a:solidFill>
                  <a:srgbClr val="212121"/>
                </a:solidFill>
                <a:effectLst/>
                <a:latin typeface="Roboto" pitchFamily="2" charset="0" panose="02000000000000000000"/>
              </a:rPr>
              <a:t>Nous pouvons constater que 29453 patients sont décédés, ce qui représente 2.8 % du nombre total de patients dans notre base de données.</a:t>
            </a:r>
          </a:p>
          <a:p>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B6D7621-BA16-4E7A-85B9-853F1D397EDE}"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579E41DD-622D-43CF-8B1C-726D2D7A776C}"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C7474CFE-6E35-499C-9903-D54C15679C0E}"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E273360B-2745-4F95-BC1E-F642FFD84345}"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1144011-BC7A-433B-AE83-A71EFE890221}"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212121"/>
                </a:solidFill>
                <a:effectLst/>
                <a:latin typeface="Roboto" pitchFamily="2" charset="0" panose="02000000000000000000"/>
              </a:rPr>
              <a:t>98792 patients ont été hospitalisés avec un pourcentage de 9,4%</a:t>
            </a:r>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2E3DE2F6-7276-4CE4-92EA-B7C10F839335}"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3E295121-7EC7-422E-B96B-481647D325F5}"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E2B3AF64-A2E6-485C-8487-0D103064CA73}"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DA52D897-8A66-4F96-9E10-2D98C6E403BF}"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D1D5DB"/>
                </a:solidFill>
                <a:effectLst/>
                <a:latin typeface="Söhne"/>
              </a:rPr>
              <a:t>Le déséquilibre des données peut avoir un impact négatif sur la performance du modèle. Les modèles d'apprentissage automatique ont tendance à être biaisés en faveur des classes majoritaires, ce qui signifie qu'ils ont du mal à prédire avec précision les classes minoritaires.</a:t>
            </a:r>
          </a:p>
          <a:p>
            <a:r>
              <a:rPr lang="fr-FR" b="0" i="0" dirty="0" err="1">
                <a:solidFill>
                  <a:srgbClr val="D1D5DB"/>
                </a:solidFill>
                <a:effectLst/>
                <a:latin typeface="Söhne"/>
              </a:rPr>
              <a:t>Sooolution</a:t>
            </a:r>
            <a:r>
              <a:rPr lang="fr-FR" b="0" i="0" dirty="0">
                <a:solidFill>
                  <a:srgbClr val="D1D5DB"/>
                </a:solidFill>
                <a:effectLst/>
                <a:latin typeface="Söhne"/>
              </a:rPr>
              <a:t> : rééchantillonnage (sur-échantillonnage ou sous-échantillonnage), </a:t>
            </a:r>
          </a:p>
          <a:p>
            <a:r>
              <a:rPr lang="fr-FR" b="0" i="0" dirty="0">
                <a:solidFill>
                  <a:srgbClr val="D1D5DB"/>
                </a:solidFill>
                <a:effectLst/>
                <a:latin typeface="Söhne"/>
              </a:rPr>
              <a:t>la méthode SMOTE (</a:t>
            </a:r>
            <a:r>
              <a:rPr lang="fr-FR" b="0" i="0" dirty="0" err="1">
                <a:solidFill>
                  <a:srgbClr val="D1D5DB"/>
                </a:solidFill>
                <a:effectLst/>
                <a:latin typeface="Söhne"/>
              </a:rPr>
              <a:t>Synthetic</a:t>
            </a:r>
            <a:r>
              <a:rPr lang="fr-FR" b="0" i="0" dirty="0">
                <a:solidFill>
                  <a:srgbClr val="D1D5DB"/>
                </a:solidFill>
                <a:effectLst/>
                <a:latin typeface="Söhne"/>
              </a:rPr>
              <a:t> </a:t>
            </a:r>
            <a:r>
              <a:rPr lang="fr-FR" b="0" i="0" dirty="0" err="1">
                <a:solidFill>
                  <a:srgbClr val="D1D5DB"/>
                </a:solidFill>
                <a:effectLst/>
                <a:latin typeface="Söhne"/>
              </a:rPr>
              <a:t>Minority</a:t>
            </a:r>
            <a:r>
              <a:rPr lang="fr-FR" b="0" i="0" dirty="0">
                <a:solidFill>
                  <a:srgbClr val="D1D5DB"/>
                </a:solidFill>
                <a:effectLst/>
                <a:latin typeface="Söhne"/>
              </a:rPr>
              <a:t> Over-sampling Technique) pour gérer le déséquilibre des données. équilibrer les classes minoritaires  (</a:t>
            </a:r>
            <a:r>
              <a:rPr lang="fr-FR" b="1" i="0" dirty="0">
                <a:effectLst/>
                <a:latin typeface="Söhne"/>
              </a:rPr>
              <a:t>Sur-échantillonnage)</a:t>
            </a:r>
          </a:p>
          <a:p>
            <a:r>
              <a:rPr lang="fr-FR" b="1" i="0" dirty="0">
                <a:effectLst/>
                <a:latin typeface="Söhne"/>
              </a:rPr>
              <a:t>SI REECHANTIONNAGE AVANT LA DIVISION -&gt; </a:t>
            </a:r>
            <a:r>
              <a:rPr lang="fr-FR" b="1" i="0" dirty="0" err="1">
                <a:effectLst/>
                <a:latin typeface="Söhne"/>
              </a:rPr>
              <a:t>overfitting</a:t>
            </a:r>
            <a:r>
              <a:rPr lang="fr-FR" b="1" i="0" dirty="0">
                <a:effectLst/>
                <a:latin typeface="Söhne"/>
              </a:rPr>
              <a:t> sur l’ensemble de test</a:t>
            </a:r>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D1D5DB"/>
                </a:solidFill>
                <a:effectLst/>
                <a:latin typeface="Söhne"/>
              </a:rPr>
              <a:t>La régression logistique est une technique d'analyse statistique qui est couramment utilisée en apprentissage automatique pour la classification et la prédiction de variables binaires (deux classes) ou multinomiales (plus de deux classes). Contrairement à ce que son nom suggère, la régression logistique est principalement utilisée pour la classification plutôt que pour la régression.</a:t>
            </a:r>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D1D5DB"/>
                </a:solidFill>
                <a:effectLst/>
                <a:latin typeface="Söhne"/>
              </a:rPr>
              <a:t>est un algorithme d'apprentissage automatique supervisé largement utilisé pour la résolution de problèmes de classification et de régression. Il s'agit d'un modèle prédictif qui fonctionne en divisant un ensemble de données en sous-ensembles plus petits, puis en construisant un arbre de décision basé sur ces sous-ensembles. </a:t>
            </a:r>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D1D5DB"/>
                </a:solidFill>
                <a:effectLst/>
                <a:latin typeface="Söhne"/>
              </a:rPr>
              <a:t>Une fois le modèle entraîné, il peut être utilisé pour faire des prédictions sur de nouvelles observations. Le classificateur calcule les probabilités conditionnelles pour chaque classe, en utilisant les estimations des vraisemblances des caractéristiques. La classe avec la probabilité la plus élevée est celle prédite pour l'observation. Le classificateur </a:t>
            </a:r>
            <a:r>
              <a:rPr lang="fr-FR" b="0" i="0" dirty="0" err="1">
                <a:solidFill>
                  <a:srgbClr val="D1D5DB"/>
                </a:solidFill>
                <a:effectLst/>
                <a:latin typeface="Söhne"/>
              </a:rPr>
              <a:t>Naive</a:t>
            </a:r>
            <a:r>
              <a:rPr lang="fr-FR" b="0" i="0" dirty="0">
                <a:solidFill>
                  <a:srgbClr val="D1D5DB"/>
                </a:solidFill>
                <a:effectLst/>
                <a:latin typeface="Söhne"/>
              </a:rPr>
              <a:t> Bayes est un algorithme d'apprentissage automatique supervisé basé sur le théorème de Bayes. Le classificateur </a:t>
            </a:r>
            <a:r>
              <a:rPr lang="fr-FR" b="0" i="0" dirty="0" err="1">
                <a:solidFill>
                  <a:srgbClr val="D1D5DB"/>
                </a:solidFill>
                <a:effectLst/>
                <a:latin typeface="Söhne"/>
              </a:rPr>
              <a:t>Naive</a:t>
            </a:r>
            <a:r>
              <a:rPr lang="fr-FR" b="0" i="0" dirty="0">
                <a:solidFill>
                  <a:srgbClr val="D1D5DB"/>
                </a:solidFill>
                <a:effectLst/>
                <a:latin typeface="Söhne"/>
              </a:rPr>
              <a:t> Bayes repose sur le théorème de Bayes, qui est une formule de probabilité conditionnelle. Le théorème de Bayes permet de calculer la probabilité qu'une observation appartienne à une classe donnée en utilisant des probabilités conditionnelles inverses.</a:t>
            </a:r>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pPr algn="l"/>
            <a:r>
              <a:rPr lang="fr-FR" b="0" i="0" dirty="0">
                <a:solidFill>
                  <a:srgbClr val="D1D5DB"/>
                </a:solidFill>
                <a:effectLst/>
                <a:latin typeface="Söhne"/>
              </a:rPr>
              <a:t>Rappel = Vrais Positifs / (Vrais Positifs + Faux Négatifs)</a:t>
            </a:r>
          </a:p>
          <a:p>
            <a:pPr algn="l"/>
            <a:r>
              <a:rPr lang="fr-FR" b="0" i="0" dirty="0">
                <a:solidFill>
                  <a:srgbClr val="D1D5DB"/>
                </a:solidFill>
                <a:effectLst/>
                <a:latin typeface="Söhne"/>
              </a:rPr>
              <a:t>Un rappel élevé signifie que le modèle est capable de détecter la grande majorité des exemples positifs réels, </a:t>
            </a:r>
          </a:p>
          <a:p>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pPr algn="l"/>
            <a:r>
              <a:rPr lang="fr-FR" b="0" i="0" dirty="0">
                <a:solidFill>
                  <a:srgbClr val="D1D5DB"/>
                </a:solidFill>
                <a:effectLst/>
                <a:latin typeface="Söhne"/>
              </a:rPr>
              <a:t>Rappel = Vrais Positifs / (Vrais Positifs + Faux Négatifs)</a:t>
            </a:r>
          </a:p>
          <a:p>
            <a:pPr algn="l"/>
            <a:r>
              <a:rPr lang="fr-FR" b="0" i="0" dirty="0">
                <a:solidFill>
                  <a:srgbClr val="D1D5DB"/>
                </a:solidFill>
                <a:effectLst/>
                <a:latin typeface="Söhne"/>
              </a:rPr>
              <a:t>Un rappel élevé signifie que le modèle est capable de détecter la grande majorité des exemples positifs réels, </a:t>
            </a:r>
          </a:p>
          <a:p>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F63DCCB-6B27-48A2-9F5A-B8E505AFF5DA}"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358E1E87-21EF-40F7-AF55-58571F382A4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CB1E0A9-129D-48AE-8CA1-0BE87FC7B34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3D2D1BA-9C33-4059-9FCB-85E051B84B2C}"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0602E8E8-A93F-44D7-AFA6-BEAE181334C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EditPoints="1"/>
          </p:cNvSpPr>
          <p:nvPr>
            <p:ph type="sldImg"/>
          </p:nvPr>
        </p:nvSpPr>
        <p:spPr/>
        <p:txBody>
          <a:bodyPr/>
          <a:lstStyle/>
          <a:p/>
        </p:txBody>
      </p:sp>
      <p:sp>
        <p:nvSpPr>
          <p:cNvPr id="3" name="Espace réservé des notes 2"/>
          <p:cNvSpPr>
            <a:spLocks noGrp="1" noEditPoints="1"/>
          </p:cNvSpPr>
          <p:nvPr>
            <p:ph type="body" idx="1"/>
          </p:nvPr>
        </p:nvSpPr>
        <p:spPr/>
        <p:txBody>
          <a:bodyPr/>
          <a:lstStyle/>
          <a:p>
            <a:r>
              <a:rPr lang="fr-FR" b="0" i="0" dirty="0">
                <a:solidFill>
                  <a:srgbClr val="212121"/>
                </a:solidFill>
                <a:effectLst/>
                <a:latin typeface="Roboto" pitchFamily="2" charset="0" panose="02000000000000000000"/>
              </a:rPr>
              <a:t>Malheureusement, nous ne pouvons pas remplir ou remplacer les valeurs manquantes de (98) ; parce que nous ne pouvons pas dire lesquelles de ces femmes étaient enceintes et nous ne pouvons pas non plus prédire ces valeurs ou les remplir au hasard car cela affecterait notre analyse</a:t>
            </a:r>
          </a:p>
          <a:p>
            <a:endParaRPr lang="fr-FR" dirty="0"/>
          </a:p>
          <a:p>
            <a:endParaRPr lang="fr-TN" dirty="0"/>
          </a:p>
        </p:txBody>
      </p:sp>
      <p:sp>
        <p:nvSpPr>
          <p:cNvPr id="4" name="Espace réservé du numéro de diapositive 3"/>
          <p:cNvSpPr>
            <a:spLocks noGrp="1" noEditPoints="1"/>
          </p:cNvSpPr>
          <p:nvPr>
            <p:ph type="sldNum" sz="quarter" idx="5"/>
          </p:nvPr>
        </p:nvSpPr>
        <p:spPr/>
        <p:txBody>
          <a:bodyPr/>
          <a:lstStyle/>
          <a:p>
            <a:fld id="{F0A3FBC4-25EA-4EA4-B69C-33F1EAD4AF46}" type="slidenum">
              <a:rPr lang="fr-TN" smtClean="0"/>
              <a:t>‹#›</a:t>
            </a:fld>
            <a:endParaRPr lang="fr-T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1A6D90B-9C06-4354-AA50-0D98C2C760A2}"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fr-FR"/>
              <a:t>Modifiez le style des sous-titres du masque</a:t>
            </a:r>
            <a:endParaRPr lang="fr-TN"/>
          </a:p>
        </p:txBody>
      </p:sp>
      <p:sp>
        <p:nvSpPr>
          <p:cNvPr id="4" name="Espace réservé de la date 3"/>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11"/>
          </p:nvPr>
        </p:nvSpPr>
        <p:spPr/>
        <p:txBody>
          <a:bodyPr/>
          <a:lstStyle/>
          <a:p>
            <a:endParaRPr lang="fr-TN"/>
          </a:p>
        </p:txBody>
      </p:sp>
      <p:sp>
        <p:nvSpPr>
          <p:cNvPr id="6" name="Espace réservé du numéro de diapositive 5"/>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t>Modifiez le style du titre</a:t>
            </a:r>
            <a:endParaRPr lang="fr-TN"/>
          </a:p>
        </p:txBody>
      </p:sp>
      <p:sp>
        <p:nvSpPr>
          <p:cNvPr id="3" name="Espace réservé du texte vertical 2"/>
          <p:cNvSpPr>
            <a:spLocks noGrp="1" noEditPoints="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11"/>
          </p:nvPr>
        </p:nvSpPr>
        <p:spPr/>
        <p:txBody>
          <a:bodyPr/>
          <a:lstStyle/>
          <a:p>
            <a:endParaRPr lang="fr-TN"/>
          </a:p>
        </p:txBody>
      </p:sp>
      <p:sp>
        <p:nvSpPr>
          <p:cNvPr id="6" name="Espace réservé du numéro de diapositive 5"/>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noEditPoints="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p:cNvSpPr>
            <a:spLocks noGrp="1" noEditPoints="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11"/>
          </p:nvPr>
        </p:nvSpPr>
        <p:spPr/>
        <p:txBody>
          <a:bodyPr/>
          <a:lstStyle/>
          <a:p>
            <a:endParaRPr lang="fr-TN"/>
          </a:p>
        </p:txBody>
      </p:sp>
      <p:sp>
        <p:nvSpPr>
          <p:cNvPr id="6" name="Espace réservé du numéro de diapositive 5"/>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p:bgPr>
    </p:bg>
    <p:spTree>
      <p:nvGrpSpPr>
        <p:cNvPr id="1" name=""/>
        <p:cNvGrpSpPr/>
        <p:nvPr/>
      </p:nvGrpSpPr>
      <p:grpSpPr>
        <a:xfrm>
          <a:off x="0" y="0"/>
          <a:ext cx="0" cy="0"/>
          <a:chOff x="0" y="0"/>
          <a:chExt cx="0" cy="0"/>
        </a:xfrm>
      </p:grpSpPr>
      <p:sp>
        <p:nvSpPr>
          <p:cNvPr id="14" name="Slide Number Placeholder 5"/>
          <p:cNvSpPr>
            <a:spLocks noGrp="1" noEditPoints="1"/>
          </p:cNvSpPr>
          <p:nvPr>
            <p:ph type="sldNum" sz="quarter" idx="12"/>
          </p:nvPr>
        </p:nvSpPr>
        <p:spPr>
          <a:xfrm>
            <a:off x="11137872" y="6326141"/>
            <a:ext cx="764217" cy="250830"/>
          </a:xfrm>
        </p:spPr>
        <p:txBody>
          <a:bodyPr/>
          <a:lstStyle>
            <a:lvl1pPr>
              <a:defRPr sz="1200">
                <a:solidFill>
                  <a:schemeClr val="bg1">
                    <a:lumMod val="85000"/>
                  </a:schemeClr>
                </a:solidFill>
              </a:defRPr>
            </a:lvl1pPr>
          </a:lstStyle>
          <a:p>
            <a:fld id="{CE8CC921-8D7A-7641-AC12-363B689095B5}" type="slidenum">
              <a:rPr lang="fr-FR" smtClean="0"/>
              <a:t>‹#›</a:t>
            </a:fld>
            <a:endParaRPr lang="fr-F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t>Modifiez le style du titre</a:t>
            </a:r>
            <a:endParaRPr lang="fr-TN"/>
          </a:p>
        </p:txBody>
      </p:sp>
      <p:sp>
        <p:nvSpPr>
          <p:cNvPr id="3" name="Espace réservé du contenu 2"/>
          <p:cNvSpPr>
            <a:spLocks noGrp="1" noEditPoints="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11"/>
          </p:nvPr>
        </p:nvSpPr>
        <p:spPr/>
        <p:txBody>
          <a:bodyPr/>
          <a:lstStyle/>
          <a:p>
            <a:endParaRPr lang="fr-TN"/>
          </a:p>
        </p:txBody>
      </p:sp>
      <p:sp>
        <p:nvSpPr>
          <p:cNvPr id="6" name="Espace réservé du numéro de diapositive 5"/>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11"/>
          </p:nvPr>
        </p:nvSpPr>
        <p:spPr/>
        <p:txBody>
          <a:bodyPr/>
          <a:lstStyle/>
          <a:p>
            <a:endParaRPr lang="fr-TN"/>
          </a:p>
        </p:txBody>
      </p:sp>
      <p:sp>
        <p:nvSpPr>
          <p:cNvPr id="6" name="Espace réservé du numéro de diapositive 5"/>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t>Modifiez le style du titre</a:t>
            </a:r>
            <a:endParaRPr lang="fr-TN"/>
          </a:p>
        </p:txBody>
      </p:sp>
      <p:sp>
        <p:nvSpPr>
          <p:cNvPr id="3" name="Espace réservé du contenu 2"/>
          <p:cNvSpPr>
            <a:spLocks noGrp="1" noEditPoints="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p:cNvSpPr>
            <a:spLocks noGrp="1" noEditPoints="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6" name="Espace réservé du pied de page 5"/>
          <p:cNvSpPr>
            <a:spLocks noGrp="1" noEditPoints="1"/>
          </p:cNvSpPr>
          <p:nvPr>
            <p:ph type="ftr" sz="quarter" idx="11"/>
          </p:nvPr>
        </p:nvSpPr>
        <p:spPr/>
        <p:txBody>
          <a:bodyPr/>
          <a:lstStyle/>
          <a:p>
            <a:endParaRPr lang="fr-TN"/>
          </a:p>
        </p:txBody>
      </p:sp>
      <p:sp>
        <p:nvSpPr>
          <p:cNvPr id="7" name="Espace réservé du numéro de diapositive 6"/>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noEditPoints="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noEditPoints="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8" name="Espace réservé du pied de page 7"/>
          <p:cNvSpPr>
            <a:spLocks noGrp="1" noEditPoints="1"/>
          </p:cNvSpPr>
          <p:nvPr>
            <p:ph type="ftr" sz="quarter" idx="11"/>
          </p:nvPr>
        </p:nvSpPr>
        <p:spPr/>
        <p:txBody>
          <a:bodyPr/>
          <a:lstStyle/>
          <a:p>
            <a:endParaRPr lang="fr-TN"/>
          </a:p>
        </p:txBody>
      </p:sp>
      <p:sp>
        <p:nvSpPr>
          <p:cNvPr id="9" name="Espace réservé du numéro de diapositive 8"/>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t>Modifiez le style du titre</a:t>
            </a:r>
            <a:endParaRPr lang="fr-TN"/>
          </a:p>
        </p:txBody>
      </p:sp>
      <p:sp>
        <p:nvSpPr>
          <p:cNvPr id="3" name="Espace réservé de la date 2"/>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4" name="Espace réservé du pied de page 3"/>
          <p:cNvSpPr>
            <a:spLocks noGrp="1" noEditPoints="1"/>
          </p:cNvSpPr>
          <p:nvPr>
            <p:ph type="ftr" sz="quarter" idx="11"/>
          </p:nvPr>
        </p:nvSpPr>
        <p:spPr/>
        <p:txBody>
          <a:bodyPr/>
          <a:lstStyle/>
          <a:p>
            <a:endParaRPr lang="fr-TN"/>
          </a:p>
        </p:txBody>
      </p:sp>
      <p:sp>
        <p:nvSpPr>
          <p:cNvPr id="5" name="Espace réservé du numéro de diapositive 4"/>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3" name="Espace réservé du pied de page 2"/>
          <p:cNvSpPr>
            <a:spLocks noGrp="1" noEditPoints="1"/>
          </p:cNvSpPr>
          <p:nvPr>
            <p:ph type="ftr" sz="quarter" idx="11"/>
          </p:nvPr>
        </p:nvSpPr>
        <p:spPr/>
        <p:txBody>
          <a:bodyPr/>
          <a:lstStyle/>
          <a:p>
            <a:endParaRPr lang="fr-TN"/>
          </a:p>
        </p:txBody>
      </p:sp>
      <p:sp>
        <p:nvSpPr>
          <p:cNvPr id="4" name="Espace réservé du numéro de diapositive 3"/>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6" name="Espace réservé du pied de page 5"/>
          <p:cNvSpPr>
            <a:spLocks noGrp="1" noEditPoints="1"/>
          </p:cNvSpPr>
          <p:nvPr>
            <p:ph type="ftr" sz="quarter" idx="11"/>
          </p:nvPr>
        </p:nvSpPr>
        <p:spPr/>
        <p:txBody>
          <a:bodyPr/>
          <a:lstStyle/>
          <a:p>
            <a:endParaRPr lang="fr-TN"/>
          </a:p>
        </p:txBody>
      </p:sp>
      <p:sp>
        <p:nvSpPr>
          <p:cNvPr id="7" name="Espace réservé du numéro de diapositive 6"/>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TN"/>
          </a:p>
        </p:txBody>
      </p:sp>
      <p:sp>
        <p:nvSpPr>
          <p:cNvPr id="4" name="Espace réservé d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noEditPoints="1"/>
          </p:cNvSpPr>
          <p:nvPr>
            <p:ph type="dt" sz="half" idx="10"/>
          </p:nvPr>
        </p:nvSpPr>
        <p:spPr/>
        <p:txBody>
          <a:bodyPr/>
          <a:lstStyle/>
          <a:p>
            <a:fld id="{ECA702BC-D8C6-4D87-A702-07EDAB74723F}" type="datetimeFigureOut">
              <a:rPr lang="fr-TN" smtClean="0"/>
              <a:t>02/12/2024</a:t>
            </a:fld>
            <a:endParaRPr lang="fr-TN"/>
          </a:p>
        </p:txBody>
      </p:sp>
      <p:sp>
        <p:nvSpPr>
          <p:cNvPr id="6" name="Espace réservé du pied de page 5"/>
          <p:cNvSpPr>
            <a:spLocks noGrp="1" noEditPoints="1"/>
          </p:cNvSpPr>
          <p:nvPr>
            <p:ph type="ftr" sz="quarter" idx="11"/>
          </p:nvPr>
        </p:nvSpPr>
        <p:spPr/>
        <p:txBody>
          <a:bodyPr/>
          <a:lstStyle/>
          <a:p>
            <a:endParaRPr lang="fr-TN"/>
          </a:p>
        </p:txBody>
      </p:sp>
      <p:sp>
        <p:nvSpPr>
          <p:cNvPr id="7" name="Espace réservé du numéro de diapositive 6"/>
          <p:cNvSpPr>
            <a:spLocks noGrp="1" noEditPoints="1"/>
          </p:cNvSpPr>
          <p:nvPr>
            <p:ph type="sldNum" sz="quarter" idx="12"/>
          </p:nvPr>
        </p:nvSpPr>
        <p:spPr/>
        <p:txBody>
          <a:bodyPr/>
          <a:lstStyle/>
          <a:p>
            <a:fld id="{FC3FE6E9-04FE-498C-9952-D653D5179076}" type="slidenum">
              <a:rPr lang="fr-TN" smtClean="0"/>
              <a:t>‹#›</a:t>
            </a:fld>
            <a:endParaRPr lang="fr-TN"/>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702BC-D8C6-4D87-A702-07EDAB74723F}" type="datetimeFigureOut">
              <a:rPr lang="fr-TN" smtClean="0"/>
              <a:t>02/12/2024</a:t>
            </a:fld>
            <a:endParaRPr lang="fr-TN"/>
          </a:p>
        </p:txBody>
      </p:sp>
      <p:sp>
        <p:nvSpPr>
          <p:cNvPr id="5" name="Espace réservé du pied de page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FE6E9-04FE-498C-9952-D653D5179076}" type="slidenum">
              <a:rPr lang="fr-TN" smtClean="0"/>
              <a:t>‹#›</a:t>
            </a:fld>
            <a:endParaRPr lang="fr-T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7.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7.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7.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7.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01444" y="969787"/>
            <a:ext cx="10933471" cy="1891287"/>
          </a:xfrm>
          <a:prstGeom prst="rect">
            <a:avLst/>
          </a:prstGeom>
          <a:noFill/>
        </p:spPr>
        <p:txBody>
          <a:bodyPr wrap="square" rtlCol="0">
            <a:spAutoFit/>
          </a:bodyPr>
          <a:lstStyle/>
          <a:p>
            <a:pPr algn="just">
              <a:lnSpc>
                <a:spcPct val="150000"/>
              </a:lnSpc>
            </a:pPr>
            <a:r>
              <a:rPr lang="fr-FR" sz="2000" b="0" i="0" dirty="0">
                <a:effectLst/>
                <a:latin typeface="Söhne"/>
              </a:rPr>
              <a:t>Le COVID-19, est une maladie infectieuse causée par le virus du syndrome respiratoire aigu sévère coronavirus 2 (SARS-CoV-2). Cette maladie a été identifiée pour la première fois à Wuhan, en Chine, en décembre 2019, et elle s'est rapidement propagée dans le monde entier, devenant une pandémie mondiale majeure</a:t>
            </a:r>
            <a:endParaRPr lang="fr-TN" sz="2000" dirty="0"/>
          </a:p>
        </p:txBody>
      </p:sp>
      <p:sp>
        <p:nvSpPr>
          <p:cNvPr id="5" name="ZoneTexte 4"/>
          <p:cNvSpPr txBox="1"/>
          <p:nvPr/>
        </p:nvSpPr>
        <p:spPr>
          <a:xfrm>
            <a:off x="176980" y="249667"/>
            <a:ext cx="2310581" cy="523220"/>
          </a:xfrm>
          <a:prstGeom prst="rect">
            <a:avLst/>
          </a:prstGeom>
          <a:noFill/>
        </p:spPr>
        <p:txBody>
          <a:bodyPr wrap="square" rtlCol="0">
            <a:spAutoFit/>
          </a:bodyPr>
          <a:lstStyle/>
          <a:p>
            <a:r>
              <a:rPr lang="fr-FR" sz="2800" dirty="0">
                <a:solidFill>
                  <a:schemeClr val="accent1">
                    <a:lumMod val="60000"/>
                    <a:lumOff val="40000"/>
                  </a:schemeClr>
                </a:solidFill>
              </a:rPr>
              <a:t>Introduction</a:t>
            </a:r>
            <a:endParaRPr lang="fr-TN" sz="2800" dirty="0">
              <a:solidFill>
                <a:schemeClr val="accent1">
                  <a:lumMod val="60000"/>
                  <a:lumOff val="40000"/>
                </a:schemeClr>
              </a:solidFill>
            </a:endParaRPr>
          </a:p>
        </p:txBody>
      </p:sp>
      <p:sp>
        <p:nvSpPr>
          <p:cNvPr id="7" name="Rectangle : coins arrondis 6"/>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ZoneTexte 8"/>
          <p:cNvSpPr txBox="1"/>
          <p:nvPr/>
        </p:nvSpPr>
        <p:spPr>
          <a:xfrm>
            <a:off x="501444" y="3147978"/>
            <a:ext cx="11198942" cy="526118"/>
          </a:xfrm>
          <a:prstGeom prst="rect">
            <a:avLst/>
          </a:prstGeom>
          <a:noFill/>
        </p:spPr>
        <p:txBody>
          <a:bodyPr wrap="square">
            <a:spAutoFit/>
          </a:bodyPr>
          <a:lstStyle/>
          <a:p>
            <a:pPr algn="just">
              <a:lnSpc>
                <a:spcPct val="150000"/>
              </a:lnSpc>
            </a:pPr>
            <a:r>
              <a:rPr lang="fr-FR" sz="2000" dirty="0">
                <a:latin typeface="Söhne"/>
              </a:rPr>
              <a:t>La situation de la COVID-19 a évolué depuis Mars 2020</a:t>
            </a:r>
            <a:endParaRPr lang="fr-TN" sz="2000" dirty="0">
              <a:latin typeface="Söhne"/>
            </a:endParaRPr>
          </a:p>
        </p:txBody>
      </p:sp>
      <p:sp>
        <p:nvSpPr>
          <p:cNvPr id="11" name="ZoneTexte 10"/>
          <p:cNvSpPr txBox="1"/>
          <p:nvPr/>
        </p:nvSpPr>
        <p:spPr>
          <a:xfrm>
            <a:off x="460294" y="3998970"/>
            <a:ext cx="11021962" cy="1440518"/>
          </a:xfrm>
          <a:prstGeom prst="rect">
            <a:avLst/>
          </a:prstGeom>
          <a:noFill/>
        </p:spPr>
        <p:txBody>
          <a:bodyPr wrap="square">
            <a:spAutoFit/>
          </a:bodyPr>
          <a:lstStyle/>
          <a:p>
            <a:pPr>
              <a:lnSpc>
                <a:spcPct val="150000"/>
              </a:lnSpc>
            </a:pPr>
            <a:r>
              <a:rPr lang="fr-FR" sz="2000" dirty="0">
                <a:latin typeface="Söhne"/>
              </a:rPr>
              <a:t>En 2021, on a  connu une deuxième vague de COVID-19, avec une augmentation significative du nombre de cas et de décès. Les hôpitaux ont été soumis à une forte pression.</a:t>
            </a:r>
          </a:p>
          <a:p>
            <a:pPr>
              <a:lnSpc>
                <a:spcPct val="150000"/>
              </a:lnSpc>
            </a:pPr>
            <a:endParaRPr lang="fr-FR" sz="2000" dirty="0">
              <a:latin typeface="Söh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p:cNvSpPr txBox="1"/>
          <p:nvPr/>
        </p:nvSpPr>
        <p:spPr>
          <a:xfrm>
            <a:off x="3048965" y="3075057"/>
            <a:ext cx="6094070" cy="707886"/>
          </a:xfrm>
          <a:prstGeom prst="rect">
            <a:avLst/>
          </a:prstGeom>
          <a:noFill/>
        </p:spPr>
        <p:txBody>
          <a:bodyPr wrap="square">
            <a:spAutoFit/>
          </a:bodyPr>
          <a:lstStyle/>
          <a:p>
            <a:pPr algn="l"/>
            <a:r>
              <a:rPr lang="fr-FR" sz="4000" dirty="0">
                <a:solidFill>
                  <a:schemeClr val="accent1"/>
                </a:solidFill>
              </a:rPr>
              <a:t>2. Exploitation des données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2314187" y="100870"/>
            <a:ext cx="7947448" cy="675713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srcRect/>
          <a:stretch>
            <a:fillRect/>
          </a:stretch>
        </p:blipFill>
        <p:spPr bwMode="auto">
          <a:xfrm>
            <a:off x="205740" y="1481579"/>
            <a:ext cx="5530215" cy="3919311"/>
          </a:xfrm>
          <a:prstGeom prst="rect">
            <a:avLst/>
          </a:prstGeom>
          <a:noFill/>
        </p:spPr>
      </p:pic>
      <p:pic>
        <p:nvPicPr>
          <p:cNvPr id="4100" name="Picture 4"/>
          <p:cNvPicPr>
            <a:picLocks noChangeAspect="1" noChangeArrowheads="1"/>
          </p:cNvPicPr>
          <p:nvPr/>
        </p:nvPicPr>
        <p:blipFill>
          <a:blip r:embed="rId2"/>
          <a:srcRect/>
          <a:stretch>
            <a:fillRect/>
          </a:stretch>
        </p:blipFill>
        <p:spPr bwMode="auto">
          <a:xfrm>
            <a:off x="7000875" y="888980"/>
            <a:ext cx="4865370" cy="5018720"/>
          </a:xfrm>
          <a:prstGeom prst="rect">
            <a:avLst/>
          </a:prstGeom>
          <a:noFill/>
        </p:spPr>
      </p:pic>
      <p:sp>
        <p:nvSpPr>
          <p:cNvPr id="2" name="ZoneTexte 1"/>
          <p:cNvSpPr txBox="1"/>
          <p:nvPr/>
        </p:nvSpPr>
        <p:spPr>
          <a:xfrm>
            <a:off x="325755" y="365760"/>
            <a:ext cx="5530215" cy="523220"/>
          </a:xfrm>
          <a:prstGeom prst="rect">
            <a:avLst/>
          </a:prstGeom>
          <a:noFill/>
        </p:spPr>
        <p:txBody>
          <a:bodyPr wrap="square" rtlCol="0">
            <a:spAutoFit/>
          </a:bodyPr>
          <a:lstStyle/>
          <a:p>
            <a:r>
              <a:rPr lang="fr-FR" sz="2800" dirty="0">
                <a:solidFill>
                  <a:schemeClr val="accent1"/>
                </a:solidFill>
              </a:rPr>
              <a:t>Réparation des cas selon l’évolution </a:t>
            </a:r>
            <a:endParaRPr lang="fr-TN" sz="2800" dirty="0">
              <a:solidFill>
                <a:schemeClr val="accent1"/>
              </a:solidFill>
            </a:endParaRPr>
          </a:p>
        </p:txBody>
      </p:sp>
      <p:sp>
        <p:nvSpPr>
          <p:cNvPr id="3" name="Rectangle : coins arrondis 2"/>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p:cNvSpPr txBox="1"/>
          <p:nvPr/>
        </p:nvSpPr>
        <p:spPr>
          <a:xfrm>
            <a:off x="3816288" y="5486400"/>
            <a:ext cx="5279517" cy="1200329"/>
          </a:xfrm>
          <a:prstGeom prst="rect">
            <a:avLst/>
          </a:prstGeom>
          <a:solidFill>
            <a:schemeClr val="tx2">
              <a:lumMod val="20000"/>
              <a:lumOff val="80000"/>
            </a:schemeClr>
          </a:solidFill>
        </p:spPr>
        <p:txBody>
          <a:bodyPr wrap="square" rtlCol="0">
            <a:spAutoFit/>
          </a:bodyPr>
          <a:lstStyle/>
          <a:p>
            <a:r>
              <a:rPr lang="fr-FR" b="0" i="0" dirty="0">
                <a:solidFill>
                  <a:srgbClr val="212121"/>
                </a:solidFill>
                <a:effectLst/>
                <a:latin typeface="Roboto" pitchFamily="2" charset="0" panose="02000000000000000000"/>
              </a:rPr>
              <a:t>Nous pouvons constater que 29453 patients sont décédés, ce qui représente 2.8 % du nombre total des cas dans notre base de données.</a:t>
            </a:r>
          </a:p>
          <a:p>
            <a:endParaRPr lang="fr-T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03020" y="6141035"/>
            <a:ext cx="9932670" cy="369332"/>
          </a:xfrm>
          <a:prstGeom prst="rect">
            <a:avLst/>
          </a:prstGeom>
          <a:noFill/>
        </p:spPr>
        <p:txBody>
          <a:bodyPr wrap="square" rtlCol="0">
            <a:spAutoFit/>
          </a:bodyPr>
          <a:lstStyle/>
          <a:p>
            <a:pPr marL="285750" indent="-285750">
              <a:buFont typeface="Arial" pitchFamily="34" charset="0" panose="020B0604020202020204"/>
              <a:buChar char="•"/>
            </a:pPr>
            <a:r>
              <a:rPr lang="fr-FR" dirty="0"/>
              <a:t>2869 cas sont décédés, avec une valeur de la variable classification =2 ( cas suspect ou probable) </a:t>
            </a:r>
            <a:endParaRPr lang="fr-TN" dirty="0"/>
          </a:p>
        </p:txBody>
      </p:sp>
      <p:pic>
        <p:nvPicPr>
          <p:cNvPr id="5122" name="Picture 2"/>
          <p:cNvPicPr>
            <a:picLocks noChangeAspect="1" noChangeArrowheads="1"/>
          </p:cNvPicPr>
          <p:nvPr/>
        </p:nvPicPr>
        <p:blipFill>
          <a:blip r:embed="rId1"/>
          <a:srcRect/>
          <a:stretch>
            <a:fillRect/>
          </a:stretch>
        </p:blipFill>
        <p:spPr bwMode="auto">
          <a:xfrm>
            <a:off x="2788920" y="187866"/>
            <a:ext cx="7263448" cy="558428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srcRect/>
          <a:stretch>
            <a:fillRect/>
          </a:stretch>
        </p:blipFill>
        <p:spPr bwMode="auto">
          <a:xfrm>
            <a:off x="2821305" y="442271"/>
            <a:ext cx="6549390" cy="641572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srcRect/>
          <a:stretch>
            <a:fillRect/>
          </a:stretch>
        </p:blipFill>
        <p:spPr bwMode="auto">
          <a:xfrm>
            <a:off x="2388870" y="565466"/>
            <a:ext cx="7728903" cy="6184267"/>
          </a:xfrm>
          <a:prstGeom prst="rect">
            <a:avLst/>
          </a:prstGeom>
          <a:noFill/>
        </p:spPr>
      </p:pic>
      <p:sp>
        <p:nvSpPr>
          <p:cNvPr id="3" name="Rectangle 2"/>
          <p:cNvSpPr/>
          <p:nvPr/>
        </p:nvSpPr>
        <p:spPr>
          <a:xfrm>
            <a:off x="1680210" y="479771"/>
            <a:ext cx="7818120" cy="571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 name="ZoneTexte 1"/>
          <p:cNvSpPr txBox="1"/>
          <p:nvPr/>
        </p:nvSpPr>
        <p:spPr>
          <a:xfrm>
            <a:off x="3568383" y="496597"/>
            <a:ext cx="6549390" cy="400110"/>
          </a:xfrm>
          <a:prstGeom prst="rect">
            <a:avLst/>
          </a:prstGeom>
          <a:noFill/>
        </p:spPr>
        <p:txBody>
          <a:bodyPr wrap="square" rtlCol="0">
            <a:spAutoFit/>
          </a:bodyPr>
          <a:lstStyle/>
          <a:p>
            <a:r>
              <a:rPr lang="fr-FR" sz="2000" dirty="0">
                <a:solidFill>
                  <a:srgbClr val="A74F4F"/>
                </a:solidFill>
              </a:rPr>
              <a:t>Réparation des cas des femmes enceintes</a:t>
            </a:r>
            <a:endParaRPr lang="fr-TN" sz="2000" dirty="0">
              <a:solidFill>
                <a:srgbClr val="A74F4F"/>
              </a:solidFill>
            </a:endParaRPr>
          </a:p>
        </p:txBody>
      </p:sp>
      <p:sp>
        <p:nvSpPr>
          <p:cNvPr id="4" name="ZoneTexte 3"/>
          <p:cNvSpPr txBox="1"/>
          <p:nvPr/>
        </p:nvSpPr>
        <p:spPr>
          <a:xfrm>
            <a:off x="8421511" y="1241778"/>
            <a:ext cx="3352800" cy="1477328"/>
          </a:xfrm>
          <a:prstGeom prst="rect">
            <a:avLst/>
          </a:prstGeom>
          <a:noFill/>
        </p:spPr>
        <p:txBody>
          <a:bodyPr wrap="square" rtlCol="0">
            <a:spAutoFit/>
          </a:bodyPr>
          <a:lstStyle/>
          <a:p>
            <a:pPr algn="just"/>
            <a:r>
              <a:rPr lang="fr-FR" b="1" i="0" dirty="0">
                <a:solidFill>
                  <a:srgbClr val="212121"/>
                </a:solidFill>
                <a:effectLst/>
                <a:latin typeface="Roboto" pitchFamily="2" charset="0" panose="02000000000000000000"/>
              </a:rPr>
              <a:t>Nous pouvons constater que 4940 femme enceinte sont infectés par la covid  parmi une totalité des femmes enceinte égale à 6544 cas. </a:t>
            </a:r>
            <a:endParaRPr lang="fr-T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srcRect l="-970" t="-1500" r="970" b="39842"/>
          <a:stretch/>
        </p:blipFill>
        <p:spPr bwMode="auto">
          <a:xfrm>
            <a:off x="1836631" y="598152"/>
            <a:ext cx="8233057" cy="6112023"/>
          </a:xfrm>
          <a:prstGeom prst="rect">
            <a:avLst/>
          </a:prstGeom>
          <a:noFill/>
        </p:spPr>
      </p:pic>
      <p:sp>
        <p:nvSpPr>
          <p:cNvPr id="3" name="ZoneTexte 2"/>
          <p:cNvSpPr txBox="1"/>
          <p:nvPr/>
        </p:nvSpPr>
        <p:spPr>
          <a:xfrm>
            <a:off x="214489" y="198042"/>
            <a:ext cx="6096000" cy="400110"/>
          </a:xfrm>
          <a:prstGeom prst="rect">
            <a:avLst/>
          </a:prstGeom>
          <a:noFill/>
        </p:spPr>
        <p:txBody>
          <a:bodyPr wrap="square">
            <a:spAutoFit/>
          </a:bodyPr>
          <a:lstStyle/>
          <a:p>
            <a:r>
              <a:rPr lang="fr-TN" sz="2000" dirty="0">
                <a:solidFill>
                  <a:schemeClr val="accent1"/>
                </a:solidFill>
              </a:rPr>
              <a:t>Impact des maladies sur la classification des patients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a:srcRect t="59753"/>
          <a:stretch/>
        </p:blipFill>
        <p:spPr bwMode="auto">
          <a:xfrm>
            <a:off x="418371" y="1193800"/>
            <a:ext cx="8037006" cy="4944534"/>
          </a:xfrm>
          <a:prstGeom prst="rect">
            <a:avLst/>
          </a:prstGeom>
          <a:noFill/>
        </p:spPr>
      </p:pic>
      <p:sp>
        <p:nvSpPr>
          <p:cNvPr id="3" name="ZoneTexte 2"/>
          <p:cNvSpPr txBox="1"/>
          <p:nvPr/>
        </p:nvSpPr>
        <p:spPr>
          <a:xfrm>
            <a:off x="214489" y="198042"/>
            <a:ext cx="6096000" cy="400110"/>
          </a:xfrm>
          <a:prstGeom prst="rect">
            <a:avLst/>
          </a:prstGeom>
          <a:noFill/>
        </p:spPr>
        <p:txBody>
          <a:bodyPr wrap="square">
            <a:spAutoFit/>
          </a:bodyPr>
          <a:lstStyle/>
          <a:p>
            <a:r>
              <a:rPr lang="fr-TN" sz="2000" dirty="0">
                <a:solidFill>
                  <a:schemeClr val="accent1"/>
                </a:solidFill>
              </a:rPr>
              <a:t>Impact des maladies sur la classification des patients</a:t>
            </a:r>
          </a:p>
        </p:txBody>
      </p:sp>
      <p:sp>
        <p:nvSpPr>
          <p:cNvPr id="5" name="ZoneTexte 4"/>
          <p:cNvSpPr txBox="1"/>
          <p:nvPr/>
        </p:nvSpPr>
        <p:spPr>
          <a:xfrm>
            <a:off x="8568267" y="1148390"/>
            <a:ext cx="3488267" cy="5035353"/>
          </a:xfrm>
          <a:prstGeom prst="rect">
            <a:avLst/>
          </a:prstGeom>
          <a:noFill/>
        </p:spPr>
        <p:txBody>
          <a:bodyPr wrap="square">
            <a:spAutoFit/>
          </a:bodyPr>
          <a:lstStyle/>
          <a:p>
            <a:pPr algn="just">
              <a:lnSpc>
                <a:spcPct val="150000"/>
              </a:lnSpc>
            </a:pPr>
            <a:r>
              <a:rPr lang="fr-TN" dirty="0"/>
              <a:t>Nous avons constaté que les maladies suivantes ont l'impact le plus élevé :</a:t>
            </a:r>
            <a:endParaRPr lang="fr-FR" dirty="0"/>
          </a:p>
          <a:p>
            <a:pPr algn="just">
              <a:lnSpc>
                <a:spcPct val="150000"/>
              </a:lnSpc>
            </a:pPr>
            <a:r>
              <a:rPr lang="fr-TN" dirty="0">
                <a:solidFill>
                  <a:schemeClr val="accent1"/>
                </a:solidFill>
              </a:rPr>
              <a:t>1- Pneumonie</a:t>
            </a:r>
            <a:endParaRPr lang="fr-FR" dirty="0">
              <a:solidFill>
                <a:schemeClr val="accent1"/>
              </a:solidFill>
            </a:endParaRPr>
          </a:p>
          <a:p>
            <a:pPr algn="just">
              <a:lnSpc>
                <a:spcPct val="150000"/>
              </a:lnSpc>
            </a:pPr>
            <a:r>
              <a:rPr lang="fr-TN" dirty="0">
                <a:solidFill>
                  <a:schemeClr val="accent1"/>
                </a:solidFill>
              </a:rPr>
              <a:t>2- Hypertension</a:t>
            </a:r>
            <a:endParaRPr lang="fr-FR" dirty="0">
              <a:solidFill>
                <a:schemeClr val="accent1"/>
              </a:solidFill>
            </a:endParaRPr>
          </a:p>
          <a:p>
            <a:pPr algn="just">
              <a:lnSpc>
                <a:spcPct val="150000"/>
              </a:lnSpc>
            </a:pPr>
            <a:r>
              <a:rPr lang="fr-TN" dirty="0">
                <a:solidFill>
                  <a:schemeClr val="accent1"/>
                </a:solidFill>
              </a:rPr>
              <a:t>3- Diabète</a:t>
            </a:r>
            <a:endParaRPr lang="fr-FR" dirty="0">
              <a:solidFill>
                <a:schemeClr val="accent1"/>
              </a:solidFill>
            </a:endParaRPr>
          </a:p>
          <a:p>
            <a:pPr algn="just">
              <a:lnSpc>
                <a:spcPct val="150000"/>
              </a:lnSpc>
            </a:pPr>
            <a:r>
              <a:rPr lang="fr-TN" dirty="0">
                <a:solidFill>
                  <a:schemeClr val="accent1"/>
                </a:solidFill>
              </a:rPr>
              <a:t>4- </a:t>
            </a:r>
            <a:r>
              <a:rPr lang="fr-TN" dirty="0" err="1">
                <a:solidFill>
                  <a:schemeClr val="accent1"/>
                </a:solidFill>
              </a:rPr>
              <a:t>Tabagi</a:t>
            </a:r>
            <a:r>
              <a:rPr lang="fr-FR" dirty="0" err="1">
                <a:solidFill>
                  <a:schemeClr val="accent1"/>
                </a:solidFill>
              </a:rPr>
              <a:t>sme</a:t>
            </a:r>
            <a:r>
              <a:rPr lang="fr-FR" dirty="0">
                <a:solidFill>
                  <a:schemeClr val="accent1"/>
                </a:solidFill>
              </a:rPr>
              <a:t>.</a:t>
            </a:r>
          </a:p>
          <a:p>
            <a:pPr algn="just">
              <a:lnSpc>
                <a:spcPct val="150000"/>
              </a:lnSpc>
            </a:pPr>
            <a:r>
              <a:rPr lang="fr-TN" dirty="0"/>
              <a:t>Nous remarquons également que les patients atteints de pneumonie sont plus susceptibles d'être porteurs de Covid, avec </a:t>
            </a:r>
            <a:r>
              <a:rPr lang="fr-FR" dirty="0"/>
              <a:t>une probabilité </a:t>
            </a:r>
            <a:r>
              <a:rPr lang="fr-TN" dirty="0"/>
              <a:t>plus élevé.</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srcRect/>
          <a:stretch>
            <a:fillRect/>
          </a:stretch>
        </p:blipFill>
        <p:spPr bwMode="auto">
          <a:xfrm>
            <a:off x="2319778" y="386613"/>
            <a:ext cx="7552444" cy="6084774"/>
          </a:xfrm>
          <a:prstGeom prst="rect">
            <a:avLst/>
          </a:prstGeom>
          <a:noFill/>
        </p:spPr>
      </p:pic>
      <p:sp>
        <p:nvSpPr>
          <p:cNvPr id="2" name="ZoneTexte 1"/>
          <p:cNvSpPr txBox="1"/>
          <p:nvPr/>
        </p:nvSpPr>
        <p:spPr>
          <a:xfrm>
            <a:off x="8590757" y="1334026"/>
            <a:ext cx="3601244" cy="1200329"/>
          </a:xfrm>
          <a:prstGeom prst="rect">
            <a:avLst/>
          </a:prstGeom>
          <a:noFill/>
        </p:spPr>
        <p:txBody>
          <a:bodyPr wrap="square" rtlCol="0">
            <a:spAutoFit/>
          </a:bodyPr>
          <a:lstStyle/>
          <a:p>
            <a:r>
              <a:rPr lang="fr-FR" b="1" i="0" dirty="0">
                <a:solidFill>
                  <a:srgbClr val="212121"/>
                </a:solidFill>
                <a:effectLst/>
                <a:latin typeface="Roboto" pitchFamily="2" charset="0" panose="02000000000000000000"/>
              </a:rPr>
              <a:t>98792 patients ont été hospitalisés avec un pourcentage de 9,4%</a:t>
            </a:r>
            <a:endParaRPr lang="fr-TN" b="1" dirty="0"/>
          </a:p>
          <a:p>
            <a:endParaRPr lang="fr-T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srcRect/>
          <a:stretch>
            <a:fillRect/>
          </a:stretch>
        </p:blipFill>
        <p:spPr bwMode="auto">
          <a:xfrm>
            <a:off x="1772355" y="299797"/>
            <a:ext cx="8392936" cy="647917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6980" y="249667"/>
            <a:ext cx="2674375" cy="523220"/>
          </a:xfrm>
          <a:prstGeom prst="rect">
            <a:avLst/>
          </a:prstGeom>
          <a:noFill/>
        </p:spPr>
        <p:txBody>
          <a:bodyPr wrap="square" rtlCol="0">
            <a:spAutoFit/>
          </a:bodyPr>
          <a:lstStyle/>
          <a:p>
            <a:r>
              <a:rPr lang="fr-FR" sz="2800" dirty="0">
                <a:solidFill>
                  <a:schemeClr val="accent1">
                    <a:lumMod val="60000"/>
                    <a:lumOff val="40000"/>
                  </a:schemeClr>
                </a:solidFill>
              </a:rPr>
              <a:t>Problématique</a:t>
            </a:r>
            <a:endParaRPr lang="fr-TN" sz="2800" dirty="0">
              <a:solidFill>
                <a:schemeClr val="accent1">
                  <a:lumMod val="60000"/>
                  <a:lumOff val="40000"/>
                </a:schemeClr>
              </a:solidFill>
            </a:endParaRPr>
          </a:p>
        </p:txBody>
      </p:sp>
      <p:sp>
        <p:nvSpPr>
          <p:cNvPr id="7" name="Rectangle : coins arrondis 6"/>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308805" y="2021691"/>
            <a:ext cx="11287435" cy="2814617"/>
          </a:xfrm>
          <a:prstGeom prst="rect">
            <a:avLst/>
          </a:prstGeom>
          <a:noFill/>
        </p:spPr>
        <p:txBody>
          <a:bodyPr wrap="square">
            <a:spAutoFit/>
          </a:bodyPr>
          <a:lstStyle/>
          <a:p>
            <a:pPr>
              <a:lnSpc>
                <a:spcPct val="150000"/>
              </a:lnSpc>
            </a:pPr>
            <a:r>
              <a:rPr lang="fr-FR" sz="2000" dirty="0">
                <a:latin typeface="Söhne"/>
              </a:rPr>
              <a:t>Pendant toute la durée de la pandémie, l'un des principaux problèmes auxquels les médecin ont été confrontés a été la pénurie de ressources médicales et l'absence d'un plan adéquat pour les distribuer efficacement</a:t>
            </a:r>
          </a:p>
          <a:p>
            <a:pPr>
              <a:lnSpc>
                <a:spcPct val="150000"/>
              </a:lnSpc>
            </a:pPr>
            <a:r>
              <a:rPr lang="fr-FR" sz="2000" dirty="0">
                <a:latin typeface="Söhne"/>
              </a:rPr>
              <a:t>En ces temps difficiles, la capacité à prédire le type de ressources dont un individu pourrait avoir besoin au moment où il est testé positif, ou même avant, sera d'une aide immense pour les autorités, car elles pourront se procurer et organiser les ressources nécessaires pour sauver la vie de ce patient.</a:t>
            </a:r>
            <a:endParaRPr lang="fr-TN" sz="2000" dirty="0">
              <a:latin typeface="Söh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srcRect/>
          <a:stretch>
            <a:fillRect/>
          </a:stretch>
        </p:blipFill>
        <p:spPr bwMode="auto">
          <a:xfrm>
            <a:off x="1769797" y="442449"/>
            <a:ext cx="8652405" cy="623492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p:cNvSpPr txBox="1"/>
          <p:nvPr/>
        </p:nvSpPr>
        <p:spPr>
          <a:xfrm>
            <a:off x="3048965" y="3075057"/>
            <a:ext cx="6094070" cy="707886"/>
          </a:xfrm>
          <a:prstGeom prst="rect">
            <a:avLst/>
          </a:prstGeom>
          <a:noFill/>
        </p:spPr>
        <p:txBody>
          <a:bodyPr wrap="square">
            <a:spAutoFit/>
          </a:bodyPr>
          <a:lstStyle/>
          <a:p>
            <a:pPr algn="l"/>
            <a:r>
              <a:rPr lang="fr-FR" sz="4000" dirty="0">
                <a:solidFill>
                  <a:schemeClr val="accent1"/>
                </a:solidFill>
              </a:rPr>
              <a:t>3. Modélisation et </a:t>
            </a:r>
            <a:r>
              <a:rPr lang="fr-FR" sz="4000" dirty="0" err="1">
                <a:solidFill>
                  <a:schemeClr val="accent1"/>
                </a:solidFill>
              </a:rPr>
              <a:t>résultas</a:t>
            </a:r>
            <a:endParaRPr lang="fr-FR" sz="4000" dirty="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07911" y="735631"/>
            <a:ext cx="7845778" cy="1200329"/>
          </a:xfrm>
          <a:prstGeom prst="rect">
            <a:avLst/>
          </a:prstGeom>
          <a:noFill/>
        </p:spPr>
        <p:txBody>
          <a:bodyPr wrap="square" rtlCol="0">
            <a:spAutoFit/>
          </a:bodyPr>
          <a:lstStyle/>
          <a:p>
            <a:pPr marL="342900" indent="-342900">
              <a:buAutoNum type="arabicPeriod"/>
            </a:pPr>
            <a:r>
              <a:rPr lang="fr-FR" b="1" i="0" dirty="0">
                <a:effectLst/>
                <a:latin typeface="Söhne"/>
              </a:rPr>
              <a:t>Sélection des caractéristiques</a:t>
            </a:r>
          </a:p>
          <a:p>
            <a:pPr marL="342900" indent="-342900">
              <a:buAutoNum type="arabicPeriod"/>
            </a:pPr>
            <a:r>
              <a:rPr lang="fr-FR" b="1" i="0" dirty="0">
                <a:effectLst/>
                <a:latin typeface="Söhne"/>
              </a:rPr>
              <a:t>élimination des valeurs manquantes restantes</a:t>
            </a:r>
          </a:p>
          <a:p>
            <a:endParaRPr lang="fr-FR" b="1" i="0" dirty="0">
              <a:effectLst/>
              <a:latin typeface="Söhne"/>
            </a:endParaRPr>
          </a:p>
          <a:p>
            <a:endParaRPr lang="fr-TN" dirty="0"/>
          </a:p>
        </p:txBody>
      </p:sp>
      <p:pic>
        <p:nvPicPr>
          <p:cNvPr id="13314" name="Picture 2"/>
          <p:cNvPicPr>
            <a:picLocks noChangeAspect="1" noChangeArrowheads="1"/>
          </p:cNvPicPr>
          <p:nvPr/>
        </p:nvPicPr>
        <p:blipFill>
          <a:blip r:embed="rId1"/>
          <a:srcRect/>
          <a:stretch>
            <a:fillRect/>
          </a:stretch>
        </p:blipFill>
        <p:spPr bwMode="auto">
          <a:xfrm>
            <a:off x="1344966" y="1381125"/>
            <a:ext cx="4513968" cy="4408113"/>
          </a:xfrm>
          <a:prstGeom prst="rect">
            <a:avLst/>
          </a:prstGeom>
          <a:noFill/>
        </p:spPr>
      </p:pic>
      <p:sp>
        <p:nvSpPr>
          <p:cNvPr id="3" name="ZoneTexte 2"/>
          <p:cNvSpPr txBox="1"/>
          <p:nvPr/>
        </p:nvSpPr>
        <p:spPr>
          <a:xfrm>
            <a:off x="1344966" y="5657671"/>
            <a:ext cx="7845778" cy="923330"/>
          </a:xfrm>
          <a:prstGeom prst="rect">
            <a:avLst/>
          </a:prstGeom>
          <a:noFill/>
        </p:spPr>
        <p:txBody>
          <a:bodyPr wrap="square" rtlCol="0">
            <a:spAutoFit/>
          </a:bodyPr>
          <a:lstStyle/>
          <a:p>
            <a:r>
              <a:rPr lang="fr-FR" b="1" i="0" dirty="0">
                <a:effectLst/>
                <a:latin typeface="Söhne"/>
              </a:rPr>
              <a:t>3. Élimination des caractéristiques non significatives dans notre modèle</a:t>
            </a:r>
          </a:p>
          <a:p>
            <a:r>
              <a:rPr lang="fr-FR" b="1" i="0" dirty="0">
                <a:effectLst/>
                <a:latin typeface="Söhne"/>
              </a:rPr>
              <a:t>4.  </a:t>
            </a:r>
            <a:r>
              <a:rPr lang="fr-FR" b="1" dirty="0">
                <a:latin typeface="Söhne"/>
              </a:rPr>
              <a:t>Division de la base en données en un ensemble d'entraînement et un ensemble de test</a:t>
            </a:r>
            <a:endParaRPr lang="fr-TN" b="1" dirty="0">
              <a:latin typeface="Söhne"/>
            </a:endParaRPr>
          </a:p>
        </p:txBody>
      </p:sp>
      <p:sp>
        <p:nvSpPr>
          <p:cNvPr id="4" name="ZoneTexte 3"/>
          <p:cNvSpPr txBox="1"/>
          <p:nvPr/>
        </p:nvSpPr>
        <p:spPr>
          <a:xfrm>
            <a:off x="225777" y="112308"/>
            <a:ext cx="4730044" cy="400110"/>
          </a:xfrm>
          <a:prstGeom prst="rect">
            <a:avLst/>
          </a:prstGeom>
          <a:noFill/>
        </p:spPr>
        <p:txBody>
          <a:bodyPr wrap="square" rtlCol="0">
            <a:spAutoFit/>
          </a:bodyPr>
          <a:lstStyle/>
          <a:p>
            <a:r>
              <a:rPr lang="fr-FR" sz="2000" dirty="0">
                <a:solidFill>
                  <a:schemeClr val="accent1"/>
                </a:solidFill>
              </a:rPr>
              <a:t>Les étapes de modélisation</a:t>
            </a:r>
            <a:endParaRPr lang="fr-TN" sz="2000"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07911" y="735631"/>
            <a:ext cx="9290756" cy="1477328"/>
          </a:xfrm>
          <a:prstGeom prst="rect">
            <a:avLst/>
          </a:prstGeom>
          <a:noFill/>
        </p:spPr>
        <p:txBody>
          <a:bodyPr wrap="square" rtlCol="0">
            <a:spAutoFit/>
          </a:bodyPr>
          <a:lstStyle/>
          <a:p>
            <a:r>
              <a:rPr lang="fr-FR" b="1" i="0" dirty="0">
                <a:effectLst/>
                <a:latin typeface="Söhne"/>
              </a:rPr>
              <a:t>5. Test de corrélation des variables de modèle</a:t>
            </a:r>
          </a:p>
          <a:p>
            <a:r>
              <a:rPr lang="fr-FR" b="1" dirty="0">
                <a:latin typeface="Söhne"/>
              </a:rPr>
              <a:t>6. Vérification de l'équilibre des données (</a:t>
            </a:r>
            <a:r>
              <a:rPr lang="fr-FR" b="1" i="0" dirty="0">
                <a:effectLst/>
                <a:latin typeface="Söhne"/>
              </a:rPr>
              <a:t>Sur-échantillonnage des classes minoritaires</a:t>
            </a:r>
            <a:r>
              <a:rPr lang="fr-FR" b="0" i="0" dirty="0">
                <a:solidFill>
                  <a:srgbClr val="D1D5DB"/>
                </a:solidFill>
                <a:effectLst/>
                <a:latin typeface="Söhne"/>
              </a:rPr>
              <a:t> </a:t>
            </a:r>
            <a:r>
              <a:rPr lang="fr-FR" b="1" dirty="0">
                <a:latin typeface="Söhne"/>
              </a:rPr>
              <a:t>avec la méthode </a:t>
            </a:r>
            <a:r>
              <a:rPr lang="en-US" b="1" dirty="0">
                <a:latin typeface="Söhne"/>
              </a:rPr>
              <a:t>MOTE (Synthetic Minority Over-sampling Technique) </a:t>
            </a:r>
            <a:endParaRPr lang="fr-FR" b="1" dirty="0">
              <a:latin typeface="Söhne"/>
            </a:endParaRPr>
          </a:p>
          <a:p>
            <a:endParaRPr lang="fr-FR" b="1" dirty="0">
              <a:latin typeface="Söhne"/>
            </a:endParaRPr>
          </a:p>
          <a:p>
            <a:endParaRPr lang="fr-TN" dirty="0"/>
          </a:p>
        </p:txBody>
      </p:sp>
      <p:sp>
        <p:nvSpPr>
          <p:cNvPr id="3" name="ZoneTexte 2"/>
          <p:cNvSpPr txBox="1"/>
          <p:nvPr/>
        </p:nvSpPr>
        <p:spPr>
          <a:xfrm>
            <a:off x="1333518" y="5958680"/>
            <a:ext cx="7845778" cy="369332"/>
          </a:xfrm>
          <a:prstGeom prst="rect">
            <a:avLst/>
          </a:prstGeom>
          <a:noFill/>
        </p:spPr>
        <p:txBody>
          <a:bodyPr wrap="square" rtlCol="0">
            <a:spAutoFit/>
          </a:bodyPr>
          <a:lstStyle/>
          <a:p>
            <a:r>
              <a:rPr lang="fr-FR" b="1" dirty="0">
                <a:latin typeface="Söhne"/>
              </a:rPr>
              <a:t>7</a:t>
            </a:r>
            <a:r>
              <a:rPr lang="fr-FR" b="1" i="0" dirty="0">
                <a:effectLst/>
                <a:latin typeface="Söhne"/>
              </a:rPr>
              <a:t>. Application des </a:t>
            </a:r>
            <a:r>
              <a:rPr lang="fr-FR" b="1" i="0" dirty="0" err="1">
                <a:effectLst/>
                <a:latin typeface="Söhne"/>
              </a:rPr>
              <a:t>modéles</a:t>
            </a:r>
            <a:endParaRPr lang="fr-TN" b="1" dirty="0">
              <a:latin typeface="Söhne"/>
            </a:endParaRPr>
          </a:p>
        </p:txBody>
      </p:sp>
      <p:sp>
        <p:nvSpPr>
          <p:cNvPr id="4" name="ZoneTexte 3"/>
          <p:cNvSpPr txBox="1"/>
          <p:nvPr/>
        </p:nvSpPr>
        <p:spPr>
          <a:xfrm>
            <a:off x="225777" y="112308"/>
            <a:ext cx="4730044" cy="400110"/>
          </a:xfrm>
          <a:prstGeom prst="rect">
            <a:avLst/>
          </a:prstGeom>
          <a:noFill/>
        </p:spPr>
        <p:txBody>
          <a:bodyPr wrap="square" rtlCol="0">
            <a:spAutoFit/>
          </a:bodyPr>
          <a:lstStyle/>
          <a:p>
            <a:r>
              <a:rPr lang="fr-FR" sz="2000" dirty="0">
                <a:solidFill>
                  <a:schemeClr val="accent1"/>
                </a:solidFill>
              </a:rPr>
              <a:t>Les étapes de modélisation</a:t>
            </a:r>
            <a:endParaRPr lang="fr-TN" sz="2000" dirty="0">
              <a:solidFill>
                <a:schemeClr val="accent1"/>
              </a:solidFill>
            </a:endParaRPr>
          </a:p>
        </p:txBody>
      </p:sp>
      <p:pic>
        <p:nvPicPr>
          <p:cNvPr id="14338" name="Picture 2"/>
          <p:cNvPicPr>
            <a:picLocks noChangeAspect="1" noChangeArrowheads="1"/>
          </p:cNvPicPr>
          <p:nvPr/>
        </p:nvPicPr>
        <p:blipFill>
          <a:blip r:embed="rId1"/>
          <a:srcRect t="7113"/>
          <a:stretch/>
        </p:blipFill>
        <p:spPr bwMode="auto">
          <a:xfrm>
            <a:off x="1207911" y="1952978"/>
            <a:ext cx="4048496" cy="2878666"/>
          </a:xfrm>
          <a:prstGeom prst="rect">
            <a:avLst/>
          </a:prstGeom>
          <a:noFill/>
        </p:spPr>
      </p:pic>
      <p:pic>
        <p:nvPicPr>
          <p:cNvPr id="14340" name="Picture 4"/>
          <p:cNvPicPr>
            <a:picLocks noChangeAspect="1" noChangeArrowheads="1"/>
          </p:cNvPicPr>
          <p:nvPr/>
        </p:nvPicPr>
        <p:blipFill>
          <a:blip r:embed="rId2"/>
          <a:srcRect t="6708"/>
          <a:stretch/>
        </p:blipFill>
        <p:spPr bwMode="auto">
          <a:xfrm>
            <a:off x="5557185" y="1952978"/>
            <a:ext cx="3904492" cy="2788355"/>
          </a:xfrm>
          <a:prstGeom prst="rect">
            <a:avLst/>
          </a:prstGeom>
          <a:noFill/>
        </p:spPr>
      </p:pic>
      <p:sp>
        <p:nvSpPr>
          <p:cNvPr id="5" name="ZoneTexte 4"/>
          <p:cNvSpPr txBox="1"/>
          <p:nvPr/>
        </p:nvSpPr>
        <p:spPr>
          <a:xfrm>
            <a:off x="2047504" y="1595027"/>
            <a:ext cx="4048496" cy="369332"/>
          </a:xfrm>
          <a:prstGeom prst="rect">
            <a:avLst/>
          </a:prstGeom>
          <a:noFill/>
        </p:spPr>
        <p:txBody>
          <a:bodyPr wrap="square" rtlCol="0">
            <a:spAutoFit/>
          </a:bodyPr>
          <a:lstStyle/>
          <a:p>
            <a:r>
              <a:rPr lang="fr-FR" dirty="0"/>
              <a:t>Avant l’équilibre des classes</a:t>
            </a:r>
            <a:endParaRPr lang="fr-TN" dirty="0"/>
          </a:p>
        </p:txBody>
      </p:sp>
      <p:sp>
        <p:nvSpPr>
          <p:cNvPr id="6" name="ZoneTexte 5"/>
          <p:cNvSpPr txBox="1"/>
          <p:nvPr/>
        </p:nvSpPr>
        <p:spPr>
          <a:xfrm>
            <a:off x="6273085" y="1583646"/>
            <a:ext cx="4048496" cy="369332"/>
          </a:xfrm>
          <a:prstGeom prst="rect">
            <a:avLst/>
          </a:prstGeom>
          <a:noFill/>
        </p:spPr>
        <p:txBody>
          <a:bodyPr wrap="square" rtlCol="0">
            <a:spAutoFit/>
          </a:bodyPr>
          <a:lstStyle/>
          <a:p>
            <a:r>
              <a:rPr lang="fr-FR" dirty="0" err="1"/>
              <a:t>Aprés</a:t>
            </a:r>
            <a:r>
              <a:rPr lang="fr-FR" dirty="0"/>
              <a:t> l’équilibre des classes</a:t>
            </a:r>
            <a:endParaRPr lang="fr-TN" dirty="0"/>
          </a:p>
        </p:txBody>
      </p:sp>
      <p:sp>
        <p:nvSpPr>
          <p:cNvPr id="8" name="ZoneTexte 7"/>
          <p:cNvSpPr txBox="1"/>
          <p:nvPr/>
        </p:nvSpPr>
        <p:spPr>
          <a:xfrm>
            <a:off x="1503530" y="4865510"/>
            <a:ext cx="9184940" cy="923330"/>
          </a:xfrm>
          <a:prstGeom prst="rect">
            <a:avLst/>
          </a:prstGeom>
          <a:noFill/>
        </p:spPr>
        <p:txBody>
          <a:bodyPr wrap="square">
            <a:spAutoFit/>
          </a:bodyPr>
          <a:lstStyle/>
          <a:p>
            <a:pPr algn="just"/>
            <a:r>
              <a:rPr lang="fr-FR" b="0" i="0" dirty="0">
                <a:effectLst/>
                <a:latin typeface="Söhne"/>
              </a:rPr>
              <a:t>Le déséquilibre des données peut avoir un impact négatif sur la performance du modèle. Les modèles d'apprentissage automatique ont tendance à être biaisés en faveur des classes majoritaires, ce qui signifie qu'ils ont du mal à prédire avec précision les classes minoritaires.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9912" y="1362251"/>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p:cNvSpPr/>
          <p:nvPr/>
        </p:nvSpPr>
        <p:spPr>
          <a:xfrm>
            <a:off x="372534" y="1362251"/>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372534" y="121312"/>
            <a:ext cx="3668888" cy="523220"/>
          </a:xfrm>
          <a:prstGeom prst="rect">
            <a:avLst/>
          </a:prstGeom>
          <a:noFill/>
        </p:spPr>
        <p:txBody>
          <a:bodyPr wrap="square">
            <a:spAutoFit/>
          </a:bodyPr>
          <a:lstStyle/>
          <a:p>
            <a:pPr algn="l"/>
            <a:r>
              <a:rPr lang="fr-FR" sz="2800" b="0" i="0" dirty="0">
                <a:solidFill>
                  <a:schemeClr val="accent1">
                    <a:lumMod val="60000"/>
                    <a:lumOff val="40000"/>
                  </a:schemeClr>
                </a:solidFill>
                <a:effectLst/>
                <a:latin typeface="Söhne"/>
              </a:rPr>
              <a:t>La régression logistique</a:t>
            </a:r>
            <a:endParaRPr lang="fr-FR" sz="2800" b="0" i="0" dirty="0">
              <a:solidFill>
                <a:schemeClr val="accent1">
                  <a:lumMod val="60000"/>
                  <a:lumOff val="40000"/>
                </a:schemeClr>
              </a:solidFill>
              <a:effectLst/>
              <a:latin typeface="Roboto" pitchFamily="2" charset="0" panose="02000000000000000000"/>
            </a:endParaRPr>
          </a:p>
        </p:txBody>
      </p:sp>
      <p:pic>
        <p:nvPicPr>
          <p:cNvPr id="5" name="Image 4"/>
          <p:cNvPicPr>
            <a:picLocks noChangeAspect="1"/>
          </p:cNvPicPr>
          <p:nvPr/>
        </p:nvPicPr>
        <p:blipFill>
          <a:blip r:embed="rId1"/>
          <a:srcRect/>
          <a:stretch>
            <a:fillRect/>
          </a:stretch>
        </p:blipFill>
        <p:spPr>
          <a:xfrm>
            <a:off x="2389476" y="3767125"/>
            <a:ext cx="5640328" cy="2711097"/>
          </a:xfrm>
          <a:prstGeom prst="rect">
            <a:avLst/>
          </a:prstGeom>
        </p:spPr>
      </p:pic>
      <p:sp>
        <p:nvSpPr>
          <p:cNvPr id="7" name="ZoneTexte 6"/>
          <p:cNvSpPr txBox="1"/>
          <p:nvPr/>
        </p:nvSpPr>
        <p:spPr>
          <a:xfrm>
            <a:off x="683161" y="1633694"/>
            <a:ext cx="2590800" cy="400110"/>
          </a:xfrm>
          <a:prstGeom prst="rect">
            <a:avLst/>
          </a:prstGeom>
          <a:noFill/>
        </p:spPr>
        <p:txBody>
          <a:bodyPr wrap="square">
            <a:spAutoFit/>
          </a:bodyPr>
          <a:lstStyle/>
          <a:p>
            <a:r>
              <a:rPr lang="fr-FR" sz="2000" b="1" i="0" dirty="0">
                <a:effectLst/>
                <a:latin typeface="Courier New" pitchFamily="49" charset="0" panose="02070309020205020404"/>
              </a:rPr>
              <a:t>Train </a:t>
            </a:r>
            <a:r>
              <a:rPr lang="fr-FR" sz="2000" b="1" i="0" dirty="0" err="1">
                <a:effectLst/>
                <a:latin typeface="Courier New" pitchFamily="49" charset="0" panose="02070309020205020404"/>
              </a:rPr>
              <a:t>Accuracy</a:t>
            </a:r>
            <a:r>
              <a:rPr lang="fr-FR" sz="2000" b="1" i="0" dirty="0">
                <a:effectLst/>
                <a:latin typeface="Courier New" pitchFamily="49" charset="0" panose="02070309020205020404"/>
              </a:rPr>
              <a:t>:</a:t>
            </a:r>
            <a:endParaRPr lang="fr-TN" sz="2000" b="1" dirty="0"/>
          </a:p>
        </p:txBody>
      </p:sp>
      <p:sp>
        <p:nvSpPr>
          <p:cNvPr id="9" name="ZoneTexte 8"/>
          <p:cNvSpPr txBox="1"/>
          <p:nvPr/>
        </p:nvSpPr>
        <p:spPr>
          <a:xfrm>
            <a:off x="4871156" y="1531528"/>
            <a:ext cx="2235200" cy="400110"/>
          </a:xfrm>
          <a:prstGeom prst="rect">
            <a:avLst/>
          </a:prstGeom>
          <a:noFill/>
        </p:spPr>
        <p:txBody>
          <a:bodyPr wrap="square">
            <a:spAutoFit/>
          </a:bodyPr>
          <a:lstStyle/>
          <a:p>
            <a:r>
              <a:rPr lang="fr-FR" sz="2000" b="1" dirty="0">
                <a:latin typeface="Courier New" pitchFamily="49" charset="0" panose="02070309020205020404"/>
              </a:rPr>
              <a:t>Test </a:t>
            </a:r>
            <a:r>
              <a:rPr lang="fr-FR" sz="2000" b="1" dirty="0" err="1">
                <a:latin typeface="Courier New" pitchFamily="49" charset="0" panose="02070309020205020404"/>
              </a:rPr>
              <a:t>Accuracy</a:t>
            </a:r>
            <a:endParaRPr lang="fr-TN" sz="2000" b="1" dirty="0">
              <a:latin typeface="Courier New" pitchFamily="49" charset="0" panose="02070309020205020404"/>
            </a:endParaRPr>
          </a:p>
        </p:txBody>
      </p:sp>
      <p:sp>
        <p:nvSpPr>
          <p:cNvPr id="10" name="ZoneTexte 9"/>
          <p:cNvSpPr txBox="1"/>
          <p:nvPr/>
        </p:nvSpPr>
        <p:spPr>
          <a:xfrm>
            <a:off x="1405284" y="2124534"/>
            <a:ext cx="936978" cy="369332"/>
          </a:xfrm>
          <a:prstGeom prst="rect">
            <a:avLst/>
          </a:prstGeom>
          <a:noFill/>
        </p:spPr>
        <p:txBody>
          <a:bodyPr wrap="square" rtlCol="0">
            <a:spAutoFit/>
          </a:bodyPr>
          <a:lstStyle/>
          <a:p>
            <a:r>
              <a:rPr lang="fr-FR" dirty="0"/>
              <a:t>90,5%</a:t>
            </a:r>
            <a:endParaRPr lang="fr-TN" dirty="0"/>
          </a:p>
        </p:txBody>
      </p:sp>
      <p:sp>
        <p:nvSpPr>
          <p:cNvPr id="11" name="ZoneTexte 10"/>
          <p:cNvSpPr txBox="1"/>
          <p:nvPr/>
        </p:nvSpPr>
        <p:spPr>
          <a:xfrm>
            <a:off x="5830531" y="2073451"/>
            <a:ext cx="936978" cy="369332"/>
          </a:xfrm>
          <a:prstGeom prst="rect">
            <a:avLst/>
          </a:prstGeom>
          <a:noFill/>
        </p:spPr>
        <p:txBody>
          <a:bodyPr wrap="square" rtlCol="0">
            <a:spAutoFit/>
          </a:bodyPr>
          <a:lstStyle/>
          <a:p>
            <a:r>
              <a:rPr lang="fr-FR" dirty="0"/>
              <a:t>89,9%</a:t>
            </a:r>
            <a:endParaRPr lang="fr-TN" dirty="0"/>
          </a:p>
        </p:txBody>
      </p:sp>
      <p:sp>
        <p:nvSpPr>
          <p:cNvPr id="12" name="Rectangle : coins arrondis 1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5" name="ZoneTexte 14"/>
          <p:cNvSpPr txBox="1"/>
          <p:nvPr/>
        </p:nvSpPr>
        <p:spPr>
          <a:xfrm>
            <a:off x="8439601" y="462540"/>
            <a:ext cx="3428418" cy="3693319"/>
          </a:xfrm>
          <a:prstGeom prst="rect">
            <a:avLst/>
          </a:prstGeom>
          <a:noFill/>
        </p:spPr>
        <p:txBody>
          <a:bodyPr wrap="square" rtlCol="0">
            <a:spAutoFit/>
          </a:bodyPr>
          <a:lstStyle/>
          <a:p>
            <a:pPr algn="just"/>
            <a:r>
              <a:rPr lang="fr-FR" b="1" i="0" dirty="0">
                <a:effectLst/>
                <a:latin typeface="Söhne"/>
              </a:rPr>
              <a:t>La régression logistique est une technique d'analyse statistique qui est couramment utilisée en apprentissage automatique pour la classification et la prédiction de variables binaires (deux classes) ou multinomiales (plus de deux classes). Contrairement à ce que son nom suggère, la régression logistique est principalement utilisée pour la classification plutôt que pour la régression.</a:t>
            </a:r>
            <a:endParaRPr lang="fr-TN" b="1" dirty="0"/>
          </a:p>
          <a:p>
            <a:endParaRPr lang="fr-T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922138" y="1381124"/>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p:cNvSpPr/>
          <p:nvPr/>
        </p:nvSpPr>
        <p:spPr>
          <a:xfrm>
            <a:off x="694449" y="1362251"/>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372534" y="121312"/>
            <a:ext cx="3668888" cy="523220"/>
          </a:xfrm>
          <a:prstGeom prst="rect">
            <a:avLst/>
          </a:prstGeom>
          <a:noFill/>
        </p:spPr>
        <p:txBody>
          <a:bodyPr wrap="square">
            <a:spAutoFit/>
          </a:bodyPr>
          <a:lstStyle/>
          <a:p>
            <a:pPr algn="l"/>
            <a:r>
              <a:rPr lang="fr-FR" sz="2800" dirty="0">
                <a:solidFill>
                  <a:schemeClr val="accent1">
                    <a:lumMod val="60000"/>
                    <a:lumOff val="40000"/>
                  </a:schemeClr>
                </a:solidFill>
                <a:latin typeface="Söhne"/>
              </a:rPr>
              <a:t>L'arbre de décision</a:t>
            </a:r>
          </a:p>
        </p:txBody>
      </p:sp>
      <p:sp>
        <p:nvSpPr>
          <p:cNvPr id="7" name="ZoneTexte 6"/>
          <p:cNvSpPr txBox="1"/>
          <p:nvPr/>
        </p:nvSpPr>
        <p:spPr>
          <a:xfrm>
            <a:off x="1005076" y="1633694"/>
            <a:ext cx="2590800" cy="400110"/>
          </a:xfrm>
          <a:prstGeom prst="rect">
            <a:avLst/>
          </a:prstGeom>
          <a:noFill/>
        </p:spPr>
        <p:txBody>
          <a:bodyPr wrap="square">
            <a:spAutoFit/>
          </a:bodyPr>
          <a:lstStyle/>
          <a:p>
            <a:r>
              <a:rPr lang="fr-FR" sz="2000" b="1" i="0" dirty="0">
                <a:effectLst/>
                <a:latin typeface="Courier New" pitchFamily="49" charset="0" panose="02070309020205020404"/>
              </a:rPr>
              <a:t>Train </a:t>
            </a:r>
            <a:r>
              <a:rPr lang="fr-FR" sz="2000" b="1" i="0" dirty="0" err="1">
                <a:effectLst/>
                <a:latin typeface="Courier New" pitchFamily="49" charset="0" panose="02070309020205020404"/>
              </a:rPr>
              <a:t>Accuracy</a:t>
            </a:r>
            <a:r>
              <a:rPr lang="fr-FR" sz="2000" b="1" i="0" dirty="0">
                <a:effectLst/>
                <a:latin typeface="Courier New" pitchFamily="49" charset="0" panose="02070309020205020404"/>
              </a:rPr>
              <a:t>:</a:t>
            </a:r>
            <a:endParaRPr lang="fr-TN" sz="2000" b="1" dirty="0"/>
          </a:p>
        </p:txBody>
      </p:sp>
      <p:sp>
        <p:nvSpPr>
          <p:cNvPr id="9" name="ZoneTexte 8"/>
          <p:cNvSpPr txBox="1"/>
          <p:nvPr/>
        </p:nvSpPr>
        <p:spPr>
          <a:xfrm>
            <a:off x="5283382" y="1550401"/>
            <a:ext cx="2235200" cy="400110"/>
          </a:xfrm>
          <a:prstGeom prst="rect">
            <a:avLst/>
          </a:prstGeom>
          <a:noFill/>
        </p:spPr>
        <p:txBody>
          <a:bodyPr wrap="square">
            <a:spAutoFit/>
          </a:bodyPr>
          <a:lstStyle/>
          <a:p>
            <a:r>
              <a:rPr lang="fr-FR" sz="2000" b="1" dirty="0">
                <a:latin typeface="Courier New" pitchFamily="49" charset="0" panose="02070309020205020404"/>
              </a:rPr>
              <a:t>Test </a:t>
            </a:r>
            <a:r>
              <a:rPr lang="fr-FR" sz="2000" b="1" dirty="0" err="1">
                <a:latin typeface="Courier New" pitchFamily="49" charset="0" panose="02070309020205020404"/>
              </a:rPr>
              <a:t>Accuracy</a:t>
            </a:r>
            <a:endParaRPr lang="fr-TN" sz="2000" b="1" dirty="0">
              <a:latin typeface="Courier New" pitchFamily="49" charset="0" panose="02070309020205020404"/>
            </a:endParaRPr>
          </a:p>
        </p:txBody>
      </p:sp>
      <p:sp>
        <p:nvSpPr>
          <p:cNvPr id="10" name="ZoneTexte 9"/>
          <p:cNvSpPr txBox="1"/>
          <p:nvPr/>
        </p:nvSpPr>
        <p:spPr>
          <a:xfrm>
            <a:off x="1727199" y="2124534"/>
            <a:ext cx="936978" cy="369332"/>
          </a:xfrm>
          <a:prstGeom prst="rect">
            <a:avLst/>
          </a:prstGeom>
          <a:noFill/>
        </p:spPr>
        <p:txBody>
          <a:bodyPr wrap="square" rtlCol="0">
            <a:spAutoFit/>
          </a:bodyPr>
          <a:lstStyle/>
          <a:p>
            <a:r>
              <a:rPr lang="fr-FR" dirty="0"/>
              <a:t>95,2%</a:t>
            </a:r>
            <a:endParaRPr lang="fr-TN" dirty="0"/>
          </a:p>
        </p:txBody>
      </p:sp>
      <p:sp>
        <p:nvSpPr>
          <p:cNvPr id="11" name="ZoneTexte 10"/>
          <p:cNvSpPr txBox="1"/>
          <p:nvPr/>
        </p:nvSpPr>
        <p:spPr>
          <a:xfrm>
            <a:off x="6141157" y="2088767"/>
            <a:ext cx="936978" cy="369332"/>
          </a:xfrm>
          <a:prstGeom prst="rect">
            <a:avLst/>
          </a:prstGeom>
          <a:noFill/>
        </p:spPr>
        <p:txBody>
          <a:bodyPr wrap="square" rtlCol="0">
            <a:spAutoFit/>
          </a:bodyPr>
          <a:lstStyle/>
          <a:p>
            <a:r>
              <a:rPr lang="fr-FR" dirty="0"/>
              <a:t>91,5%</a:t>
            </a:r>
            <a:endParaRPr lang="fr-TN" dirty="0"/>
          </a:p>
        </p:txBody>
      </p:sp>
      <p:sp>
        <p:nvSpPr>
          <p:cNvPr id="12" name="Rectangle : coins arrondis 1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4" name="Image 3"/>
          <p:cNvPicPr>
            <a:picLocks noChangeAspect="1"/>
          </p:cNvPicPr>
          <p:nvPr/>
        </p:nvPicPr>
        <p:blipFill>
          <a:blip r:embed="rId1"/>
          <a:srcRect/>
          <a:stretch>
            <a:fillRect/>
          </a:stretch>
        </p:blipFill>
        <p:spPr>
          <a:xfrm>
            <a:off x="2195688" y="3429000"/>
            <a:ext cx="6015250" cy="2890662"/>
          </a:xfrm>
          <a:prstGeom prst="rect">
            <a:avLst/>
          </a:prstGeom>
        </p:spPr>
      </p:pic>
      <p:sp>
        <p:nvSpPr>
          <p:cNvPr id="8" name="ZoneTexte 7"/>
          <p:cNvSpPr txBox="1"/>
          <p:nvPr/>
        </p:nvSpPr>
        <p:spPr>
          <a:xfrm>
            <a:off x="8539864" y="382922"/>
            <a:ext cx="3138129" cy="3693319"/>
          </a:xfrm>
          <a:prstGeom prst="rect">
            <a:avLst/>
          </a:prstGeom>
          <a:noFill/>
        </p:spPr>
        <p:txBody>
          <a:bodyPr wrap="square">
            <a:spAutoFit/>
          </a:bodyPr>
          <a:lstStyle/>
          <a:p>
            <a:pPr algn="just"/>
            <a:r>
              <a:rPr lang="fr-FR" b="1" i="0" dirty="0">
                <a:effectLst/>
                <a:latin typeface="Söhne"/>
              </a:rPr>
              <a:t>L’arbre de décision est un algorithme d'apprentissage automatique supervisé largement utilisé pour la résolution de problèmes de classification et de régression. Il s'agit d'un modèle prédictif qui fonctionne en divisant un ensemble de données en sous-ensembles plus petits, puis en construisant un arbre de décision basé sur ces sous-ensembles. </a:t>
            </a:r>
            <a:endParaRPr lang="fr-T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17155" y="1385714"/>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p:cNvSpPr/>
          <p:nvPr/>
        </p:nvSpPr>
        <p:spPr>
          <a:xfrm>
            <a:off x="457200" y="1384828"/>
            <a:ext cx="2957689" cy="14224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457200" y="194682"/>
            <a:ext cx="3668888" cy="523220"/>
          </a:xfrm>
          <a:prstGeom prst="rect">
            <a:avLst/>
          </a:prstGeom>
          <a:noFill/>
        </p:spPr>
        <p:txBody>
          <a:bodyPr wrap="square">
            <a:spAutoFit/>
          </a:bodyPr>
          <a:lstStyle/>
          <a:p>
            <a:pPr algn="l"/>
            <a:r>
              <a:rPr lang="fr-FR" sz="2800" b="0" i="0" dirty="0" err="1">
                <a:solidFill>
                  <a:schemeClr val="accent1">
                    <a:lumMod val="60000"/>
                    <a:lumOff val="40000"/>
                  </a:schemeClr>
                </a:solidFill>
                <a:effectLst/>
                <a:latin typeface="Söhne"/>
              </a:rPr>
              <a:t>Naive</a:t>
            </a:r>
            <a:r>
              <a:rPr lang="fr-FR" sz="2800" b="0" i="0" dirty="0">
                <a:solidFill>
                  <a:schemeClr val="accent1">
                    <a:lumMod val="60000"/>
                    <a:lumOff val="40000"/>
                  </a:schemeClr>
                </a:solidFill>
                <a:effectLst/>
                <a:latin typeface="Söhne"/>
              </a:rPr>
              <a:t> Bayes</a:t>
            </a:r>
            <a:endParaRPr lang="fr-FR" sz="2800" dirty="0">
              <a:solidFill>
                <a:schemeClr val="accent1">
                  <a:lumMod val="60000"/>
                  <a:lumOff val="40000"/>
                </a:schemeClr>
              </a:solidFill>
              <a:latin typeface="Söhne"/>
            </a:endParaRPr>
          </a:p>
        </p:txBody>
      </p:sp>
      <p:sp>
        <p:nvSpPr>
          <p:cNvPr id="7" name="ZoneTexte 6"/>
          <p:cNvSpPr txBox="1"/>
          <p:nvPr/>
        </p:nvSpPr>
        <p:spPr>
          <a:xfrm>
            <a:off x="767827" y="1656271"/>
            <a:ext cx="2590800" cy="400110"/>
          </a:xfrm>
          <a:prstGeom prst="rect">
            <a:avLst/>
          </a:prstGeom>
          <a:noFill/>
        </p:spPr>
        <p:txBody>
          <a:bodyPr wrap="square">
            <a:spAutoFit/>
          </a:bodyPr>
          <a:lstStyle/>
          <a:p>
            <a:r>
              <a:rPr lang="fr-FR" sz="2000" b="1" i="0" dirty="0">
                <a:effectLst/>
                <a:latin typeface="Courier New" pitchFamily="49" charset="0" panose="02070309020205020404"/>
              </a:rPr>
              <a:t>Train </a:t>
            </a:r>
            <a:r>
              <a:rPr lang="fr-FR" sz="2000" b="1" i="0" dirty="0" err="1">
                <a:effectLst/>
                <a:latin typeface="Courier New" pitchFamily="49" charset="0" panose="02070309020205020404"/>
              </a:rPr>
              <a:t>Accuracy</a:t>
            </a:r>
            <a:r>
              <a:rPr lang="fr-FR" sz="2000" b="1" i="0" dirty="0">
                <a:effectLst/>
                <a:latin typeface="Courier New" pitchFamily="49" charset="0" panose="02070309020205020404"/>
              </a:rPr>
              <a:t>:</a:t>
            </a:r>
            <a:endParaRPr lang="fr-TN" sz="2000" b="1" dirty="0"/>
          </a:p>
        </p:txBody>
      </p:sp>
      <p:sp>
        <p:nvSpPr>
          <p:cNvPr id="9" name="ZoneTexte 8"/>
          <p:cNvSpPr txBox="1"/>
          <p:nvPr/>
        </p:nvSpPr>
        <p:spPr>
          <a:xfrm>
            <a:off x="4978399" y="1554991"/>
            <a:ext cx="2235200" cy="400110"/>
          </a:xfrm>
          <a:prstGeom prst="rect">
            <a:avLst/>
          </a:prstGeom>
          <a:noFill/>
        </p:spPr>
        <p:txBody>
          <a:bodyPr wrap="square">
            <a:spAutoFit/>
          </a:bodyPr>
          <a:lstStyle/>
          <a:p>
            <a:r>
              <a:rPr lang="fr-FR" sz="2000" b="1" dirty="0">
                <a:latin typeface="Courier New" pitchFamily="49" charset="0" panose="02070309020205020404"/>
              </a:rPr>
              <a:t>Test </a:t>
            </a:r>
            <a:r>
              <a:rPr lang="fr-FR" sz="2000" b="1" dirty="0" err="1">
                <a:latin typeface="Courier New" pitchFamily="49" charset="0" panose="02070309020205020404"/>
              </a:rPr>
              <a:t>Accuracy</a:t>
            </a:r>
            <a:endParaRPr lang="fr-TN" sz="2000" b="1" dirty="0">
              <a:latin typeface="Courier New" pitchFamily="49" charset="0" panose="02070309020205020404"/>
            </a:endParaRPr>
          </a:p>
        </p:txBody>
      </p:sp>
      <p:sp>
        <p:nvSpPr>
          <p:cNvPr id="10" name="ZoneTexte 9"/>
          <p:cNvSpPr txBox="1"/>
          <p:nvPr/>
        </p:nvSpPr>
        <p:spPr>
          <a:xfrm>
            <a:off x="1489950" y="2147111"/>
            <a:ext cx="936978" cy="369332"/>
          </a:xfrm>
          <a:prstGeom prst="rect">
            <a:avLst/>
          </a:prstGeom>
          <a:noFill/>
        </p:spPr>
        <p:txBody>
          <a:bodyPr wrap="square" rtlCol="0">
            <a:spAutoFit/>
          </a:bodyPr>
          <a:lstStyle/>
          <a:p>
            <a:r>
              <a:rPr lang="fr-FR" dirty="0"/>
              <a:t>87,8%</a:t>
            </a:r>
            <a:endParaRPr lang="fr-TN" dirty="0"/>
          </a:p>
        </p:txBody>
      </p:sp>
      <p:sp>
        <p:nvSpPr>
          <p:cNvPr id="11" name="ZoneTexte 10"/>
          <p:cNvSpPr txBox="1"/>
          <p:nvPr/>
        </p:nvSpPr>
        <p:spPr>
          <a:xfrm>
            <a:off x="5836174" y="2093357"/>
            <a:ext cx="936978" cy="369332"/>
          </a:xfrm>
          <a:prstGeom prst="rect">
            <a:avLst/>
          </a:prstGeom>
          <a:noFill/>
        </p:spPr>
        <p:txBody>
          <a:bodyPr wrap="square" rtlCol="0">
            <a:spAutoFit/>
          </a:bodyPr>
          <a:lstStyle/>
          <a:p>
            <a:r>
              <a:rPr lang="fr-FR" dirty="0"/>
              <a:t>90,3%</a:t>
            </a:r>
            <a:endParaRPr lang="fr-TN" dirty="0"/>
          </a:p>
        </p:txBody>
      </p:sp>
      <p:sp>
        <p:nvSpPr>
          <p:cNvPr id="12" name="Rectangle : coins arrondis 1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p:cNvPicPr>
            <a:picLocks noChangeAspect="1"/>
          </p:cNvPicPr>
          <p:nvPr/>
        </p:nvPicPr>
        <p:blipFill>
          <a:blip r:embed="rId1"/>
          <a:srcRect/>
          <a:stretch>
            <a:fillRect/>
          </a:stretch>
        </p:blipFill>
        <p:spPr>
          <a:xfrm>
            <a:off x="1028884" y="3508019"/>
            <a:ext cx="5984890" cy="2741769"/>
          </a:xfrm>
          <a:prstGeom prst="rect">
            <a:avLst/>
          </a:prstGeom>
        </p:spPr>
      </p:pic>
      <p:sp>
        <p:nvSpPr>
          <p:cNvPr id="8" name="ZoneTexte 7"/>
          <p:cNvSpPr txBox="1"/>
          <p:nvPr/>
        </p:nvSpPr>
        <p:spPr>
          <a:xfrm>
            <a:off x="8338258" y="402618"/>
            <a:ext cx="3531645" cy="3693319"/>
          </a:xfrm>
          <a:prstGeom prst="rect">
            <a:avLst/>
          </a:prstGeom>
          <a:noFill/>
        </p:spPr>
        <p:txBody>
          <a:bodyPr wrap="square">
            <a:spAutoFit/>
          </a:bodyPr>
          <a:lstStyle/>
          <a:p>
            <a:pPr algn="just"/>
            <a:r>
              <a:rPr lang="fr-FR" b="1" i="0" dirty="0">
                <a:effectLst/>
                <a:latin typeface="Söhne"/>
              </a:rPr>
              <a:t>Le classificateur </a:t>
            </a:r>
            <a:r>
              <a:rPr lang="fr-FR" b="1" i="0" dirty="0" err="1">
                <a:effectLst/>
                <a:latin typeface="Söhne"/>
              </a:rPr>
              <a:t>Naive</a:t>
            </a:r>
            <a:r>
              <a:rPr lang="fr-FR" b="1" i="0" dirty="0">
                <a:effectLst/>
                <a:latin typeface="Söhne"/>
              </a:rPr>
              <a:t> Bayes est un </a:t>
            </a:r>
            <a:r>
              <a:rPr lang="fr-FR" b="1" i="0" dirty="0" err="1">
                <a:effectLst/>
                <a:latin typeface="Söhne"/>
              </a:rPr>
              <a:t>algorithmed'apprentissage</a:t>
            </a:r>
            <a:r>
              <a:rPr lang="fr-FR" b="1" i="0" dirty="0">
                <a:effectLst/>
                <a:latin typeface="Söhne"/>
              </a:rPr>
              <a:t> automatique supervisé basé sur le théorème de Bayes. Le classificateur </a:t>
            </a:r>
            <a:r>
              <a:rPr lang="fr-FR" b="1" i="0" dirty="0" err="1">
                <a:effectLst/>
                <a:latin typeface="Söhne"/>
              </a:rPr>
              <a:t>Naive</a:t>
            </a:r>
            <a:r>
              <a:rPr lang="fr-FR" b="1" i="0" dirty="0">
                <a:effectLst/>
                <a:latin typeface="Söhne"/>
              </a:rPr>
              <a:t> Bayes repose sur le théorème de Bayes, qui est une formule de probabilité conditionnelle. Le théorème de Bayes permet de calculer la probabilité qu'une observation appartienne à une classe donnée en utilisant des probabilités conditionnelles inverses.</a:t>
            </a:r>
            <a:endParaRPr lang="fr-T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457200" y="194682"/>
            <a:ext cx="3668888" cy="523220"/>
          </a:xfrm>
          <a:prstGeom prst="rect">
            <a:avLst/>
          </a:prstGeom>
          <a:noFill/>
        </p:spPr>
        <p:txBody>
          <a:bodyPr wrap="square">
            <a:spAutoFit/>
          </a:bodyPr>
          <a:lstStyle/>
          <a:p>
            <a:pPr algn="l"/>
            <a:r>
              <a:rPr lang="fr-FR" sz="2800" dirty="0">
                <a:solidFill>
                  <a:schemeClr val="accent1">
                    <a:lumMod val="60000"/>
                    <a:lumOff val="40000"/>
                  </a:schemeClr>
                </a:solidFill>
                <a:latin typeface="Söhne"/>
              </a:rPr>
              <a:t>Conclusion</a:t>
            </a:r>
          </a:p>
        </p:txBody>
      </p:sp>
      <p:sp>
        <p:nvSpPr>
          <p:cNvPr id="4" name="ZoneTexte 3"/>
          <p:cNvSpPr txBox="1"/>
          <p:nvPr/>
        </p:nvSpPr>
        <p:spPr>
          <a:xfrm>
            <a:off x="1061153" y="1394327"/>
            <a:ext cx="10351913" cy="1295868"/>
          </a:xfrm>
          <a:prstGeom prst="rect">
            <a:avLst/>
          </a:prstGeom>
          <a:noFill/>
        </p:spPr>
        <p:txBody>
          <a:bodyPr wrap="square" rtlCol="0">
            <a:spAutoFit/>
          </a:bodyPr>
          <a:lstStyle/>
          <a:p>
            <a:pPr algn="just">
              <a:lnSpc>
                <a:spcPct val="150000"/>
              </a:lnSpc>
            </a:pPr>
            <a:r>
              <a:rPr lang="fr-FR" b="0" i="0" dirty="0">
                <a:effectLst/>
                <a:latin typeface="Söhne"/>
              </a:rPr>
              <a:t>Les résultats montrent que l'algorithme de l'arbre de décision a atteint la meilleure précision ( 95%)  parmi les modèles testés. En d'autres termes, l'arbre de décision a produit des prédictions plus précises et cohérentes par rapport aux données de test par rapport aux autres modèles évalués</a:t>
            </a:r>
            <a:endParaRPr lang="fr-TN" dirty="0"/>
          </a:p>
        </p:txBody>
      </p:sp>
      <p:sp>
        <p:nvSpPr>
          <p:cNvPr id="9" name="ZoneTexte 8"/>
          <p:cNvSpPr txBox="1"/>
          <p:nvPr/>
        </p:nvSpPr>
        <p:spPr>
          <a:xfrm>
            <a:off x="1061153" y="3075057"/>
            <a:ext cx="10371668" cy="1711366"/>
          </a:xfrm>
          <a:prstGeom prst="rect">
            <a:avLst/>
          </a:prstGeom>
          <a:noFill/>
        </p:spPr>
        <p:txBody>
          <a:bodyPr wrap="square">
            <a:spAutoFit/>
          </a:bodyPr>
          <a:lstStyle/>
          <a:p>
            <a:pPr algn="just">
              <a:lnSpc>
                <a:spcPct val="150000"/>
              </a:lnSpc>
            </a:pPr>
            <a:r>
              <a:rPr lang="fr-FR" b="0" i="0" dirty="0">
                <a:effectLst/>
                <a:latin typeface="Söhne"/>
              </a:rPr>
              <a:t>Le rappel était particulièrement </a:t>
            </a:r>
            <a:r>
              <a:rPr lang="fr-FR" dirty="0">
                <a:latin typeface="Söhne"/>
              </a:rPr>
              <a:t>faible</a:t>
            </a:r>
            <a:r>
              <a:rPr lang="fr-FR" b="0" i="0" dirty="0">
                <a:effectLst/>
                <a:latin typeface="Söhne"/>
              </a:rPr>
              <a:t> pour la classe « </a:t>
            </a:r>
            <a:r>
              <a:rPr lang="fr-FR" dirty="0">
                <a:latin typeface="Söhne"/>
              </a:rPr>
              <a:t>Décédé » rappel= 77% </a:t>
            </a:r>
            <a:r>
              <a:rPr lang="fr-FR" b="0" i="0" dirty="0">
                <a:effectLst/>
                <a:latin typeface="Söhne"/>
              </a:rPr>
              <a:t>, et étant donné notre priorité sur la minimisation des "faux négatifs" (prédire à tort qu'un patient n'a aucun risque alors qu'il est en réalité à haut risque), nous accordons une importance significative à cette métrique. En conséquence, nous orienterons notre évaluation et notre prise de décision principalement en fonction du rappel.</a:t>
            </a:r>
            <a:endParaRPr lang="fr-TN" dirty="0"/>
          </a:p>
        </p:txBody>
      </p:sp>
      <p:sp>
        <p:nvSpPr>
          <p:cNvPr id="11" name="ZoneTexte 10"/>
          <p:cNvSpPr txBox="1"/>
          <p:nvPr/>
        </p:nvSpPr>
        <p:spPr>
          <a:xfrm>
            <a:off x="1157111" y="5463673"/>
            <a:ext cx="9877778" cy="646331"/>
          </a:xfrm>
          <a:prstGeom prst="rect">
            <a:avLst/>
          </a:prstGeom>
          <a:noFill/>
        </p:spPr>
        <p:txBody>
          <a:bodyPr wrap="square">
            <a:spAutoFit/>
          </a:bodyPr>
          <a:lstStyle/>
          <a:p>
            <a:pPr algn="l"/>
            <a:r>
              <a:rPr lang="fr-FR" b="1" dirty="0">
                <a:solidFill>
                  <a:srgbClr val="212121"/>
                </a:solidFill>
                <a:latin typeface="Roboto" pitchFamily="2" charset="0" panose="02000000000000000000"/>
              </a:rPr>
              <a:t>D</a:t>
            </a:r>
            <a:r>
              <a:rPr lang="fr-FR" b="1" i="0" dirty="0">
                <a:solidFill>
                  <a:srgbClr val="212121"/>
                </a:solidFill>
                <a:effectLst/>
                <a:latin typeface="Roboto" pitchFamily="2" charset="0" panose="02000000000000000000"/>
              </a:rPr>
              <a:t>u point de vue de la précision et du rappel, le meilleur modèle était la "Régression logistique " avec une précision d'environ 90% et </a:t>
            </a:r>
            <a:r>
              <a:rPr lang="fr-FR" b="1" dirty="0">
                <a:solidFill>
                  <a:srgbClr val="212121"/>
                </a:solidFill>
                <a:latin typeface="Roboto" pitchFamily="2" charset="0" panose="02000000000000000000"/>
              </a:rPr>
              <a:t>un</a:t>
            </a:r>
            <a:r>
              <a:rPr lang="fr-FR" b="1" i="0" dirty="0">
                <a:solidFill>
                  <a:srgbClr val="212121"/>
                </a:solidFill>
                <a:effectLst/>
                <a:latin typeface="Roboto" pitchFamily="2" charset="0" panose="02000000000000000000"/>
              </a:rPr>
              <a:t> rappel dans  </a:t>
            </a:r>
            <a:r>
              <a:rPr lang="fr-FR" b="1" i="0" dirty="0">
                <a:effectLst/>
                <a:latin typeface="Söhne"/>
              </a:rPr>
              <a:t>la classe « </a:t>
            </a:r>
            <a:r>
              <a:rPr lang="fr-FR" b="1" dirty="0">
                <a:latin typeface="Söhne"/>
              </a:rPr>
              <a:t>Décédé  »égale à 91%.</a:t>
            </a:r>
            <a:endParaRPr lang="fr-FR" b="1" i="0" dirty="0">
              <a:solidFill>
                <a:srgbClr val="212121"/>
              </a:solidFill>
              <a:effectLst/>
              <a:latin typeface="Roboto" pitchFamily="2" charset="0" panose="020000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ZoneTexte 2"/>
          <p:cNvSpPr txBox="1"/>
          <p:nvPr/>
        </p:nvSpPr>
        <p:spPr>
          <a:xfrm>
            <a:off x="457200" y="194682"/>
            <a:ext cx="3668888" cy="523220"/>
          </a:xfrm>
          <a:prstGeom prst="rect">
            <a:avLst/>
          </a:prstGeom>
          <a:noFill/>
        </p:spPr>
        <p:txBody>
          <a:bodyPr wrap="square">
            <a:spAutoFit/>
          </a:bodyPr>
          <a:lstStyle/>
          <a:p>
            <a:pPr algn="l"/>
            <a:r>
              <a:rPr lang="fr-FR" sz="2800" dirty="0">
                <a:solidFill>
                  <a:schemeClr val="accent1">
                    <a:lumMod val="60000"/>
                    <a:lumOff val="40000"/>
                  </a:schemeClr>
                </a:solidFill>
                <a:latin typeface="Söhne"/>
              </a:rPr>
              <a:t>Perspective</a:t>
            </a:r>
          </a:p>
        </p:txBody>
      </p:sp>
      <p:sp>
        <p:nvSpPr>
          <p:cNvPr id="4" name="ZoneTexte 3"/>
          <p:cNvSpPr txBox="1"/>
          <p:nvPr/>
        </p:nvSpPr>
        <p:spPr>
          <a:xfrm>
            <a:off x="1061153" y="1394327"/>
            <a:ext cx="10351913" cy="983318"/>
          </a:xfrm>
          <a:prstGeom prst="rect">
            <a:avLst/>
          </a:prstGeom>
          <a:noFill/>
        </p:spPr>
        <p:txBody>
          <a:bodyPr wrap="square" rtlCol="0">
            <a:spAutoFit/>
          </a:bodyPr>
          <a:lstStyle/>
          <a:p>
            <a:pPr>
              <a:lnSpc>
                <a:spcPct val="150000"/>
              </a:lnSpc>
            </a:pPr>
            <a:r>
              <a:rPr lang="fr-FR" sz="2000" dirty="0">
                <a:latin typeface="Söhne"/>
              </a:rPr>
              <a:t>Comme ailleurs dans le monde, de nouveaux variants du virus ont été détectés . Ces variants ont posé des </a:t>
            </a:r>
            <a:r>
              <a:rPr lang="fr-FR" sz="2000" b="0" i="0" dirty="0">
                <a:effectLst/>
                <a:latin typeface="Söhne"/>
              </a:rPr>
              <a:t>défis supplémentaires pour le contrôle de la pandémie.</a:t>
            </a:r>
            <a:endParaRPr lang="fr-TN" sz="2000" dirty="0">
              <a:latin typeface="Söhne"/>
            </a:endParaRPr>
          </a:p>
        </p:txBody>
      </p:sp>
      <p:sp>
        <p:nvSpPr>
          <p:cNvPr id="5" name="ZoneTexte 4"/>
          <p:cNvSpPr txBox="1"/>
          <p:nvPr/>
        </p:nvSpPr>
        <p:spPr>
          <a:xfrm>
            <a:off x="1061153" y="2743200"/>
            <a:ext cx="9719733" cy="400110"/>
          </a:xfrm>
          <a:prstGeom prst="rect">
            <a:avLst/>
          </a:prstGeom>
          <a:noFill/>
        </p:spPr>
        <p:txBody>
          <a:bodyPr wrap="square" rtlCol="0">
            <a:spAutoFit/>
          </a:bodyPr>
          <a:lstStyle/>
          <a:p>
            <a:r>
              <a:rPr lang="fr-FR" sz="2000" dirty="0">
                <a:latin typeface="Söhne"/>
              </a:rPr>
              <a:t>Consolidation de la bases avec la base séquençages ( base souche)</a:t>
            </a:r>
            <a:endParaRPr lang="fr-TN" sz="2000" dirty="0">
              <a:latin typeface="Söhne"/>
            </a:endParaRPr>
          </a:p>
        </p:txBody>
      </p:sp>
      <p:sp>
        <p:nvSpPr>
          <p:cNvPr id="6" name="ZoneTexte 5"/>
          <p:cNvSpPr txBox="1"/>
          <p:nvPr/>
        </p:nvSpPr>
        <p:spPr>
          <a:xfrm>
            <a:off x="1185333" y="3646311"/>
            <a:ext cx="9324623" cy="707886"/>
          </a:xfrm>
          <a:prstGeom prst="rect">
            <a:avLst/>
          </a:prstGeom>
          <a:noFill/>
        </p:spPr>
        <p:txBody>
          <a:bodyPr wrap="square" rtlCol="0">
            <a:spAutoFit/>
          </a:bodyPr>
          <a:lstStyle/>
          <a:p>
            <a:r>
              <a:rPr lang="fr-FR" sz="2000" dirty="0">
                <a:latin typeface="Söhne"/>
              </a:rPr>
              <a:t>Développer un modèle capable de prédire la sévérité de la pandémie en fonction de </a:t>
            </a:r>
            <a:r>
              <a:rPr lang="fr-FR" sz="2000">
                <a:latin typeface="Söhne"/>
              </a:rPr>
              <a:t>souche  </a:t>
            </a:r>
            <a:endParaRPr lang="fr-TN" sz="2000" dirty="0">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8155" y="249667"/>
            <a:ext cx="3932903" cy="523220"/>
          </a:xfrm>
          <a:prstGeom prst="rect">
            <a:avLst/>
          </a:prstGeom>
          <a:noFill/>
        </p:spPr>
        <p:txBody>
          <a:bodyPr wrap="square" rtlCol="0">
            <a:spAutoFit/>
          </a:bodyPr>
          <a:lstStyle/>
          <a:p>
            <a:r>
              <a:rPr lang="fr-FR" sz="2800" dirty="0">
                <a:solidFill>
                  <a:schemeClr val="accent1">
                    <a:lumMod val="60000"/>
                    <a:lumOff val="40000"/>
                  </a:schemeClr>
                </a:solidFill>
              </a:rPr>
              <a:t>Objectif du projet</a:t>
            </a:r>
            <a:endParaRPr lang="fr-TN" sz="2800" dirty="0">
              <a:solidFill>
                <a:schemeClr val="accent1">
                  <a:lumMod val="60000"/>
                  <a:lumOff val="40000"/>
                </a:schemeClr>
              </a:solidFill>
            </a:endParaRPr>
          </a:p>
        </p:txBody>
      </p:sp>
      <p:sp>
        <p:nvSpPr>
          <p:cNvPr id="7" name="Rectangle : coins arrondis 6"/>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p:cNvSpPr txBox="1"/>
          <p:nvPr/>
        </p:nvSpPr>
        <p:spPr>
          <a:xfrm>
            <a:off x="503995" y="2069053"/>
            <a:ext cx="10746658" cy="1852045"/>
          </a:xfrm>
          <a:prstGeom prst="rect">
            <a:avLst/>
          </a:prstGeom>
          <a:noFill/>
        </p:spPr>
        <p:txBody>
          <a:bodyPr wrap="square">
            <a:spAutoFit/>
          </a:bodyPr>
          <a:lstStyle/>
          <a:p>
            <a:pPr algn="just">
              <a:lnSpc>
                <a:spcPct val="200000"/>
              </a:lnSpc>
            </a:pPr>
            <a:r>
              <a:rPr lang="fr-FR" sz="2000" b="0" i="0" dirty="0">
                <a:solidFill>
                  <a:srgbClr val="212121"/>
                </a:solidFill>
                <a:effectLst/>
                <a:latin typeface="Roboto" pitchFamily="2" charset="0" panose="02000000000000000000"/>
              </a:rPr>
              <a:t>L'objectif principal de ce projet est de construire un modèle d'apprentissage automatique qui, à partir des symptômes, de l'état et des antécédents médicaux actuels d'un patient atteint de Covid-19, permettra de prédire si le patient est à haut risque ou non ( Risque du décès) .</a:t>
            </a:r>
            <a:endParaRPr lang="fr-T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3311" y="249667"/>
            <a:ext cx="3932903" cy="523220"/>
          </a:xfrm>
          <a:prstGeom prst="rect">
            <a:avLst/>
          </a:prstGeom>
          <a:noFill/>
        </p:spPr>
        <p:txBody>
          <a:bodyPr wrap="square" rtlCol="0">
            <a:spAutoFit/>
          </a:bodyPr>
          <a:lstStyle/>
          <a:p>
            <a:r>
              <a:rPr lang="fr-FR" sz="2800" dirty="0">
                <a:solidFill>
                  <a:schemeClr val="accent1">
                    <a:lumMod val="60000"/>
                    <a:lumOff val="40000"/>
                  </a:schemeClr>
                </a:solidFill>
              </a:rPr>
              <a:t>La base de données</a:t>
            </a:r>
            <a:endParaRPr lang="fr-TN" sz="2800" dirty="0">
              <a:solidFill>
                <a:schemeClr val="accent1">
                  <a:lumMod val="60000"/>
                  <a:lumOff val="40000"/>
                </a:schemeClr>
              </a:solidFill>
            </a:endParaRPr>
          </a:p>
        </p:txBody>
      </p:sp>
      <p:sp>
        <p:nvSpPr>
          <p:cNvPr id="7" name="Rectangle : coins arrondis 6"/>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p:cNvSpPr txBox="1"/>
          <p:nvPr/>
        </p:nvSpPr>
        <p:spPr>
          <a:xfrm>
            <a:off x="356193" y="1218506"/>
            <a:ext cx="10746658" cy="654226"/>
          </a:xfrm>
          <a:prstGeom prst="rect">
            <a:avLst/>
          </a:prstGeom>
          <a:noFill/>
        </p:spPr>
        <p:txBody>
          <a:bodyPr wrap="square">
            <a:spAutoFit/>
          </a:bodyPr>
          <a:lstStyle/>
          <a:p>
            <a:pPr algn="just">
              <a:lnSpc>
                <a:spcPct val="200000"/>
              </a:lnSpc>
            </a:pPr>
            <a:r>
              <a:rPr lang="fr-FR" sz="2000" b="0" i="0" dirty="0">
                <a:solidFill>
                  <a:srgbClr val="212121"/>
                </a:solidFill>
                <a:effectLst/>
                <a:latin typeface="Roboto" pitchFamily="2" charset="0" panose="02000000000000000000"/>
              </a:rPr>
              <a:t>La BD est obtenu auprès de la base Open source Publiée sur le web.</a:t>
            </a:r>
            <a:endParaRPr lang="fr-TN" sz="2000" dirty="0"/>
          </a:p>
        </p:txBody>
      </p:sp>
      <p:pic>
        <p:nvPicPr>
          <p:cNvPr id="1026" name="Picture 2" descr="Database | Bruker"/>
          <p:cNvPicPr>
            <a:picLocks noChangeAspect="1" noChangeArrowheads="1"/>
          </p:cNvPicPr>
          <p:nvPr/>
        </p:nvPicPr>
        <p:blipFill>
          <a:blip r:embed="rId1"/>
          <a:srcRect/>
          <a:stretch>
            <a:fillRect/>
          </a:stretch>
        </p:blipFill>
        <p:spPr bwMode="auto">
          <a:xfrm>
            <a:off x="4071648" y="4015075"/>
            <a:ext cx="2593258" cy="2593258"/>
          </a:xfrm>
          <a:prstGeom prst="rect">
            <a:avLst/>
          </a:prstGeom>
          <a:noFill/>
        </p:spPr>
      </p:pic>
      <p:cxnSp>
        <p:nvCxnSpPr>
          <p:cNvPr id="3" name="Connecteur droit avec flèche 2"/>
          <p:cNvCxnSpPr/>
          <p:nvPr/>
        </p:nvCxnSpPr>
        <p:spPr>
          <a:xfrm flipV="1">
            <a:off x="6664906" y="5048077"/>
            <a:ext cx="1054509" cy="46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6014429" y="3166944"/>
            <a:ext cx="235974" cy="67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flipV="1">
            <a:off x="3983157" y="3336649"/>
            <a:ext cx="592394" cy="61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2695131" y="5106148"/>
            <a:ext cx="1179871" cy="41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110908" y="4448050"/>
            <a:ext cx="1410930" cy="400110"/>
          </a:xfrm>
          <a:prstGeom prst="rect">
            <a:avLst/>
          </a:prstGeom>
          <a:noFill/>
        </p:spPr>
        <p:txBody>
          <a:bodyPr wrap="square">
            <a:spAutoFit/>
          </a:bodyPr>
          <a:lstStyle/>
          <a:p>
            <a:r>
              <a:rPr lang="fr-FR" sz="2000" dirty="0">
                <a:solidFill>
                  <a:srgbClr val="212121"/>
                </a:solidFill>
                <a:latin typeface="Roboto" pitchFamily="2" charset="0" panose="02000000000000000000"/>
              </a:rPr>
              <a:t>A</a:t>
            </a:r>
            <a:r>
              <a:rPr lang="fr-FR" sz="2000" b="0" i="0" dirty="0">
                <a:solidFill>
                  <a:srgbClr val="212121"/>
                </a:solidFill>
                <a:effectLst/>
                <a:latin typeface="Roboto" pitchFamily="2" charset="0" panose="02000000000000000000"/>
              </a:rPr>
              <a:t>nonymes</a:t>
            </a:r>
            <a:endParaRPr lang="fr-TN" sz="2000" dirty="0"/>
          </a:p>
        </p:txBody>
      </p:sp>
      <p:sp>
        <p:nvSpPr>
          <p:cNvPr id="22" name="ZoneTexte 21"/>
          <p:cNvSpPr txBox="1"/>
          <p:nvPr/>
        </p:nvSpPr>
        <p:spPr>
          <a:xfrm>
            <a:off x="2934792" y="2810363"/>
            <a:ext cx="1880420" cy="400110"/>
          </a:xfrm>
          <a:prstGeom prst="rect">
            <a:avLst/>
          </a:prstGeom>
          <a:noFill/>
        </p:spPr>
        <p:txBody>
          <a:bodyPr wrap="square">
            <a:spAutoFit/>
          </a:bodyPr>
          <a:lstStyle/>
          <a:p>
            <a:r>
              <a:rPr lang="fr-TN" sz="2000" b="0" i="0" dirty="0">
                <a:solidFill>
                  <a:srgbClr val="212121"/>
                </a:solidFill>
                <a:effectLst/>
                <a:latin typeface="Roboto" pitchFamily="2" charset="0" panose="02000000000000000000"/>
              </a:rPr>
              <a:t>21</a:t>
            </a:r>
            <a:r>
              <a:rPr lang="fr-FR" sz="2000" b="0" i="0" dirty="0">
                <a:solidFill>
                  <a:srgbClr val="212121"/>
                </a:solidFill>
                <a:effectLst/>
                <a:latin typeface="Roboto" pitchFamily="2" charset="0" panose="02000000000000000000"/>
              </a:rPr>
              <a:t> Variables</a:t>
            </a:r>
            <a:endParaRPr lang="fr-TN" sz="2000" dirty="0"/>
          </a:p>
        </p:txBody>
      </p:sp>
      <p:sp>
        <p:nvSpPr>
          <p:cNvPr id="24" name="ZoneTexte 23"/>
          <p:cNvSpPr txBox="1"/>
          <p:nvPr/>
        </p:nvSpPr>
        <p:spPr>
          <a:xfrm>
            <a:off x="5368277" y="2533288"/>
            <a:ext cx="3160205" cy="400110"/>
          </a:xfrm>
          <a:prstGeom prst="rect">
            <a:avLst/>
          </a:prstGeom>
          <a:noFill/>
        </p:spPr>
        <p:txBody>
          <a:bodyPr wrap="square">
            <a:spAutoFit/>
          </a:bodyPr>
          <a:lstStyle/>
          <a:p>
            <a:r>
              <a:rPr lang="fr-TN" sz="2000" dirty="0">
                <a:solidFill>
                  <a:srgbClr val="212121"/>
                </a:solidFill>
                <a:latin typeface="Roboto" pitchFamily="2" charset="0" panose="02000000000000000000"/>
              </a:rPr>
              <a:t>1048575</a:t>
            </a:r>
            <a:r>
              <a:rPr lang="fr-FR" sz="2000" dirty="0">
                <a:solidFill>
                  <a:srgbClr val="212121"/>
                </a:solidFill>
                <a:latin typeface="Roboto" pitchFamily="2" charset="0" panose="02000000000000000000"/>
              </a:rPr>
              <a:t> observations</a:t>
            </a:r>
            <a:endParaRPr lang="fr-TN" sz="2000" dirty="0">
              <a:solidFill>
                <a:srgbClr val="212121"/>
              </a:solidFill>
              <a:latin typeface="Roboto" pitchFamily="2" charset="0" panose="02000000000000000000"/>
            </a:endParaRPr>
          </a:p>
        </p:txBody>
      </p:sp>
      <p:sp>
        <p:nvSpPr>
          <p:cNvPr id="25" name="ZoneTexte 24"/>
          <p:cNvSpPr txBox="1"/>
          <p:nvPr/>
        </p:nvSpPr>
        <p:spPr>
          <a:xfrm>
            <a:off x="7978743" y="3982497"/>
            <a:ext cx="3030792" cy="1631216"/>
          </a:xfrm>
          <a:prstGeom prst="rect">
            <a:avLst/>
          </a:prstGeom>
          <a:noFill/>
        </p:spPr>
        <p:txBody>
          <a:bodyPr wrap="square" rtlCol="0">
            <a:spAutoFit/>
          </a:bodyPr>
          <a:lstStyle/>
          <a:p>
            <a:r>
              <a:rPr lang="fr-FR" sz="2000" dirty="0">
                <a:solidFill>
                  <a:srgbClr val="212121"/>
                </a:solidFill>
                <a:latin typeface="Roboto" pitchFamily="2" charset="0" panose="02000000000000000000"/>
              </a:rPr>
              <a:t>Coder: 1 signifie "oui" et 0 signifie "non". Les valeurs 97 , 98 et 99 sont des données manquantes.</a:t>
            </a:r>
            <a:endParaRPr lang="fr-TN" sz="2000" dirty="0">
              <a:solidFill>
                <a:srgbClr val="212121"/>
              </a:solidFill>
              <a:latin typeface="Roboto" pitchFamily="2" charset="0"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155" y="249667"/>
            <a:ext cx="3932903" cy="523220"/>
          </a:xfrm>
          <a:prstGeom prst="rect">
            <a:avLst/>
          </a:prstGeom>
          <a:noFill/>
        </p:spPr>
        <p:txBody>
          <a:bodyPr wrap="square" rtlCol="0">
            <a:spAutoFit/>
          </a:bodyPr>
          <a:lstStyle/>
          <a:p>
            <a:r>
              <a:rPr lang="fr-FR" sz="2800" dirty="0">
                <a:solidFill>
                  <a:schemeClr val="accent1">
                    <a:lumMod val="60000"/>
                    <a:lumOff val="40000"/>
                  </a:schemeClr>
                </a:solidFill>
              </a:rPr>
              <a:t>Les variables</a:t>
            </a:r>
            <a:endParaRPr lang="fr-TN" sz="2800" dirty="0">
              <a:solidFill>
                <a:schemeClr val="accent1">
                  <a:lumMod val="60000"/>
                  <a:lumOff val="40000"/>
                </a:schemeClr>
              </a:solidFill>
            </a:endParaRPr>
          </a:p>
        </p:txBody>
      </p:sp>
      <p:sp>
        <p:nvSpPr>
          <p:cNvPr id="3" name="Rectangle : coins arrondis 2"/>
          <p:cNvSpPr/>
          <p:nvPr/>
        </p:nvSpPr>
        <p:spPr>
          <a:xfrm>
            <a:off x="0" y="88490"/>
            <a:ext cx="108155" cy="845575"/>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5" name="ZoneTexte 4"/>
          <p:cNvSpPr txBox="1"/>
          <p:nvPr/>
        </p:nvSpPr>
        <p:spPr>
          <a:xfrm>
            <a:off x="454742" y="871209"/>
            <a:ext cx="5510983" cy="5262979"/>
          </a:xfrm>
          <a:prstGeom prst="rect">
            <a:avLst/>
          </a:prstGeom>
          <a:noFill/>
        </p:spPr>
        <p:txBody>
          <a:bodyPr wrap="square">
            <a:spAutoFit/>
          </a:bodyPr>
          <a:lstStyle/>
          <a:p>
            <a:pPr algn="l"/>
            <a:endParaRPr lang="fr-FR" sz="1400" b="0" i="0" dirty="0">
              <a:solidFill>
                <a:schemeClr val="accent1"/>
              </a:solidFill>
              <a:effectLst/>
              <a:latin typeface="Roboto" pitchFamily="2" charset="0" panose="02000000000000000000"/>
            </a:endParaRPr>
          </a:p>
          <a:p>
            <a:pPr algn="l">
              <a:buFont typeface="Arial" pitchFamily="34" charset="0" panose="020B0604020202020204"/>
              <a:buChar char="•"/>
            </a:pPr>
            <a:r>
              <a:rPr lang="fr-FR" sz="1400" b="1" i="0" dirty="0">
                <a:solidFill>
                  <a:schemeClr val="accent1"/>
                </a:solidFill>
                <a:effectLst/>
                <a:latin typeface="Roboto" pitchFamily="2" charset="0" panose="02000000000000000000"/>
              </a:rPr>
              <a:t>  MEDICAL_UNIT</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1 pour les patient hospitaliser dans des </a:t>
            </a:r>
            <a:r>
              <a:rPr lang="fr-FR" sz="1400" b="0" i="0" dirty="0" err="1">
                <a:solidFill>
                  <a:srgbClr val="212121"/>
                </a:solidFill>
                <a:effectLst/>
                <a:latin typeface="Roboto" pitchFamily="2" charset="0" panose="02000000000000000000"/>
              </a:rPr>
              <a:t>strctures</a:t>
            </a:r>
            <a:r>
              <a:rPr lang="fr-FR" sz="1400" b="0" i="0" dirty="0">
                <a:solidFill>
                  <a:srgbClr val="212121"/>
                </a:solidFill>
                <a:effectLst/>
                <a:latin typeface="Roboto" pitchFamily="2" charset="0" panose="02000000000000000000"/>
              </a:rPr>
              <a:t> sanitaire public ( </a:t>
            </a:r>
            <a:r>
              <a:rPr lang="fr-FR" sz="1400" b="0" i="0" dirty="0" err="1">
                <a:solidFill>
                  <a:srgbClr val="212121"/>
                </a:solidFill>
                <a:effectLst/>
                <a:latin typeface="Roboto" pitchFamily="2" charset="0" panose="02000000000000000000"/>
              </a:rPr>
              <a:t>hopitaux</a:t>
            </a:r>
            <a:r>
              <a:rPr lang="fr-FR" sz="1400" b="0" i="0" dirty="0">
                <a:solidFill>
                  <a:srgbClr val="212121"/>
                </a:solidFill>
                <a:effectLst/>
                <a:latin typeface="Roboto" pitchFamily="2" charset="0" panose="02000000000000000000"/>
              </a:rPr>
              <a:t> régionaux et universitaires, groupement soin santé de base, EHPAD...) , 0 pour les </a:t>
            </a:r>
            <a:r>
              <a:rPr lang="fr-FR" sz="1400" b="0" i="0" dirty="0" err="1">
                <a:solidFill>
                  <a:srgbClr val="212121"/>
                </a:solidFill>
                <a:effectLst/>
                <a:latin typeface="Roboto" pitchFamily="2" charset="0" panose="02000000000000000000"/>
              </a:rPr>
              <a:t>strctures</a:t>
            </a:r>
            <a:r>
              <a:rPr lang="fr-FR" sz="1400" b="0" i="0" dirty="0">
                <a:solidFill>
                  <a:srgbClr val="212121"/>
                </a:solidFill>
                <a:effectLst/>
                <a:latin typeface="Roboto" pitchFamily="2" charset="0" panose="02000000000000000000"/>
              </a:rPr>
              <a:t> sanitaire privé ( clinique) , 3 à domicile.</a:t>
            </a:r>
            <a:br>
              <a:rPr lang="fr-FR" sz="1400" b="0" i="0" dirty="0">
                <a:solidFill>
                  <a:srgbClr val="212121"/>
                </a:solidFill>
                <a:effectLst/>
                <a:latin typeface="Roboto" pitchFamily="2" charset="0" panose="02000000000000000000"/>
              </a:rPr>
            </a:br>
          </a:p>
          <a:p>
            <a:pPr algn="l">
              <a:buFont typeface="Arial" pitchFamily="34" charset="0" panose="020B0604020202020204"/>
              <a:buChar char="•"/>
            </a:pPr>
            <a:r>
              <a:rPr lang="fr-FR" sz="1400" b="1" i="0" dirty="0">
                <a:solidFill>
                  <a:schemeClr val="accent1"/>
                </a:solidFill>
                <a:effectLst/>
                <a:latin typeface="Roboto" pitchFamily="2" charset="0" panose="02000000000000000000"/>
              </a:rPr>
              <a:t>   sexe</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1 pour les femmes et 2 pour les hommes/ </a:t>
            </a:r>
            <a:r>
              <a:rPr lang="fr-FR" sz="1400" b="1" i="0" dirty="0" err="1">
                <a:solidFill>
                  <a:schemeClr val="accent1"/>
                </a:solidFill>
                <a:effectLst/>
                <a:latin typeface="Roboto" pitchFamily="2" charset="0" panose="02000000000000000000"/>
              </a:rPr>
              <a:t>age</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du patient.</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a:solidFill>
                  <a:srgbClr val="212121"/>
                </a:solidFill>
                <a:effectLst/>
                <a:latin typeface="Roboto" pitchFamily="2" charset="0" panose="02000000000000000000"/>
              </a:rPr>
              <a:t>  </a:t>
            </a:r>
            <a:r>
              <a:rPr lang="fr-FR" sz="1400" b="1" i="0" dirty="0">
                <a:solidFill>
                  <a:schemeClr val="accent1"/>
                </a:solidFill>
                <a:effectLst/>
                <a:latin typeface="Roboto" pitchFamily="2" charset="0" panose="02000000000000000000"/>
              </a:rPr>
              <a:t>classification</a:t>
            </a:r>
            <a:r>
              <a:rPr lang="fr-FR" sz="1400" b="0" i="0" dirty="0">
                <a:solidFill>
                  <a:srgbClr val="212121"/>
                </a:solidFill>
                <a:effectLst/>
                <a:latin typeface="Roboto" pitchFamily="2" charset="0" panose="02000000000000000000"/>
              </a:rPr>
              <a:t>: résultats du test covid. Les valeurs 1 signifient que le patient a été diagnostiqué avec la covid19 à un état avec des symptômes aigus / stable cas confirmé . La valeur 0 signifie que le patient considérer comme un cas suspect.</a:t>
            </a:r>
          </a:p>
          <a:p>
            <a:r>
              <a:rPr lang="fr-FR" sz="1400" b="0" i="0" dirty="0">
                <a:solidFill>
                  <a:srgbClr val="212121"/>
                </a:solidFill>
                <a:effectLst/>
                <a:latin typeface="Roboto" pitchFamily="2" charset="0" panose="02000000000000000000"/>
              </a:rPr>
              <a:t>.</a:t>
            </a:r>
          </a:p>
          <a:p>
            <a:pPr marL="171450" indent="-171450">
              <a:buFont typeface="Arial" pitchFamily="34" charset="0" panose="020B0604020202020204"/>
              <a:buChar char="•"/>
            </a:pPr>
            <a:r>
              <a:rPr lang="fr-FR" sz="1400" b="1" i="0" dirty="0">
                <a:solidFill>
                  <a:schemeClr val="accent1"/>
                </a:solidFill>
                <a:effectLst/>
                <a:latin typeface="Roboto" pitchFamily="2" charset="0" panose="02000000000000000000"/>
              </a:rPr>
              <a:t>patient type</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le type de soins reçus par le patient dans l'unité. 1 pour le retour à domicile et 2 pour l'hospitalisation.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intubed</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si le patient était connecté au ventilateur.</a:t>
            </a:r>
            <a:br>
              <a:rPr lang="fr-FR" sz="1400" b="0" i="0" dirty="0">
                <a:solidFill>
                  <a:srgbClr val="212121"/>
                </a:solidFill>
                <a:effectLst/>
                <a:latin typeface="Roboto" pitchFamily="2" charset="0" panose="02000000000000000000"/>
              </a:rPr>
            </a:br>
            <a:endParaRPr lang="fr-FR" sz="1400" b="0" i="0" dirty="0">
              <a:solidFill>
                <a:schemeClr val="accent1"/>
              </a:solidFill>
              <a:effectLst/>
              <a:latin typeface="Roboto" pitchFamily="2" charset="0" panose="02000000000000000000"/>
            </a:endParaRPr>
          </a:p>
          <a:p>
            <a:pPr>
              <a:buFont typeface="Arial" pitchFamily="34" charset="0" panose="020B0604020202020204"/>
              <a:buChar char="•"/>
            </a:pPr>
            <a:r>
              <a:rPr lang="fr-FR" sz="1400" b="1" i="0" dirty="0" err="1">
                <a:solidFill>
                  <a:schemeClr val="accent1"/>
                </a:solidFill>
                <a:effectLst/>
                <a:latin typeface="Roboto" pitchFamily="2" charset="0" panose="02000000000000000000"/>
              </a:rPr>
              <a:t>icu</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Indique si le patient a été admis dans une unité de soins intensifs.</a:t>
            </a:r>
            <a:br>
              <a:rPr lang="fr-FR" sz="1400" b="0" i="0" dirty="0">
                <a:solidFill>
                  <a:srgbClr val="212121"/>
                </a:solidFill>
                <a:effectLst/>
                <a:latin typeface="Roboto" pitchFamily="2" charset="0" panose="02000000000000000000"/>
              </a:rPr>
            </a:br>
            <a:endParaRPr lang="fr-FR" sz="1400" b="0" i="0" dirty="0">
              <a:solidFill>
                <a:schemeClr val="accent1"/>
              </a:solidFill>
              <a:effectLst/>
              <a:latin typeface="Roboto" pitchFamily="2" charset="0" panose="02000000000000000000"/>
            </a:endParaRPr>
          </a:p>
          <a:p>
            <a:pPr>
              <a:buFont typeface="Arial" pitchFamily="34" charset="0" panose="020B0604020202020204"/>
              <a:buChar char="•"/>
            </a:pPr>
            <a:r>
              <a:rPr lang="fr-FR" sz="1400" b="1" i="0" dirty="0">
                <a:solidFill>
                  <a:schemeClr val="accent1"/>
                </a:solidFill>
                <a:effectLst/>
                <a:latin typeface="Roboto" pitchFamily="2" charset="0" panose="02000000000000000000"/>
              </a:rPr>
              <a:t>date </a:t>
            </a:r>
            <a:r>
              <a:rPr lang="fr-FR" sz="1400" b="1" i="0" dirty="0" err="1">
                <a:solidFill>
                  <a:schemeClr val="accent1"/>
                </a:solidFill>
                <a:effectLst/>
                <a:latin typeface="Roboto" pitchFamily="2" charset="0" panose="02000000000000000000"/>
              </a:rPr>
              <a:t>died</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Si le patient est décédé, indiquer la date du décès, et 9999-99-99 dans le cas contraire.</a:t>
            </a:r>
          </a:p>
          <a:p>
            <a:pPr>
              <a:buFont typeface="Arial" pitchFamily="34" charset="0" panose="020B0604020202020204"/>
              <a:buChar char="•"/>
            </a:pPr>
            <a:endParaRPr lang="fr-FR" sz="1400" b="0" i="0" dirty="0">
              <a:solidFill>
                <a:srgbClr val="212121"/>
              </a:solidFill>
              <a:effectLst/>
              <a:latin typeface="Roboto" pitchFamily="2" charset="0" panose="02000000000000000000"/>
            </a:endParaRPr>
          </a:p>
        </p:txBody>
      </p:sp>
      <p:sp>
        <p:nvSpPr>
          <p:cNvPr id="7" name="ZoneTexte 6"/>
          <p:cNvSpPr txBox="1"/>
          <p:nvPr/>
        </p:nvSpPr>
        <p:spPr>
          <a:xfrm>
            <a:off x="6312312" y="318492"/>
            <a:ext cx="6105832" cy="6771084"/>
          </a:xfrm>
          <a:prstGeom prst="rect">
            <a:avLst/>
          </a:prstGeom>
          <a:noFill/>
        </p:spPr>
        <p:txBody>
          <a:bodyPr wrap="square">
            <a:spAutoFit/>
          </a:bodyPr>
          <a:lstStyle/>
          <a:p>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pregnancy</a:t>
            </a:r>
            <a:r>
              <a:rPr lang="fr-FR" sz="1400" b="0" i="0" dirty="0">
                <a:solidFill>
                  <a:srgbClr val="212121"/>
                </a:solidFill>
                <a:effectLst/>
                <a:latin typeface="Roboto" pitchFamily="2" charset="0" panose="02000000000000000000"/>
              </a:rPr>
              <a:t>: que la patiente soit enceinte ou non.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diabetes</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soit diabétique ou non.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copd</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Indique si le patient souffre ou non d'une maladie pulmonaire obstructive chronique.</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asthma</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soit asthmatique ou non.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inmsupr</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soit immunodéprimé ou non.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a:solidFill>
                  <a:schemeClr val="accent1"/>
                </a:solidFill>
                <a:effectLst/>
                <a:latin typeface="Roboto" pitchFamily="2" charset="0" panose="02000000000000000000"/>
              </a:rPr>
              <a:t>hypertension</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souffre ou non d'hypertension.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cardiovascular</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si le patient souffre d'une maladie du cœur ou des vaisseaux sanguins.</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renal</a:t>
            </a:r>
            <a:r>
              <a:rPr lang="fr-FR" sz="1400" b="1" i="0" dirty="0">
                <a:solidFill>
                  <a:schemeClr val="accent1"/>
                </a:solidFill>
                <a:effectLst/>
                <a:latin typeface="Roboto" pitchFamily="2" charset="0" panose="02000000000000000000"/>
              </a:rPr>
              <a:t> </a:t>
            </a:r>
            <a:r>
              <a:rPr lang="fr-FR" sz="1400" b="1" i="0" dirty="0" err="1">
                <a:solidFill>
                  <a:schemeClr val="accent1"/>
                </a:solidFill>
                <a:effectLst/>
                <a:latin typeface="Roboto" pitchFamily="2" charset="0" panose="02000000000000000000"/>
              </a:rPr>
              <a:t>chronic</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souffre ou non d'une maladie rénale chronique.</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other</a:t>
            </a:r>
            <a:r>
              <a:rPr lang="fr-FR" sz="1400" b="1" i="0" dirty="0">
                <a:solidFill>
                  <a:schemeClr val="accent1"/>
                </a:solidFill>
                <a:effectLst/>
                <a:latin typeface="Roboto" pitchFamily="2" charset="0" panose="02000000000000000000"/>
              </a:rPr>
              <a:t> </a:t>
            </a:r>
            <a:r>
              <a:rPr lang="fr-FR" sz="1400" b="1" i="0" dirty="0" err="1">
                <a:solidFill>
                  <a:schemeClr val="accent1"/>
                </a:solidFill>
                <a:effectLst/>
                <a:latin typeface="Roboto" pitchFamily="2" charset="0" panose="02000000000000000000"/>
              </a:rPr>
              <a:t>disease</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soit atteint ou non d'une autre maladie.</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obesity</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que le patient soit obèse ou non.</a:t>
            </a:r>
            <a:br>
              <a:rPr lang="fr-FR" sz="1400" b="0" i="0" dirty="0">
                <a:solidFill>
                  <a:srgbClr val="212121"/>
                </a:solidFill>
                <a:effectLst/>
                <a:latin typeface="Roboto" pitchFamily="2" charset="0" panose="02000000000000000000"/>
              </a:rPr>
            </a:br>
          </a:p>
          <a:p>
            <a:pPr>
              <a:buFont typeface="Arial" pitchFamily="34" charset="0" panose="020B0604020202020204"/>
              <a:buChar char="•"/>
            </a:pPr>
            <a:r>
              <a:rPr lang="fr-FR" sz="1400" b="1" i="0" dirty="0" err="1">
                <a:solidFill>
                  <a:schemeClr val="accent1"/>
                </a:solidFill>
                <a:effectLst/>
                <a:latin typeface="Roboto" pitchFamily="2" charset="0" panose="02000000000000000000"/>
              </a:rPr>
              <a:t>tobacco</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si le patient est un fumeur</a:t>
            </a:r>
          </a:p>
          <a:p>
            <a:pPr marL="171450" indent="-171450">
              <a:buFont typeface="Arial" pitchFamily="34" charset="0" panose="020B0604020202020204"/>
              <a:buChar char="•"/>
            </a:pPr>
            <a:endParaRPr lang="fr-FR" sz="1400" b="0" i="0" dirty="0">
              <a:solidFill>
                <a:schemeClr val="accent1"/>
              </a:solidFill>
              <a:effectLst/>
              <a:latin typeface="Roboto" pitchFamily="2" charset="0" panose="02000000000000000000"/>
            </a:endParaRPr>
          </a:p>
          <a:p>
            <a:pPr>
              <a:buFont typeface="Arial" pitchFamily="34" charset="0" panose="020B0604020202020204"/>
              <a:buChar char="•"/>
            </a:pPr>
            <a:r>
              <a:rPr lang="fr-FR" sz="1400" b="1" i="0" dirty="0">
                <a:solidFill>
                  <a:schemeClr val="accent1"/>
                </a:solidFill>
                <a:effectLst/>
                <a:latin typeface="Roboto" pitchFamily="2" charset="0" panose="02000000000000000000"/>
              </a:rPr>
              <a:t>    </a:t>
            </a:r>
            <a:r>
              <a:rPr lang="fr-FR" sz="1400" b="1" i="0" dirty="0" err="1">
                <a:solidFill>
                  <a:schemeClr val="accent1"/>
                </a:solidFill>
                <a:effectLst/>
                <a:latin typeface="Roboto" pitchFamily="2" charset="0" panose="02000000000000000000"/>
              </a:rPr>
              <a:t>pneumonia</a:t>
            </a:r>
            <a:r>
              <a:rPr lang="fr-FR" sz="1400" b="0" i="0" dirty="0">
                <a:solidFill>
                  <a:schemeClr val="accent1"/>
                </a:solidFill>
                <a:effectLst/>
                <a:latin typeface="Roboto" pitchFamily="2" charset="0" panose="02000000000000000000"/>
              </a:rPr>
              <a:t>: </a:t>
            </a:r>
            <a:r>
              <a:rPr lang="fr-FR" sz="1400" b="0" i="0" dirty="0">
                <a:solidFill>
                  <a:srgbClr val="212121"/>
                </a:solidFill>
                <a:effectLst/>
                <a:latin typeface="Roboto" pitchFamily="2" charset="0" panose="02000000000000000000"/>
              </a:rPr>
              <a:t>si le patient présente déjà une inflammation des sacs aériens ou non.</a:t>
            </a:r>
          </a:p>
          <a:p>
            <a:br>
              <a:rPr lang="fr-FR" sz="1400" b="0" i="0" dirty="0">
                <a:solidFill>
                  <a:srgbClr val="212121"/>
                </a:solidFill>
                <a:effectLst/>
                <a:latin typeface="Roboto" pitchFamily="2" charset="0" panose="02000000000000000000"/>
              </a:rPr>
            </a: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23535" y="2927573"/>
            <a:ext cx="5869858" cy="707886"/>
          </a:xfrm>
          <a:prstGeom prst="rect">
            <a:avLst/>
          </a:prstGeom>
          <a:noFill/>
        </p:spPr>
        <p:txBody>
          <a:bodyPr wrap="square" rtlCol="0">
            <a:spAutoFit/>
          </a:bodyPr>
          <a:lstStyle/>
          <a:p>
            <a:r>
              <a:rPr lang="fr-FR" sz="4000" dirty="0">
                <a:solidFill>
                  <a:schemeClr val="accent1"/>
                </a:solidFill>
              </a:rPr>
              <a:t>1. Nettoyage des données </a:t>
            </a:r>
            <a:endParaRPr lang="fr-TN" sz="4000" dirty="0">
              <a:solidFill>
                <a:schemeClr val="accent1"/>
              </a:solidFill>
            </a:endParaRPr>
          </a:p>
        </p:txBody>
      </p:sp>
      <p:sp>
        <p:nvSpPr>
          <p:cNvPr id="3" name="Rectangle : coins arrondis 2"/>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8258" y="749399"/>
            <a:ext cx="3932903" cy="523220"/>
          </a:xfrm>
          <a:prstGeom prst="rect">
            <a:avLst/>
          </a:prstGeom>
          <a:noFill/>
        </p:spPr>
        <p:txBody>
          <a:bodyPr wrap="square" rtlCol="0">
            <a:spAutoFit/>
          </a:bodyPr>
          <a:lstStyle/>
          <a:p>
            <a:r>
              <a:rPr lang="fr-FR" sz="2800" dirty="0">
                <a:solidFill>
                  <a:schemeClr val="accent1">
                    <a:lumMod val="60000"/>
                    <a:lumOff val="40000"/>
                  </a:schemeClr>
                </a:solidFill>
              </a:rPr>
              <a:t>Type des variables</a:t>
            </a:r>
            <a:endParaRPr lang="fr-TN" sz="2800" dirty="0">
              <a:solidFill>
                <a:schemeClr val="accent1">
                  <a:lumMod val="60000"/>
                  <a:lumOff val="40000"/>
                </a:schemeClr>
              </a:solidFill>
            </a:endParaRPr>
          </a:p>
        </p:txBody>
      </p:sp>
      <p:sp>
        <p:nvSpPr>
          <p:cNvPr id="3" name="Rectangle : coins arrondis 2"/>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6" name="Image 5"/>
          <p:cNvPicPr>
            <a:picLocks noChangeAspect="1"/>
          </p:cNvPicPr>
          <p:nvPr/>
        </p:nvPicPr>
        <p:blipFill>
          <a:blip r:embed="rId1"/>
          <a:srcRect/>
          <a:stretch>
            <a:fillRect/>
          </a:stretch>
        </p:blipFill>
        <p:spPr>
          <a:xfrm>
            <a:off x="394057" y="1433359"/>
            <a:ext cx="4010025" cy="4895850"/>
          </a:xfrm>
          <a:prstGeom prst="rect">
            <a:avLst/>
          </a:prstGeom>
        </p:spPr>
      </p:pic>
      <p:pic>
        <p:nvPicPr>
          <p:cNvPr id="9" name="Image 8"/>
          <p:cNvPicPr>
            <a:picLocks noChangeAspect="1"/>
          </p:cNvPicPr>
          <p:nvPr/>
        </p:nvPicPr>
        <p:blipFill>
          <a:blip r:embed="rId2"/>
          <a:srcRect/>
          <a:stretch>
            <a:fillRect/>
          </a:stretch>
        </p:blipFill>
        <p:spPr>
          <a:xfrm>
            <a:off x="5867124" y="749399"/>
            <a:ext cx="5232725" cy="4539473"/>
          </a:xfrm>
          <a:prstGeom prst="rect">
            <a:avLst/>
          </a:prstGeom>
        </p:spPr>
      </p:pic>
      <p:sp>
        <p:nvSpPr>
          <p:cNvPr id="13" name="ZoneTexte 12"/>
          <p:cNvSpPr txBox="1"/>
          <p:nvPr/>
        </p:nvSpPr>
        <p:spPr>
          <a:xfrm>
            <a:off x="5947059" y="5404814"/>
            <a:ext cx="6096000" cy="1384995"/>
          </a:xfrm>
          <a:prstGeom prst="rect">
            <a:avLst/>
          </a:prstGeom>
          <a:noFill/>
        </p:spPr>
        <p:txBody>
          <a:bodyPr wrap="square">
            <a:spAutoFit/>
          </a:bodyPr>
          <a:lstStyle/>
          <a:p>
            <a:pPr algn="l"/>
            <a:r>
              <a:rPr lang="fr-FR" sz="1400" b="1" i="0" dirty="0">
                <a:solidFill>
                  <a:srgbClr val="212121"/>
                </a:solidFill>
                <a:effectLst/>
                <a:latin typeface="Roboto" pitchFamily="2" charset="0" panose="02000000000000000000"/>
              </a:rPr>
              <a:t>Cette </a:t>
            </a:r>
            <a:r>
              <a:rPr lang="fr-FR" sz="1400" b="1" i="0" dirty="0" err="1">
                <a:solidFill>
                  <a:srgbClr val="212121"/>
                </a:solidFill>
                <a:effectLst/>
                <a:latin typeface="Roboto" pitchFamily="2" charset="0" panose="02000000000000000000"/>
              </a:rPr>
              <a:t>map</a:t>
            </a:r>
            <a:r>
              <a:rPr lang="fr-FR" sz="1400" b="1" i="0" dirty="0">
                <a:solidFill>
                  <a:srgbClr val="212121"/>
                </a:solidFill>
                <a:effectLst/>
                <a:latin typeface="Roboto" pitchFamily="2" charset="0" panose="02000000000000000000"/>
              </a:rPr>
              <a:t> </a:t>
            </a:r>
            <a:r>
              <a:rPr lang="fr-FR" sz="1400" b="1" i="0" dirty="0" err="1">
                <a:solidFill>
                  <a:srgbClr val="212121"/>
                </a:solidFill>
                <a:effectLst/>
                <a:latin typeface="Roboto" pitchFamily="2" charset="0" panose="02000000000000000000"/>
              </a:rPr>
              <a:t>thérmique</a:t>
            </a:r>
            <a:r>
              <a:rPr lang="fr-FR" sz="1400" b="1" i="0" dirty="0">
                <a:solidFill>
                  <a:srgbClr val="212121"/>
                </a:solidFill>
                <a:effectLst/>
                <a:latin typeface="Roboto" pitchFamily="2" charset="0" panose="02000000000000000000"/>
              </a:rPr>
              <a:t> présente que la majorités des valeurs manquantes </a:t>
            </a:r>
            <a:r>
              <a:rPr lang="fr-FR" sz="1400" b="1" dirty="0">
                <a:solidFill>
                  <a:srgbClr val="212121"/>
                </a:solidFill>
                <a:latin typeface="Roboto" pitchFamily="2" charset="0" panose="02000000000000000000"/>
              </a:rPr>
              <a:t>présent dans les variables </a:t>
            </a:r>
            <a:r>
              <a:rPr lang="fr-FR" sz="1400" b="1" i="0" dirty="0">
                <a:solidFill>
                  <a:srgbClr val="212121"/>
                </a:solidFill>
                <a:effectLst/>
                <a:latin typeface="Roboto" pitchFamily="2" charset="0" panose="02000000000000000000"/>
              </a:rPr>
              <a:t>suivantes :</a:t>
            </a:r>
          </a:p>
          <a:p>
            <a:pPr algn="l"/>
            <a:endParaRPr lang="fr-FR" sz="1400" b="1" i="0" dirty="0">
              <a:solidFill>
                <a:srgbClr val="212121"/>
              </a:solidFill>
              <a:effectLst/>
              <a:latin typeface="Roboto" pitchFamily="2" charset="0" panose="02000000000000000000"/>
            </a:endParaRPr>
          </a:p>
          <a:p>
            <a:pPr algn="l"/>
            <a:r>
              <a:rPr lang="fr-FR" sz="1400" b="1" i="0" dirty="0">
                <a:solidFill>
                  <a:schemeClr val="accent1"/>
                </a:solidFill>
                <a:effectLst/>
                <a:latin typeface="Roboto" pitchFamily="2" charset="0" panose="02000000000000000000"/>
              </a:rPr>
              <a:t>1- "ICU" (UNITÉ DE SOINS INTENSIFS)</a:t>
            </a:r>
          </a:p>
          <a:p>
            <a:pPr algn="l"/>
            <a:r>
              <a:rPr lang="fr-FR" sz="1400" b="1" i="0" dirty="0">
                <a:solidFill>
                  <a:schemeClr val="accent1"/>
                </a:solidFill>
                <a:effectLst/>
                <a:latin typeface="Roboto" pitchFamily="2" charset="0" panose="02000000000000000000"/>
              </a:rPr>
              <a:t>2- "INTUBÉ"</a:t>
            </a:r>
          </a:p>
          <a:p>
            <a:pPr algn="l"/>
            <a:r>
              <a:rPr lang="fr-FR" sz="1400" b="1" i="0" dirty="0">
                <a:solidFill>
                  <a:schemeClr val="accent1"/>
                </a:solidFill>
                <a:effectLst/>
                <a:latin typeface="Roboto" pitchFamily="2" charset="0" panose="02000000000000000000"/>
              </a:rPr>
              <a:t>3- "PREGNANT" (ENCEINTE)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1548" y="617322"/>
            <a:ext cx="3932903" cy="523220"/>
          </a:xfrm>
          <a:prstGeom prst="rect">
            <a:avLst/>
          </a:prstGeom>
          <a:noFill/>
        </p:spPr>
        <p:txBody>
          <a:bodyPr wrap="square" rtlCol="0">
            <a:spAutoFit/>
          </a:bodyPr>
          <a:lstStyle/>
          <a:p>
            <a:r>
              <a:rPr lang="fr-FR" sz="2800" dirty="0">
                <a:solidFill>
                  <a:schemeClr val="accent1">
                    <a:lumMod val="60000"/>
                    <a:lumOff val="40000"/>
                  </a:schemeClr>
                </a:solidFill>
              </a:rPr>
              <a:t>Description de la bd</a:t>
            </a:r>
            <a:endParaRPr lang="fr-TN" sz="2800" dirty="0">
              <a:solidFill>
                <a:schemeClr val="accent1">
                  <a:lumMod val="60000"/>
                  <a:lumOff val="40000"/>
                </a:schemeClr>
              </a:solidFill>
            </a:endParaRPr>
          </a:p>
        </p:txBody>
      </p:sp>
      <p:sp>
        <p:nvSpPr>
          <p:cNvPr id="3" name="Rectangle : coins arrondis 2"/>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p:cNvPicPr>
            <a:picLocks noChangeAspect="1"/>
          </p:cNvPicPr>
          <p:nvPr/>
        </p:nvPicPr>
        <p:blipFill>
          <a:blip r:embed="rId1"/>
          <a:srcRect/>
          <a:stretch>
            <a:fillRect/>
          </a:stretch>
        </p:blipFill>
        <p:spPr>
          <a:xfrm>
            <a:off x="366559" y="1106675"/>
            <a:ext cx="4798727" cy="5717458"/>
          </a:xfrm>
          <a:prstGeom prst="rect">
            <a:avLst/>
          </a:prstGeom>
        </p:spPr>
      </p:pic>
      <p:sp>
        <p:nvSpPr>
          <p:cNvPr id="7" name="ZoneTexte 6"/>
          <p:cNvSpPr txBox="1"/>
          <p:nvPr/>
        </p:nvSpPr>
        <p:spPr>
          <a:xfrm>
            <a:off x="6547556" y="617322"/>
            <a:ext cx="4994787" cy="7155805"/>
          </a:xfrm>
          <a:prstGeom prst="rect">
            <a:avLst/>
          </a:prstGeom>
          <a:noFill/>
        </p:spPr>
        <p:txBody>
          <a:bodyPr wrap="square" rtlCol="0">
            <a:spAutoFit/>
          </a:bodyPr>
          <a:lstStyle/>
          <a:p>
            <a:pPr marL="285750" indent="-285750">
              <a:buFont typeface="Arial" pitchFamily="34" charset="0" panose="020B0604020202020204"/>
              <a:buChar char="•"/>
            </a:pPr>
            <a:r>
              <a:rPr lang="fr-FR" dirty="0"/>
              <a:t>Correction de la variable «  </a:t>
            </a:r>
            <a:r>
              <a:rPr lang="fr-FR" dirty="0" err="1"/>
              <a:t>Pregnant</a:t>
            </a:r>
            <a:r>
              <a:rPr lang="fr-FR" dirty="0"/>
              <a:t> » en se basant sur la variable SEXE.</a:t>
            </a:r>
          </a:p>
          <a:p>
            <a:pPr>
              <a:lnSpc>
                <a:spcPct val="150000"/>
              </a:lnSpc>
            </a:pPr>
            <a:endParaRPr lang="fr-FR" dirty="0"/>
          </a:p>
          <a:p>
            <a:pPr marL="285750" indent="-285750">
              <a:lnSpc>
                <a:spcPct val="150000"/>
              </a:lnSpc>
              <a:buFont typeface="Arial" pitchFamily="34" charset="0" panose="020B0604020202020204"/>
              <a:buChar char="•"/>
            </a:pPr>
            <a:r>
              <a:rPr lang="fr-FR" dirty="0"/>
              <a:t>Harmonisation des variable Intubé et ICU en fonction de la variable PATIENT_TYPE =1 ( Hospitalisé) . Un patient intubé ou admis à l'unité de soins intensifs est un patient obligatoirement hospitalisé</a:t>
            </a:r>
          </a:p>
          <a:p>
            <a:pPr marL="285750" indent="-285750">
              <a:lnSpc>
                <a:spcPct val="150000"/>
              </a:lnSpc>
              <a:buFont typeface="Arial" pitchFamily="34" charset="0" panose="020B0604020202020204"/>
              <a:buChar char="•"/>
            </a:pPr>
            <a:endParaRPr lang="fr-FR" dirty="0"/>
          </a:p>
          <a:p>
            <a:pPr marL="285750" indent="-285750">
              <a:lnSpc>
                <a:spcPct val="150000"/>
              </a:lnSpc>
              <a:buFont typeface="Arial" pitchFamily="34" charset="0" panose="020B0604020202020204"/>
              <a:buChar char="•"/>
            </a:pPr>
            <a:r>
              <a:rPr lang="fr-FR" dirty="0"/>
              <a:t>Nous ne pouvons pas remplir ou remplacer les valeurs manquantes de (98) ; parce que nous ne pouvons pas dire lesquelles de ces femmes étaient enceintes et nous ne pouvons pas non plus prédire ces valeurs ou les remplir au hasard car cela affecterait notre analyse</a:t>
            </a:r>
          </a:p>
          <a:p>
            <a:pPr>
              <a:lnSpc>
                <a:spcPct val="150000"/>
              </a:lnSpc>
            </a:pPr>
            <a:endParaRPr lang="fr-FR" dirty="0"/>
          </a:p>
          <a:p>
            <a:pPr>
              <a:lnSpc>
                <a:spcPct val="150000"/>
              </a:lnSpc>
            </a:pPr>
            <a:endParaRPr lang="fr-FR" dirty="0"/>
          </a:p>
          <a:p>
            <a:endParaRPr lang="fr-T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p:cNvSpPr/>
          <p:nvPr/>
        </p:nvSpPr>
        <p:spPr>
          <a:xfrm>
            <a:off x="-1" y="0"/>
            <a:ext cx="265471" cy="685800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8" name="Image 7"/>
          <p:cNvPicPr>
            <a:picLocks noChangeAspect="1"/>
          </p:cNvPicPr>
          <p:nvPr/>
        </p:nvPicPr>
        <p:blipFill>
          <a:blip r:embed="rId1"/>
          <a:srcRect/>
          <a:stretch>
            <a:fillRect/>
          </a:stretch>
        </p:blipFill>
        <p:spPr>
          <a:xfrm>
            <a:off x="342900" y="782497"/>
            <a:ext cx="5753100" cy="5524500"/>
          </a:xfrm>
          <a:prstGeom prst="rect">
            <a:avLst/>
          </a:prstGeom>
        </p:spPr>
      </p:pic>
      <p:pic>
        <p:nvPicPr>
          <p:cNvPr id="10" name="Image 9"/>
          <p:cNvPicPr>
            <a:picLocks noChangeAspect="1"/>
          </p:cNvPicPr>
          <p:nvPr/>
        </p:nvPicPr>
        <p:blipFill>
          <a:blip r:embed="rId2"/>
          <a:srcRect/>
          <a:stretch>
            <a:fillRect/>
          </a:stretch>
        </p:blipFill>
        <p:spPr>
          <a:xfrm>
            <a:off x="6347049" y="398895"/>
            <a:ext cx="5240775" cy="6060209"/>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2037</Words>
  <Application>Microsoft Office PowerPoint</Application>
  <PresentationFormat>Grand écran</PresentationFormat>
  <Paragraphs>137</Paragraphs>
  <Slides>29</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Arial</vt:lpstr>
      <vt:lpstr>Bahnschrift SemiBold SemiConden</vt:lpstr>
      <vt:lpstr>Calibri</vt:lpstr>
      <vt:lpstr>Calibri Light</vt:lpstr>
      <vt:lpstr>Courier New</vt:lpstr>
      <vt:lpstr>Roboto</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Administrateur</dc:creator>
  <cp:lastModifiedBy>Samar Jelassi</cp:lastModifiedBy>
  <cp:revision>11</cp:revision>
  <dcterms:created xsi:type="dcterms:W3CDTF">2023-10-23T22:27:51Z</dcterms:created>
  <dcterms:modified xsi:type="dcterms:W3CDTF">2024-12-02T18:30:22Z</dcterms:modified>
</cp:coreProperties>
</file>