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2" r:id="rId1"/>
  </p:sldMasterIdLst>
  <p:notesMasterIdLst>
    <p:notesMasterId r:id="rId13"/>
  </p:notesMasterIdLst>
  <p:sldIdLst>
    <p:sldId id="256" r:id="rId2"/>
    <p:sldId id="262" r:id="rId3"/>
    <p:sldId id="263" r:id="rId4"/>
    <p:sldId id="269" r:id="rId5"/>
    <p:sldId id="270" r:id="rId6"/>
    <p:sldId id="257" r:id="rId7"/>
    <p:sldId id="258" r:id="rId8"/>
    <p:sldId id="271" r:id="rId9"/>
    <p:sldId id="272" r:id="rId10"/>
    <p:sldId id="273" r:id="rId11"/>
    <p:sldId id="261" r:id="rId12"/>
  </p:sldIdLst>
  <p:sldSz cx="12192000" cy="6858000"/>
  <p:notesSz cx="6858000" cy="9144000"/>
  <p:defaultTextStyle>
    <a:defPPr>
      <a:defRPr lang="fr-T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C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62" autoAdjust="0"/>
    <p:restoredTop sz="82740" autoAdjust="0"/>
  </p:normalViewPr>
  <p:slideViewPr>
    <p:cSldViewPr snapToGrid="0">
      <p:cViewPr varScale="1">
        <p:scale>
          <a:sx n="64" d="100"/>
          <a:sy n="64" d="100"/>
        </p:scale>
        <p:origin x="112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AE0EE9-F16C-4512-817A-4BDE2BAEF888}" type="datetimeFigureOut">
              <a:rPr lang="ko-KR" altLang="en-US" smtClean="0"/>
              <a:t>2023-12-20</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E602D7-040A-45A7-8138-B0BAA4E7C7BF}" type="slidenum">
              <a:rPr lang="ko-KR" altLang="en-US" smtClean="0"/>
              <a:t>‹N°›</a:t>
            </a:fld>
            <a:endParaRPr lang="ko-KR" altLang="en-US"/>
          </a:p>
        </p:txBody>
      </p:sp>
    </p:spTree>
    <p:extLst>
      <p:ext uri="{BB962C8B-B14F-4D97-AF65-F5344CB8AC3E}">
        <p14:creationId xmlns:p14="http://schemas.microsoft.com/office/powerpoint/2010/main" val="287628129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neuralnetworksanddeeplearning.com/chap1.html#sigmoid_neuron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en-US" b="0" i="0" dirty="0">
                <a:solidFill>
                  <a:srgbClr val="1F1F1F"/>
                </a:solidFill>
                <a:effectLst/>
                <a:latin typeface="Google Sans"/>
              </a:rPr>
              <a:t>Hi everyone,</a:t>
            </a:r>
          </a:p>
          <a:p>
            <a:pPr algn="l"/>
            <a:r>
              <a:rPr lang="en-US" b="0" i="0" dirty="0">
                <a:solidFill>
                  <a:srgbClr val="1F1F1F"/>
                </a:solidFill>
                <a:effectLst/>
                <a:latin typeface="Google Sans"/>
              </a:rPr>
              <a:t>Today, I'm going to talk to you about Residual Neural Networks, or </a:t>
            </a:r>
            <a:r>
              <a:rPr lang="en-US" b="0" i="0" dirty="0" err="1">
                <a:solidFill>
                  <a:srgbClr val="1F1F1F"/>
                </a:solidFill>
                <a:effectLst/>
                <a:latin typeface="Google Sans"/>
              </a:rPr>
              <a:t>ResNets</a:t>
            </a:r>
            <a:r>
              <a:rPr lang="en-US" b="0" i="0" dirty="0">
                <a:solidFill>
                  <a:srgbClr val="1F1F1F"/>
                </a:solidFill>
                <a:effectLst/>
                <a:latin typeface="Google Sans"/>
              </a:rPr>
              <a:t>. </a:t>
            </a:r>
            <a:endParaRPr lang="fr-TN" dirty="0"/>
          </a:p>
        </p:txBody>
      </p:sp>
      <p:sp>
        <p:nvSpPr>
          <p:cNvPr id="4" name="Espace réservé du numéro de diapositive 3"/>
          <p:cNvSpPr>
            <a:spLocks noGrp="1"/>
          </p:cNvSpPr>
          <p:nvPr>
            <p:ph type="sldNum" sz="quarter" idx="5"/>
          </p:nvPr>
        </p:nvSpPr>
        <p:spPr/>
        <p:txBody>
          <a:bodyPr/>
          <a:lstStyle/>
          <a:p>
            <a:fld id="{0DE602D7-040A-45A7-8138-B0BAA4E7C7BF}" type="slidenum">
              <a:rPr lang="ko-KR" altLang="en-US" smtClean="0"/>
              <a:t>1</a:t>
            </a:fld>
            <a:endParaRPr lang="ko-KR" altLang="en-US"/>
          </a:p>
        </p:txBody>
      </p:sp>
    </p:spTree>
    <p:extLst>
      <p:ext uri="{BB962C8B-B14F-4D97-AF65-F5344CB8AC3E}">
        <p14:creationId xmlns:p14="http://schemas.microsoft.com/office/powerpoint/2010/main" val="40091692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indent="-171450">
              <a:buFont typeface="Arial" panose="020B0604020202020204" pitchFamily="34" charset="0"/>
              <a:buChar char="•"/>
            </a:pPr>
            <a:endParaRPr lang="ko-KR" altLang="en-US" i="0" u="none" dirty="0">
              <a:solidFill>
                <a:schemeClr val="tx1"/>
              </a:solidFill>
            </a:endParaRPr>
          </a:p>
        </p:txBody>
      </p:sp>
      <p:sp>
        <p:nvSpPr>
          <p:cNvPr id="4" name="슬라이드 번호 개체 틀 3"/>
          <p:cNvSpPr>
            <a:spLocks noGrp="1"/>
          </p:cNvSpPr>
          <p:nvPr>
            <p:ph type="sldNum" sz="quarter" idx="10"/>
          </p:nvPr>
        </p:nvSpPr>
        <p:spPr/>
        <p:txBody>
          <a:bodyPr/>
          <a:lstStyle/>
          <a:p>
            <a:fld id="{0DE602D7-040A-45A7-8138-B0BAA4E7C7BF}" type="slidenum">
              <a:rPr lang="ko-KR" altLang="en-US" smtClean="0"/>
              <a:t>11</a:t>
            </a:fld>
            <a:endParaRPr lang="ko-KR" altLang="en-US"/>
          </a:p>
        </p:txBody>
      </p:sp>
    </p:spTree>
    <p:extLst>
      <p:ext uri="{BB962C8B-B14F-4D97-AF65-F5344CB8AC3E}">
        <p14:creationId xmlns:p14="http://schemas.microsoft.com/office/powerpoint/2010/main" val="457730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indent="0">
              <a:buFont typeface="Arial" panose="020B0604020202020204" pitchFamily="34" charset="0"/>
              <a:buNone/>
            </a:pPr>
            <a:r>
              <a:rPr lang="en-US" b="0" i="0" dirty="0" err="1">
                <a:solidFill>
                  <a:srgbClr val="1F1F1F"/>
                </a:solidFill>
                <a:effectLst/>
                <a:latin typeface="Google Sans"/>
              </a:rPr>
              <a:t>ResNets</a:t>
            </a:r>
            <a:r>
              <a:rPr lang="en-US" b="0" i="0" dirty="0">
                <a:solidFill>
                  <a:srgbClr val="1F1F1F"/>
                </a:solidFill>
                <a:effectLst/>
                <a:latin typeface="Google Sans"/>
              </a:rPr>
              <a:t> are a type of artificial neural network (ANN) that was introduced in 2015 by He et al. They have revolutionized the field of deep learning by enabling neural networks to learn complex tasks on large datasets.</a:t>
            </a:r>
          </a:p>
        </p:txBody>
      </p:sp>
      <p:sp>
        <p:nvSpPr>
          <p:cNvPr id="4" name="슬라이드 번호 개체 틀 3"/>
          <p:cNvSpPr>
            <a:spLocks noGrp="1"/>
          </p:cNvSpPr>
          <p:nvPr>
            <p:ph type="sldNum" sz="quarter" idx="10"/>
          </p:nvPr>
        </p:nvSpPr>
        <p:spPr/>
        <p:txBody>
          <a:bodyPr/>
          <a:lstStyle/>
          <a:p>
            <a:fld id="{0DE602D7-040A-45A7-8138-B0BAA4E7C7BF}" type="slidenum">
              <a:rPr lang="ko-KR" altLang="en-US" smtClean="0"/>
              <a:t>2</a:t>
            </a:fld>
            <a:endParaRPr lang="ko-KR" altLang="en-US"/>
          </a:p>
        </p:txBody>
      </p:sp>
    </p:spTree>
    <p:extLst>
      <p:ext uri="{BB962C8B-B14F-4D97-AF65-F5344CB8AC3E}">
        <p14:creationId xmlns:p14="http://schemas.microsoft.com/office/powerpoint/2010/main" val="1922822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 typeface="Arial" panose="020B0604020202020204" pitchFamily="34" charset="0"/>
              <a:buNone/>
              <a:tabLst/>
              <a:defRPr/>
            </a:pPr>
            <a:r>
              <a:rPr lang="en-US" b="0" i="0" dirty="0">
                <a:solidFill>
                  <a:srgbClr val="1F1F1F"/>
                </a:solidFill>
                <a:effectLst/>
                <a:latin typeface="Google Sans"/>
              </a:rPr>
              <a:t>A </a:t>
            </a:r>
            <a:r>
              <a:rPr lang="en-US" b="0" i="0" dirty="0" err="1">
                <a:solidFill>
                  <a:srgbClr val="1F1F1F"/>
                </a:solidFill>
                <a:effectLst/>
                <a:latin typeface="Google Sans"/>
              </a:rPr>
              <a:t>ResNet</a:t>
            </a:r>
            <a:r>
              <a:rPr lang="en-US" b="0" i="0" dirty="0">
                <a:solidFill>
                  <a:srgbClr val="1F1F1F"/>
                </a:solidFill>
                <a:effectLst/>
                <a:latin typeface="Google Sans"/>
              </a:rPr>
              <a:t> is a type of deep neural network that uses residual connections to allow information to be passed directly from one layer to the next. This allows </a:t>
            </a:r>
            <a:r>
              <a:rPr lang="en-US" b="0" i="0" dirty="0" err="1">
                <a:solidFill>
                  <a:srgbClr val="1F1F1F"/>
                </a:solidFill>
                <a:effectLst/>
                <a:latin typeface="Google Sans"/>
              </a:rPr>
              <a:t>ResNets</a:t>
            </a:r>
            <a:r>
              <a:rPr lang="en-US" b="0" i="0" dirty="0">
                <a:solidFill>
                  <a:srgbClr val="1F1F1F"/>
                </a:solidFill>
                <a:effectLst/>
                <a:latin typeface="Google Sans"/>
              </a:rPr>
              <a:t> to train on large datasets without suffering from the vanishing gradient problem.</a:t>
            </a:r>
            <a:endParaRPr lang="ko-KR" altLang="en-US" i="0" u="none" dirty="0">
              <a:solidFill>
                <a:schemeClr val="tx1"/>
              </a:solidFill>
            </a:endParaRPr>
          </a:p>
          <a:p>
            <a:pPr marL="0" indent="0">
              <a:buFont typeface="Arial" panose="020B0604020202020204" pitchFamily="34" charset="0"/>
              <a:buNone/>
            </a:pPr>
            <a:endParaRPr lang="en-US" altLang="ko-KR" i="0" u="none" dirty="0">
              <a:solidFill>
                <a:schemeClr val="tx1"/>
              </a:solidFill>
            </a:endParaRPr>
          </a:p>
          <a:p>
            <a:pPr marL="0" indent="0">
              <a:buFont typeface="Arial" panose="020B0604020202020204" pitchFamily="34" charset="0"/>
              <a:buNone/>
            </a:pPr>
            <a:r>
              <a:rPr lang="en-US" altLang="ko-KR" i="0" u="none" dirty="0">
                <a:solidFill>
                  <a:schemeClr val="tx1"/>
                </a:solidFill>
              </a:rPr>
              <a:t>x and y must be same</a:t>
            </a:r>
            <a:r>
              <a:rPr lang="en-US" altLang="ko-KR" i="0" u="none" baseline="0" dirty="0">
                <a:solidFill>
                  <a:schemeClr val="tx1"/>
                </a:solidFill>
              </a:rPr>
              <a:t> size (height, width, depth)</a:t>
            </a:r>
          </a:p>
          <a:p>
            <a:pPr marL="0" indent="0">
              <a:buFont typeface="Arial" panose="020B0604020202020204" pitchFamily="34" charset="0"/>
              <a:buNone/>
            </a:pPr>
            <a:r>
              <a:rPr lang="en-US" altLang="ko-KR" i="0" u="none" baseline="0" dirty="0">
                <a:solidFill>
                  <a:schemeClr val="tx1"/>
                </a:solidFill>
              </a:rPr>
              <a:t>If not same depth </a:t>
            </a:r>
            <a:r>
              <a:rPr lang="en-US" altLang="ko-KR" i="0" u="none" baseline="0" dirty="0">
                <a:solidFill>
                  <a:schemeClr val="tx1"/>
                </a:solidFill>
                <a:sym typeface="Wingdings" panose="05000000000000000000" pitchFamily="2" charset="2"/>
              </a:rPr>
              <a:t> add extra 0 matrices.</a:t>
            </a:r>
            <a:endParaRPr lang="ko-KR" altLang="en-US" i="0" u="none" dirty="0">
              <a:solidFill>
                <a:schemeClr val="tx1"/>
              </a:solidFill>
            </a:endParaRPr>
          </a:p>
        </p:txBody>
      </p:sp>
      <p:sp>
        <p:nvSpPr>
          <p:cNvPr id="4" name="슬라이드 번호 개체 틀 3"/>
          <p:cNvSpPr>
            <a:spLocks noGrp="1"/>
          </p:cNvSpPr>
          <p:nvPr>
            <p:ph type="sldNum" sz="quarter" idx="10"/>
          </p:nvPr>
        </p:nvSpPr>
        <p:spPr/>
        <p:txBody>
          <a:bodyPr/>
          <a:lstStyle/>
          <a:p>
            <a:fld id="{0DE602D7-040A-45A7-8138-B0BAA4E7C7BF}" type="slidenum">
              <a:rPr lang="ko-KR" altLang="en-US" smtClean="0"/>
              <a:t>3</a:t>
            </a:fld>
            <a:endParaRPr lang="ko-KR" altLang="en-US"/>
          </a:p>
        </p:txBody>
      </p:sp>
    </p:spTree>
    <p:extLst>
      <p:ext uri="{BB962C8B-B14F-4D97-AF65-F5344CB8AC3E}">
        <p14:creationId xmlns:p14="http://schemas.microsoft.com/office/powerpoint/2010/main" val="40926745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en-US" b="0" i="0" dirty="0">
                <a:solidFill>
                  <a:srgbClr val="1F1F1F"/>
                </a:solidFill>
                <a:effectLst/>
                <a:latin typeface="Google Sans"/>
              </a:rPr>
              <a:t>A </a:t>
            </a:r>
            <a:r>
              <a:rPr lang="en-US" b="0" i="0" dirty="0" err="1">
                <a:solidFill>
                  <a:srgbClr val="1F1F1F"/>
                </a:solidFill>
                <a:effectLst/>
                <a:latin typeface="Google Sans"/>
              </a:rPr>
              <a:t>ResNet</a:t>
            </a:r>
            <a:r>
              <a:rPr lang="en-US" b="0" i="0" dirty="0">
                <a:solidFill>
                  <a:srgbClr val="1F1F1F"/>
                </a:solidFill>
                <a:effectLst/>
                <a:latin typeface="Google Sans"/>
              </a:rPr>
              <a:t> is composed of multiple layers, each composed of neurons. Each neuron in a layer receives inputs from the neurons in the previous layer. The inputs are then combined and transformed by an activation function. The output of the neuron is then passed to the neurons in the next layer.</a:t>
            </a:r>
          </a:p>
          <a:p>
            <a:pPr algn="l"/>
            <a:r>
              <a:rPr lang="en-US" b="0" i="0" dirty="0">
                <a:solidFill>
                  <a:srgbClr val="1F1F1F"/>
                </a:solidFill>
                <a:effectLst/>
                <a:latin typeface="Google Sans"/>
              </a:rPr>
              <a:t>The residual connections in a </a:t>
            </a:r>
            <a:r>
              <a:rPr lang="en-US" b="0" i="0" dirty="0" err="1">
                <a:solidFill>
                  <a:srgbClr val="1F1F1F"/>
                </a:solidFill>
                <a:effectLst/>
                <a:latin typeface="Google Sans"/>
              </a:rPr>
              <a:t>ResNet</a:t>
            </a:r>
            <a:r>
              <a:rPr lang="en-US" b="0" i="0" dirty="0">
                <a:solidFill>
                  <a:srgbClr val="1F1F1F"/>
                </a:solidFill>
                <a:effectLst/>
                <a:latin typeface="Google Sans"/>
              </a:rPr>
              <a:t> allow information to be passed directly from one layer to the next. This is done by adding the output of one layer to the output of a previous layer</a:t>
            </a:r>
          </a:p>
          <a:p>
            <a:endParaRPr lang="fr-TN" dirty="0"/>
          </a:p>
        </p:txBody>
      </p:sp>
      <p:sp>
        <p:nvSpPr>
          <p:cNvPr id="4" name="Espace réservé du numéro de diapositive 3"/>
          <p:cNvSpPr>
            <a:spLocks noGrp="1"/>
          </p:cNvSpPr>
          <p:nvPr>
            <p:ph type="sldNum" sz="quarter" idx="5"/>
          </p:nvPr>
        </p:nvSpPr>
        <p:spPr/>
        <p:txBody>
          <a:bodyPr/>
          <a:lstStyle/>
          <a:p>
            <a:fld id="{0DE602D7-040A-45A7-8138-B0BAA4E7C7BF}" type="slidenum">
              <a:rPr lang="ko-KR" altLang="en-US" smtClean="0"/>
              <a:t>4</a:t>
            </a:fld>
            <a:endParaRPr lang="ko-KR" altLang="en-US"/>
          </a:p>
        </p:txBody>
      </p:sp>
    </p:spTree>
    <p:extLst>
      <p:ext uri="{BB962C8B-B14F-4D97-AF65-F5344CB8AC3E}">
        <p14:creationId xmlns:p14="http://schemas.microsoft.com/office/powerpoint/2010/main" val="1023848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en-US" b="0" i="0" dirty="0">
                <a:solidFill>
                  <a:srgbClr val="1F1F1F"/>
                </a:solidFill>
                <a:effectLst/>
                <a:latin typeface="Google Sans"/>
              </a:rPr>
              <a:t>.</a:t>
            </a:r>
          </a:p>
          <a:p>
            <a:endParaRPr lang="fr-TN" dirty="0"/>
          </a:p>
        </p:txBody>
      </p:sp>
      <p:sp>
        <p:nvSpPr>
          <p:cNvPr id="4" name="Espace réservé du numéro de diapositive 3"/>
          <p:cNvSpPr>
            <a:spLocks noGrp="1"/>
          </p:cNvSpPr>
          <p:nvPr>
            <p:ph type="sldNum" sz="quarter" idx="5"/>
          </p:nvPr>
        </p:nvSpPr>
        <p:spPr/>
        <p:txBody>
          <a:bodyPr/>
          <a:lstStyle/>
          <a:p>
            <a:fld id="{0DE602D7-040A-45A7-8138-B0BAA4E7C7BF}" type="slidenum">
              <a:rPr lang="ko-KR" altLang="en-US" smtClean="0"/>
              <a:t>5</a:t>
            </a:fld>
            <a:endParaRPr lang="ko-KR" altLang="en-US"/>
          </a:p>
        </p:txBody>
      </p:sp>
    </p:spTree>
    <p:extLst>
      <p:ext uri="{BB962C8B-B14F-4D97-AF65-F5344CB8AC3E}">
        <p14:creationId xmlns:p14="http://schemas.microsoft.com/office/powerpoint/2010/main" val="3040504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r>
              <a:rPr lang="en-US" b="0" i="0" dirty="0">
                <a:solidFill>
                  <a:srgbClr val="1F1F1F"/>
                </a:solidFill>
                <a:effectLst/>
                <a:latin typeface="Google Sans"/>
              </a:rPr>
              <a:t>In deep neural networks, the vanishing gradient problem occurs when the gradients calculated during backpropagation become very small as they flow through the network. This makes it difficult for the network to learn from the training data, especially for the earlier layers.</a:t>
            </a:r>
          </a:p>
          <a:p>
            <a:pPr algn="l"/>
            <a:r>
              <a:rPr lang="en-US" b="0" i="0" dirty="0">
                <a:solidFill>
                  <a:srgbClr val="1F1F1F"/>
                </a:solidFill>
                <a:effectLst/>
                <a:latin typeface="Google Sans"/>
              </a:rPr>
              <a:t>Imagine a deep neural network as a long chain of interconnected neurons. When the network makes a prediction, it compares it to the actual output and calculates the error. This error is then propagated back through the network, layer by layer, to update the weights of the neurons. However, as the error propagates back through the network, it can become exponentially smaller due to the multiplication of small gradients. This makes it difficult for the earlier layers to learn from the training data.</a:t>
            </a:r>
          </a:p>
          <a:p>
            <a:pPr marL="171450" indent="-171450">
              <a:buFont typeface="Arial" panose="020B0604020202020204" pitchFamily="34" charset="0"/>
              <a:buChar char="•"/>
            </a:pPr>
            <a:endParaRPr lang="en-US" altLang="ko-KR" sz="1200" b="0" i="0" u="none" strike="noStrike" kern="1200" dirty="0">
              <a:solidFill>
                <a:schemeClr val="tx1"/>
              </a:solidFill>
              <a:effectLst/>
              <a:latin typeface="+mn-lt"/>
              <a:ea typeface="+mn-ea"/>
              <a:cs typeface="+mn-cs"/>
            </a:endParaRPr>
          </a:p>
          <a:p>
            <a:pPr marL="171450" indent="-171450">
              <a:buFont typeface="Arial" panose="020B0604020202020204" pitchFamily="34" charset="0"/>
              <a:buChar char="•"/>
            </a:pPr>
            <a:endParaRPr lang="en-US" altLang="ko-KR" sz="1200" b="0" i="0" u="none" strike="noStrike" kern="1200" dirty="0">
              <a:solidFill>
                <a:schemeClr val="tx1"/>
              </a:solidFill>
              <a:effectLst/>
              <a:latin typeface="+mn-lt"/>
              <a:ea typeface="+mn-ea"/>
              <a:cs typeface="+mn-cs"/>
            </a:endParaRPr>
          </a:p>
          <a:p>
            <a:pPr marL="171450" indent="-171450">
              <a:buFont typeface="Arial" panose="020B0604020202020204" pitchFamily="34" charset="0"/>
              <a:buChar char="•"/>
            </a:pPr>
            <a:endParaRPr lang="en-US" altLang="ko-KR" sz="1200" b="0" i="0" u="none" strike="noStrike" kern="1200" dirty="0">
              <a:solidFill>
                <a:schemeClr val="tx1"/>
              </a:solidFill>
              <a:effectLst/>
              <a:latin typeface="+mn-lt"/>
              <a:ea typeface="+mn-ea"/>
              <a:cs typeface="+mn-cs"/>
            </a:endParaRPr>
          </a:p>
          <a:p>
            <a:pPr marL="171450" indent="-171450">
              <a:buFont typeface="Arial" panose="020B0604020202020204" pitchFamily="34" charset="0"/>
              <a:buChar char="•"/>
            </a:pPr>
            <a:endParaRPr lang="en-US" altLang="ko-KR" sz="1200" b="0" i="0" u="none" strike="noStrike" kern="1200" dirty="0">
              <a:solidFill>
                <a:schemeClr val="tx1"/>
              </a:solidFill>
              <a:effectLst/>
              <a:latin typeface="+mn-lt"/>
              <a:ea typeface="+mn-ea"/>
              <a:cs typeface="+mn-cs"/>
            </a:endParaRPr>
          </a:p>
          <a:p>
            <a:pPr marL="171450" indent="-171450">
              <a:buFont typeface="Arial" panose="020B0604020202020204" pitchFamily="34" charset="0"/>
              <a:buChar char="•"/>
            </a:pPr>
            <a:r>
              <a:rPr lang="en-US" altLang="ko-KR" sz="1200" b="0" i="0" u="none" strike="noStrike" kern="1200" dirty="0">
                <a:solidFill>
                  <a:schemeClr val="tx1"/>
                </a:solidFill>
                <a:effectLst/>
                <a:latin typeface="+mn-lt"/>
                <a:ea typeface="+mn-ea"/>
                <a:cs typeface="+mn-cs"/>
              </a:rPr>
              <a:t>w1,w2,…w1,w2,…</a:t>
            </a:r>
            <a:r>
              <a:rPr lang="en-US" altLang="ko-KR" sz="1200" b="0" i="0" kern="1200" dirty="0">
                <a:solidFill>
                  <a:schemeClr val="tx1"/>
                </a:solidFill>
                <a:effectLst/>
                <a:latin typeface="+mn-lt"/>
                <a:ea typeface="+mn-ea"/>
                <a:cs typeface="+mn-cs"/>
              </a:rPr>
              <a:t> are the weights, </a:t>
            </a:r>
            <a:r>
              <a:rPr lang="en-US" altLang="ko-KR" sz="1200" b="0" i="0" u="none" strike="noStrike" kern="1200" dirty="0">
                <a:solidFill>
                  <a:schemeClr val="tx1"/>
                </a:solidFill>
                <a:effectLst/>
                <a:latin typeface="+mn-lt"/>
                <a:ea typeface="+mn-ea"/>
                <a:cs typeface="+mn-cs"/>
              </a:rPr>
              <a:t>b1,b2,…b1,b2,…</a:t>
            </a:r>
            <a:r>
              <a:rPr lang="en-US" altLang="ko-KR" sz="1200" b="0" i="0" kern="1200" dirty="0">
                <a:solidFill>
                  <a:schemeClr val="tx1"/>
                </a:solidFill>
                <a:effectLst/>
                <a:latin typeface="+mn-lt"/>
                <a:ea typeface="+mn-ea"/>
                <a:cs typeface="+mn-cs"/>
              </a:rPr>
              <a:t> are the biases, and </a:t>
            </a:r>
            <a:r>
              <a:rPr lang="en-US" altLang="ko-KR" sz="1200" b="0" i="0" u="none" strike="noStrike" kern="1200" dirty="0">
                <a:solidFill>
                  <a:schemeClr val="tx1"/>
                </a:solidFill>
                <a:effectLst/>
                <a:latin typeface="+mn-lt"/>
                <a:ea typeface="+mn-ea"/>
                <a:cs typeface="+mn-cs"/>
              </a:rPr>
              <a:t>C</a:t>
            </a:r>
            <a:r>
              <a:rPr lang="en-US" altLang="ko-KR" sz="1200" b="0" i="0" kern="1200" dirty="0">
                <a:solidFill>
                  <a:schemeClr val="tx1"/>
                </a:solidFill>
                <a:effectLst/>
                <a:latin typeface="+mn-lt"/>
                <a:ea typeface="+mn-ea"/>
                <a:cs typeface="+mn-cs"/>
              </a:rPr>
              <a:t> is some cost function. </a:t>
            </a:r>
          </a:p>
          <a:p>
            <a:pPr marL="171450" indent="-171450">
              <a:buFont typeface="Arial" panose="020B0604020202020204" pitchFamily="34" charset="0"/>
              <a:buChar char="•"/>
            </a:pPr>
            <a:r>
              <a:rPr lang="en-US" altLang="ko-KR" sz="1200" b="0" i="0" kern="1200" dirty="0">
                <a:solidFill>
                  <a:schemeClr val="tx1"/>
                </a:solidFill>
                <a:effectLst/>
                <a:latin typeface="+mn-lt"/>
                <a:ea typeface="+mn-ea"/>
                <a:cs typeface="+mn-cs"/>
              </a:rPr>
              <a:t>Assume </a:t>
            </a:r>
            <a:r>
              <a:rPr lang="en-US" altLang="ko-KR" sz="1200" b="0" i="0" u="none" strike="noStrike" kern="1200" dirty="0">
                <a:solidFill>
                  <a:schemeClr val="tx1"/>
                </a:solidFill>
                <a:effectLst/>
                <a:latin typeface="+mn-lt"/>
                <a:ea typeface="+mn-ea"/>
                <a:cs typeface="+mn-cs"/>
              </a:rPr>
              <a:t>σ</a:t>
            </a:r>
            <a:r>
              <a:rPr lang="en-US" altLang="ko-KR" sz="1200" b="0" i="0" kern="1200" dirty="0">
                <a:solidFill>
                  <a:schemeClr val="tx1"/>
                </a:solidFill>
                <a:effectLst/>
                <a:latin typeface="+mn-lt"/>
                <a:ea typeface="+mn-ea"/>
                <a:cs typeface="+mn-cs"/>
              </a:rPr>
              <a:t> is </a:t>
            </a:r>
            <a:r>
              <a:rPr lang="en-US" altLang="ko-KR" sz="1200" b="0" i="0" u="none" strike="noStrike" kern="1200" dirty="0">
                <a:solidFill>
                  <a:schemeClr val="tx1"/>
                </a:solidFill>
                <a:effectLst/>
                <a:latin typeface="+mn-lt"/>
                <a:ea typeface="+mn-ea"/>
                <a:cs typeface="+mn-cs"/>
                <a:hlinkClick r:id="rId3"/>
              </a:rPr>
              <a:t>sigmoid activation function</a:t>
            </a:r>
            <a:endParaRPr lang="ko-KR" altLang="en-US" i="0" u="none" dirty="0">
              <a:solidFill>
                <a:schemeClr val="tx1"/>
              </a:solidFill>
            </a:endParaRPr>
          </a:p>
        </p:txBody>
      </p:sp>
      <p:sp>
        <p:nvSpPr>
          <p:cNvPr id="4" name="슬라이드 번호 개체 틀 3"/>
          <p:cNvSpPr>
            <a:spLocks noGrp="1"/>
          </p:cNvSpPr>
          <p:nvPr>
            <p:ph type="sldNum" sz="quarter" idx="10"/>
          </p:nvPr>
        </p:nvSpPr>
        <p:spPr/>
        <p:txBody>
          <a:bodyPr/>
          <a:lstStyle/>
          <a:p>
            <a:fld id="{0DE602D7-040A-45A7-8138-B0BAA4E7C7BF}" type="slidenum">
              <a:rPr lang="ko-KR" altLang="en-US" smtClean="0"/>
              <a:t>6</a:t>
            </a:fld>
            <a:endParaRPr lang="ko-KR" altLang="en-US"/>
          </a:p>
        </p:txBody>
      </p:sp>
    </p:spTree>
    <p:extLst>
      <p:ext uri="{BB962C8B-B14F-4D97-AF65-F5344CB8AC3E}">
        <p14:creationId xmlns:p14="http://schemas.microsoft.com/office/powerpoint/2010/main" val="321971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r>
              <a:rPr lang="en-US" b="0" i="0" dirty="0" err="1">
                <a:solidFill>
                  <a:srgbClr val="1F1F1F"/>
                </a:solidFill>
                <a:effectLst/>
                <a:latin typeface="Google Sans"/>
              </a:rPr>
              <a:t>ResNets</a:t>
            </a:r>
            <a:r>
              <a:rPr lang="en-US" b="0" i="0" dirty="0">
                <a:solidFill>
                  <a:srgbClr val="1F1F1F"/>
                </a:solidFill>
                <a:effectLst/>
                <a:latin typeface="Google Sans"/>
              </a:rPr>
              <a:t> address the vanishing gradient problem by introducing skip connections. These skip connections allow information to bypass some of the layers in the network and flow directly from earlier layers to later layers. This helps to preserve the gradients and prevents them from vanishing entirely.</a:t>
            </a:r>
          </a:p>
          <a:p>
            <a:pPr algn="l"/>
            <a:r>
              <a:rPr lang="en-US" b="0" i="0" dirty="0">
                <a:solidFill>
                  <a:srgbClr val="1F1F1F"/>
                </a:solidFill>
                <a:effectLst/>
                <a:latin typeface="Google Sans"/>
              </a:rPr>
              <a:t>Think of the skip connections as shortcuts that allow information to flow more easily through the network. By bypassing some of the layers, the gradients are not subject to as many multiplications, and they can reach the earlier layers with more strength. This allows the earlier layers to learn more effectively from the training data.</a:t>
            </a:r>
          </a:p>
          <a:p>
            <a:pPr marL="171450" indent="-171450">
              <a:buFont typeface="Arial" panose="020B0604020202020204" pitchFamily="34" charset="0"/>
              <a:buChar char="•"/>
            </a:pPr>
            <a:endParaRPr lang="fr-FR" altLang="ko-KR" b="0" i="0" u="none" dirty="0">
              <a:solidFill>
                <a:schemeClr val="tx1"/>
              </a:solidFill>
              <a:effectLst/>
              <a:latin typeface="Google Sans"/>
            </a:endParaRPr>
          </a:p>
          <a:p>
            <a:pPr marL="171450" indent="-171450">
              <a:buFont typeface="Arial" panose="020B0604020202020204" pitchFamily="34" charset="0"/>
              <a:buChar char="•"/>
            </a:pPr>
            <a:r>
              <a:rPr lang="en-US" b="0" i="0" dirty="0">
                <a:solidFill>
                  <a:srgbClr val="1F1F1F"/>
                </a:solidFill>
                <a:effectLst/>
                <a:latin typeface="Google Sans"/>
              </a:rPr>
              <a:t>Think of the skip connections as shortcuts that allow information to flow more easily through the network. By bypassing some of the layers, the gradients are not subject to as many multiplications, and they can reach the earlier layers with more strength. This allows the earlier layers to learn more effectively from the training data.</a:t>
            </a:r>
            <a:endParaRPr lang="ko-KR" altLang="en-US" i="0" u="none" dirty="0">
              <a:solidFill>
                <a:schemeClr val="tx1"/>
              </a:solidFill>
            </a:endParaRPr>
          </a:p>
        </p:txBody>
      </p:sp>
      <p:sp>
        <p:nvSpPr>
          <p:cNvPr id="4" name="슬라이드 번호 개체 틀 3"/>
          <p:cNvSpPr>
            <a:spLocks noGrp="1"/>
          </p:cNvSpPr>
          <p:nvPr>
            <p:ph type="sldNum" sz="quarter" idx="10"/>
          </p:nvPr>
        </p:nvSpPr>
        <p:spPr/>
        <p:txBody>
          <a:bodyPr/>
          <a:lstStyle/>
          <a:p>
            <a:fld id="{0DE602D7-040A-45A7-8138-B0BAA4E7C7BF}" type="slidenum">
              <a:rPr lang="ko-KR" altLang="en-US" smtClean="0"/>
              <a:t>7</a:t>
            </a:fld>
            <a:endParaRPr lang="ko-KR" altLang="en-US"/>
          </a:p>
        </p:txBody>
      </p:sp>
    </p:spTree>
    <p:extLst>
      <p:ext uri="{BB962C8B-B14F-4D97-AF65-F5344CB8AC3E}">
        <p14:creationId xmlns:p14="http://schemas.microsoft.com/office/powerpoint/2010/main" val="580866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TN" dirty="0"/>
          </a:p>
        </p:txBody>
      </p:sp>
      <p:sp>
        <p:nvSpPr>
          <p:cNvPr id="4" name="Espace réservé du numéro de diapositive 3"/>
          <p:cNvSpPr>
            <a:spLocks noGrp="1"/>
          </p:cNvSpPr>
          <p:nvPr>
            <p:ph type="sldNum" sz="quarter" idx="5"/>
          </p:nvPr>
        </p:nvSpPr>
        <p:spPr/>
        <p:txBody>
          <a:bodyPr/>
          <a:lstStyle/>
          <a:p>
            <a:fld id="{0DE602D7-040A-45A7-8138-B0BAA4E7C7BF}" type="slidenum">
              <a:rPr lang="ko-KR" altLang="en-US" smtClean="0"/>
              <a:t>9</a:t>
            </a:fld>
            <a:endParaRPr lang="ko-KR" altLang="en-US"/>
          </a:p>
        </p:txBody>
      </p:sp>
    </p:spTree>
    <p:extLst>
      <p:ext uri="{BB962C8B-B14F-4D97-AF65-F5344CB8AC3E}">
        <p14:creationId xmlns:p14="http://schemas.microsoft.com/office/powerpoint/2010/main" val="31370293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b="0" i="0" dirty="0">
                <a:solidFill>
                  <a:srgbClr val="1F1F1F"/>
                </a:solidFill>
                <a:effectLst/>
                <a:latin typeface="Google Sans"/>
              </a:rPr>
              <a:t>Overall, </a:t>
            </a:r>
            <a:r>
              <a:rPr lang="en-US" b="0" i="0" dirty="0" err="1">
                <a:solidFill>
                  <a:srgbClr val="1F1F1F"/>
                </a:solidFill>
                <a:effectLst/>
                <a:latin typeface="Google Sans"/>
              </a:rPr>
              <a:t>ResNets</a:t>
            </a:r>
            <a:r>
              <a:rPr lang="en-US" b="0" i="0" dirty="0">
                <a:solidFill>
                  <a:srgbClr val="1F1F1F"/>
                </a:solidFill>
                <a:effectLst/>
                <a:latin typeface="Google Sans"/>
              </a:rPr>
              <a:t> are a powerful type of deep neural network that has significantly improved the performance of deep learning models. By addressing the vanishing gradient problem, </a:t>
            </a:r>
            <a:r>
              <a:rPr lang="en-US" b="0" i="0" dirty="0" err="1">
                <a:solidFill>
                  <a:srgbClr val="1F1F1F"/>
                </a:solidFill>
                <a:effectLst/>
                <a:latin typeface="Google Sans"/>
              </a:rPr>
              <a:t>ResNets</a:t>
            </a:r>
            <a:r>
              <a:rPr lang="en-US" b="0" i="0" dirty="0">
                <a:solidFill>
                  <a:srgbClr val="1F1F1F"/>
                </a:solidFill>
                <a:effectLst/>
                <a:latin typeface="Google Sans"/>
              </a:rPr>
              <a:t> have made it possible to train deeper and more accurate neural networks for a wide range of tasks.</a:t>
            </a:r>
            <a:endParaRPr lang="fr-TN" dirty="0"/>
          </a:p>
        </p:txBody>
      </p:sp>
      <p:sp>
        <p:nvSpPr>
          <p:cNvPr id="4" name="Espace réservé du numéro de diapositive 3"/>
          <p:cNvSpPr>
            <a:spLocks noGrp="1"/>
          </p:cNvSpPr>
          <p:nvPr>
            <p:ph type="sldNum" sz="quarter" idx="5"/>
          </p:nvPr>
        </p:nvSpPr>
        <p:spPr/>
        <p:txBody>
          <a:bodyPr/>
          <a:lstStyle/>
          <a:p>
            <a:fld id="{0DE602D7-040A-45A7-8138-B0BAA4E7C7BF}" type="slidenum">
              <a:rPr lang="ko-KR" altLang="en-US" smtClean="0"/>
              <a:t>10</a:t>
            </a:fld>
            <a:endParaRPr lang="ko-KR" altLang="en-US"/>
          </a:p>
        </p:txBody>
      </p:sp>
    </p:spTree>
    <p:extLst>
      <p:ext uri="{BB962C8B-B14F-4D97-AF65-F5344CB8AC3E}">
        <p14:creationId xmlns:p14="http://schemas.microsoft.com/office/powerpoint/2010/main" val="3155538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B6DE69-87FD-6A88-4625-AB753CD2D234}"/>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TN"/>
          </a:p>
        </p:txBody>
      </p:sp>
      <p:sp>
        <p:nvSpPr>
          <p:cNvPr id="3" name="Sous-titre 2">
            <a:extLst>
              <a:ext uri="{FF2B5EF4-FFF2-40B4-BE49-F238E27FC236}">
                <a16:creationId xmlns:a16="http://schemas.microsoft.com/office/drawing/2014/main" id="{55D0097F-2CE3-91C3-BDA5-4F6B43AD39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TN"/>
          </a:p>
        </p:txBody>
      </p:sp>
      <p:sp>
        <p:nvSpPr>
          <p:cNvPr id="4" name="Espace réservé de la date 3">
            <a:extLst>
              <a:ext uri="{FF2B5EF4-FFF2-40B4-BE49-F238E27FC236}">
                <a16:creationId xmlns:a16="http://schemas.microsoft.com/office/drawing/2014/main" id="{AC75E2A1-1E80-EFD6-AF6E-2557E0DADA1D}"/>
              </a:ext>
            </a:extLst>
          </p:cNvPr>
          <p:cNvSpPr>
            <a:spLocks noGrp="1"/>
          </p:cNvSpPr>
          <p:nvPr>
            <p:ph type="dt" sz="half" idx="10"/>
          </p:nvPr>
        </p:nvSpPr>
        <p:spPr/>
        <p:txBody>
          <a:bodyPr/>
          <a:lstStyle/>
          <a:p>
            <a:fld id="{2BE451C3-0FF4-47C4-B829-773ADF60F88C}" type="datetimeFigureOut">
              <a:rPr lang="en-US" smtClean="0"/>
              <a:t>12/20/2023</a:t>
            </a:fld>
            <a:endParaRPr lang="en-US" dirty="0"/>
          </a:p>
        </p:txBody>
      </p:sp>
      <p:sp>
        <p:nvSpPr>
          <p:cNvPr id="5" name="Espace réservé du pied de page 4">
            <a:extLst>
              <a:ext uri="{FF2B5EF4-FFF2-40B4-BE49-F238E27FC236}">
                <a16:creationId xmlns:a16="http://schemas.microsoft.com/office/drawing/2014/main" id="{5F0FD001-4272-34F2-615A-CD55ECDA4E57}"/>
              </a:ext>
            </a:extLst>
          </p:cNvPr>
          <p:cNvSpPr>
            <a:spLocks noGrp="1"/>
          </p:cNvSpPr>
          <p:nvPr>
            <p:ph type="ftr" sz="quarter" idx="11"/>
          </p:nvPr>
        </p:nvSpPr>
        <p:spPr/>
        <p:txBody>
          <a:bodyPr/>
          <a:lstStyle/>
          <a:p>
            <a:r>
              <a:rPr lang="en-US"/>
              <a:t>
              </a:t>
            </a:r>
            <a:endParaRPr lang="en-US" dirty="0"/>
          </a:p>
        </p:txBody>
      </p:sp>
      <p:sp>
        <p:nvSpPr>
          <p:cNvPr id="6" name="Espace réservé du numéro de diapositive 5">
            <a:extLst>
              <a:ext uri="{FF2B5EF4-FFF2-40B4-BE49-F238E27FC236}">
                <a16:creationId xmlns:a16="http://schemas.microsoft.com/office/drawing/2014/main" id="{98BA8A12-1CC4-7145-0850-0090A394A6BC}"/>
              </a:ext>
            </a:extLst>
          </p:cNvPr>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4010779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3AD689-4069-9A01-DFF3-C93EB1C17318}"/>
              </a:ext>
            </a:extLst>
          </p:cNvPr>
          <p:cNvSpPr>
            <a:spLocks noGrp="1"/>
          </p:cNvSpPr>
          <p:nvPr>
            <p:ph type="title"/>
          </p:nvPr>
        </p:nvSpPr>
        <p:spPr/>
        <p:txBody>
          <a:bodyPr/>
          <a:lstStyle/>
          <a:p>
            <a:r>
              <a:rPr lang="fr-FR"/>
              <a:t>Modifiez le style du titre</a:t>
            </a:r>
            <a:endParaRPr lang="fr-TN"/>
          </a:p>
        </p:txBody>
      </p:sp>
      <p:sp>
        <p:nvSpPr>
          <p:cNvPr id="3" name="Espace réservé du texte vertical 2">
            <a:extLst>
              <a:ext uri="{FF2B5EF4-FFF2-40B4-BE49-F238E27FC236}">
                <a16:creationId xmlns:a16="http://schemas.microsoft.com/office/drawing/2014/main" id="{51094077-673E-F2BF-617A-0167A0C1F389}"/>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4" name="Espace réservé de la date 3">
            <a:extLst>
              <a:ext uri="{FF2B5EF4-FFF2-40B4-BE49-F238E27FC236}">
                <a16:creationId xmlns:a16="http://schemas.microsoft.com/office/drawing/2014/main" id="{3A414BC0-C143-4DBA-572C-7776F1A54BF2}"/>
              </a:ext>
            </a:extLst>
          </p:cNvPr>
          <p:cNvSpPr>
            <a:spLocks noGrp="1"/>
          </p:cNvSpPr>
          <p:nvPr>
            <p:ph type="dt" sz="half" idx="10"/>
          </p:nvPr>
        </p:nvSpPr>
        <p:spPr/>
        <p:txBody>
          <a:bodyPr/>
          <a:lstStyle/>
          <a:p>
            <a:fld id="{2BE451C3-0FF4-47C4-B829-773ADF60F88C}" type="datetimeFigureOut">
              <a:rPr lang="en-US" smtClean="0"/>
              <a:t>12/20/2023</a:t>
            </a:fld>
            <a:endParaRPr lang="en-US" dirty="0"/>
          </a:p>
        </p:txBody>
      </p:sp>
      <p:sp>
        <p:nvSpPr>
          <p:cNvPr id="5" name="Espace réservé du pied de page 4">
            <a:extLst>
              <a:ext uri="{FF2B5EF4-FFF2-40B4-BE49-F238E27FC236}">
                <a16:creationId xmlns:a16="http://schemas.microsoft.com/office/drawing/2014/main" id="{0A52D058-AF0F-D61F-109F-CFE348E1865E}"/>
              </a:ext>
            </a:extLst>
          </p:cNvPr>
          <p:cNvSpPr>
            <a:spLocks noGrp="1"/>
          </p:cNvSpPr>
          <p:nvPr>
            <p:ph type="ftr" sz="quarter" idx="11"/>
          </p:nvPr>
        </p:nvSpPr>
        <p:spPr/>
        <p:txBody>
          <a:bodyPr/>
          <a:lstStyle/>
          <a:p>
            <a:r>
              <a:rPr lang="en-US"/>
              <a:t>
              </a:t>
            </a:r>
            <a:endParaRPr lang="en-US" dirty="0"/>
          </a:p>
        </p:txBody>
      </p:sp>
      <p:sp>
        <p:nvSpPr>
          <p:cNvPr id="6" name="Espace réservé du numéro de diapositive 5">
            <a:extLst>
              <a:ext uri="{FF2B5EF4-FFF2-40B4-BE49-F238E27FC236}">
                <a16:creationId xmlns:a16="http://schemas.microsoft.com/office/drawing/2014/main" id="{87948730-FFF8-0BE6-6609-C0176CF72F21}"/>
              </a:ext>
            </a:extLst>
          </p:cNvPr>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66248684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CF1D946F-C9ED-6F5E-A121-693A45E3A501}"/>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TN"/>
          </a:p>
        </p:txBody>
      </p:sp>
      <p:sp>
        <p:nvSpPr>
          <p:cNvPr id="3" name="Espace réservé du texte vertical 2">
            <a:extLst>
              <a:ext uri="{FF2B5EF4-FFF2-40B4-BE49-F238E27FC236}">
                <a16:creationId xmlns:a16="http://schemas.microsoft.com/office/drawing/2014/main" id="{7BE5CD3B-C420-58A8-C485-3ADB962ED7D7}"/>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4" name="Espace réservé de la date 3">
            <a:extLst>
              <a:ext uri="{FF2B5EF4-FFF2-40B4-BE49-F238E27FC236}">
                <a16:creationId xmlns:a16="http://schemas.microsoft.com/office/drawing/2014/main" id="{A08F3882-3943-8697-86A9-014156D5553A}"/>
              </a:ext>
            </a:extLst>
          </p:cNvPr>
          <p:cNvSpPr>
            <a:spLocks noGrp="1"/>
          </p:cNvSpPr>
          <p:nvPr>
            <p:ph type="dt" sz="half" idx="10"/>
          </p:nvPr>
        </p:nvSpPr>
        <p:spPr/>
        <p:txBody>
          <a:bodyPr/>
          <a:lstStyle/>
          <a:p>
            <a:fld id="{2BE451C3-0FF4-47C4-B829-773ADF60F88C}" type="datetimeFigureOut">
              <a:rPr lang="en-US" smtClean="0"/>
              <a:t>12/20/2023</a:t>
            </a:fld>
            <a:endParaRPr lang="en-US" dirty="0"/>
          </a:p>
        </p:txBody>
      </p:sp>
      <p:sp>
        <p:nvSpPr>
          <p:cNvPr id="5" name="Espace réservé du pied de page 4">
            <a:extLst>
              <a:ext uri="{FF2B5EF4-FFF2-40B4-BE49-F238E27FC236}">
                <a16:creationId xmlns:a16="http://schemas.microsoft.com/office/drawing/2014/main" id="{9DC629B2-FFB2-2DFC-77C2-04B129184A2A}"/>
              </a:ext>
            </a:extLst>
          </p:cNvPr>
          <p:cNvSpPr>
            <a:spLocks noGrp="1"/>
          </p:cNvSpPr>
          <p:nvPr>
            <p:ph type="ftr" sz="quarter" idx="11"/>
          </p:nvPr>
        </p:nvSpPr>
        <p:spPr/>
        <p:txBody>
          <a:bodyPr/>
          <a:lstStyle/>
          <a:p>
            <a:r>
              <a:rPr lang="en-US"/>
              <a:t>
              </a:t>
            </a:r>
            <a:endParaRPr lang="en-US" dirty="0"/>
          </a:p>
        </p:txBody>
      </p:sp>
      <p:sp>
        <p:nvSpPr>
          <p:cNvPr id="6" name="Espace réservé du numéro de diapositive 5">
            <a:extLst>
              <a:ext uri="{FF2B5EF4-FFF2-40B4-BE49-F238E27FC236}">
                <a16:creationId xmlns:a16="http://schemas.microsoft.com/office/drawing/2014/main" id="{B5BB9FAA-F7E2-8B15-59EE-85ADED030767}"/>
              </a:ext>
            </a:extLst>
          </p:cNvPr>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61428255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0A8EEE-D521-4E6E-5F18-F996CE55A3E1}"/>
              </a:ext>
            </a:extLst>
          </p:cNvPr>
          <p:cNvSpPr>
            <a:spLocks noGrp="1"/>
          </p:cNvSpPr>
          <p:nvPr>
            <p:ph type="title"/>
          </p:nvPr>
        </p:nvSpPr>
        <p:spPr/>
        <p:txBody>
          <a:bodyPr/>
          <a:lstStyle/>
          <a:p>
            <a:r>
              <a:rPr lang="fr-FR"/>
              <a:t>Modifiez le style du titre</a:t>
            </a:r>
            <a:endParaRPr lang="fr-TN"/>
          </a:p>
        </p:txBody>
      </p:sp>
      <p:sp>
        <p:nvSpPr>
          <p:cNvPr id="3" name="Espace réservé du contenu 2">
            <a:extLst>
              <a:ext uri="{FF2B5EF4-FFF2-40B4-BE49-F238E27FC236}">
                <a16:creationId xmlns:a16="http://schemas.microsoft.com/office/drawing/2014/main" id="{EB44D87D-6C36-7560-FF00-B845D470CF78}"/>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4" name="Espace réservé de la date 3">
            <a:extLst>
              <a:ext uri="{FF2B5EF4-FFF2-40B4-BE49-F238E27FC236}">
                <a16:creationId xmlns:a16="http://schemas.microsoft.com/office/drawing/2014/main" id="{7CE30546-5A4E-B108-60D1-3C9FCABCDEA4}"/>
              </a:ext>
            </a:extLst>
          </p:cNvPr>
          <p:cNvSpPr>
            <a:spLocks noGrp="1"/>
          </p:cNvSpPr>
          <p:nvPr>
            <p:ph type="dt" sz="half" idx="10"/>
          </p:nvPr>
        </p:nvSpPr>
        <p:spPr/>
        <p:txBody>
          <a:bodyPr/>
          <a:lstStyle/>
          <a:p>
            <a:fld id="{2BE451C3-0FF4-47C4-B829-773ADF60F88C}" type="datetimeFigureOut">
              <a:rPr lang="en-US" smtClean="0"/>
              <a:t>12/20/2023</a:t>
            </a:fld>
            <a:endParaRPr lang="en-US" dirty="0"/>
          </a:p>
        </p:txBody>
      </p:sp>
      <p:sp>
        <p:nvSpPr>
          <p:cNvPr id="5" name="Espace réservé du pied de page 4">
            <a:extLst>
              <a:ext uri="{FF2B5EF4-FFF2-40B4-BE49-F238E27FC236}">
                <a16:creationId xmlns:a16="http://schemas.microsoft.com/office/drawing/2014/main" id="{1D0B31C2-4EB8-C7DA-4CF4-6EFF1867BF72}"/>
              </a:ext>
            </a:extLst>
          </p:cNvPr>
          <p:cNvSpPr>
            <a:spLocks noGrp="1"/>
          </p:cNvSpPr>
          <p:nvPr>
            <p:ph type="ftr" sz="quarter" idx="11"/>
          </p:nvPr>
        </p:nvSpPr>
        <p:spPr/>
        <p:txBody>
          <a:bodyPr/>
          <a:lstStyle/>
          <a:p>
            <a:r>
              <a:rPr lang="en-US"/>
              <a:t>
              </a:t>
            </a:r>
            <a:endParaRPr lang="en-US" dirty="0"/>
          </a:p>
        </p:txBody>
      </p:sp>
      <p:sp>
        <p:nvSpPr>
          <p:cNvPr id="6" name="Espace réservé du numéro de diapositive 5">
            <a:extLst>
              <a:ext uri="{FF2B5EF4-FFF2-40B4-BE49-F238E27FC236}">
                <a16:creationId xmlns:a16="http://schemas.microsoft.com/office/drawing/2014/main" id="{7724B373-4C75-1867-EB9F-4AC8DEF48D95}"/>
              </a:ext>
            </a:extLst>
          </p:cNvPr>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11310043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7609BF-8CB1-D947-251A-CFF147B264FC}"/>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TN"/>
          </a:p>
        </p:txBody>
      </p:sp>
      <p:sp>
        <p:nvSpPr>
          <p:cNvPr id="3" name="Espace réservé du texte 2">
            <a:extLst>
              <a:ext uri="{FF2B5EF4-FFF2-40B4-BE49-F238E27FC236}">
                <a16:creationId xmlns:a16="http://schemas.microsoft.com/office/drawing/2014/main" id="{54F8E083-A4EF-D068-6499-E7B6C83818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164EAD3B-28B7-BEAE-838E-BD2DDDE5A0BC}"/>
              </a:ext>
            </a:extLst>
          </p:cNvPr>
          <p:cNvSpPr>
            <a:spLocks noGrp="1"/>
          </p:cNvSpPr>
          <p:nvPr>
            <p:ph type="dt" sz="half" idx="10"/>
          </p:nvPr>
        </p:nvSpPr>
        <p:spPr/>
        <p:txBody>
          <a:bodyPr/>
          <a:lstStyle/>
          <a:p>
            <a:fld id="{2BE451C3-0FF4-47C4-B829-773ADF60F88C}" type="datetimeFigureOut">
              <a:rPr lang="en-US" smtClean="0"/>
              <a:t>12/20/2023</a:t>
            </a:fld>
            <a:endParaRPr lang="en-US" dirty="0"/>
          </a:p>
        </p:txBody>
      </p:sp>
      <p:sp>
        <p:nvSpPr>
          <p:cNvPr id="5" name="Espace réservé du pied de page 4">
            <a:extLst>
              <a:ext uri="{FF2B5EF4-FFF2-40B4-BE49-F238E27FC236}">
                <a16:creationId xmlns:a16="http://schemas.microsoft.com/office/drawing/2014/main" id="{891EDB6A-EEA0-2E12-C539-9C60E77259F2}"/>
              </a:ext>
            </a:extLst>
          </p:cNvPr>
          <p:cNvSpPr>
            <a:spLocks noGrp="1"/>
          </p:cNvSpPr>
          <p:nvPr>
            <p:ph type="ftr" sz="quarter" idx="11"/>
          </p:nvPr>
        </p:nvSpPr>
        <p:spPr/>
        <p:txBody>
          <a:bodyPr/>
          <a:lstStyle/>
          <a:p>
            <a:r>
              <a:rPr lang="en-US"/>
              <a:t>
              </a:t>
            </a:r>
            <a:endParaRPr lang="en-US" dirty="0"/>
          </a:p>
        </p:txBody>
      </p:sp>
      <p:sp>
        <p:nvSpPr>
          <p:cNvPr id="6" name="Espace réservé du numéro de diapositive 5">
            <a:extLst>
              <a:ext uri="{FF2B5EF4-FFF2-40B4-BE49-F238E27FC236}">
                <a16:creationId xmlns:a16="http://schemas.microsoft.com/office/drawing/2014/main" id="{375F185F-FF66-2E9E-684B-31B1CD21C0E3}"/>
              </a:ext>
            </a:extLst>
          </p:cNvPr>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77691592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FB7C92-AEF0-CA19-2ACF-FEA6737ED074}"/>
              </a:ext>
            </a:extLst>
          </p:cNvPr>
          <p:cNvSpPr>
            <a:spLocks noGrp="1"/>
          </p:cNvSpPr>
          <p:nvPr>
            <p:ph type="title"/>
          </p:nvPr>
        </p:nvSpPr>
        <p:spPr/>
        <p:txBody>
          <a:bodyPr/>
          <a:lstStyle/>
          <a:p>
            <a:r>
              <a:rPr lang="fr-FR"/>
              <a:t>Modifiez le style du titre</a:t>
            </a:r>
            <a:endParaRPr lang="fr-TN"/>
          </a:p>
        </p:txBody>
      </p:sp>
      <p:sp>
        <p:nvSpPr>
          <p:cNvPr id="3" name="Espace réservé du contenu 2">
            <a:extLst>
              <a:ext uri="{FF2B5EF4-FFF2-40B4-BE49-F238E27FC236}">
                <a16:creationId xmlns:a16="http://schemas.microsoft.com/office/drawing/2014/main" id="{2B6E2A23-8EDA-A751-0123-4D343C55D7A6}"/>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4" name="Espace réservé du contenu 3">
            <a:extLst>
              <a:ext uri="{FF2B5EF4-FFF2-40B4-BE49-F238E27FC236}">
                <a16:creationId xmlns:a16="http://schemas.microsoft.com/office/drawing/2014/main" id="{28DDEEA5-801C-3591-0896-092CA97F38AC}"/>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5" name="Espace réservé de la date 4">
            <a:extLst>
              <a:ext uri="{FF2B5EF4-FFF2-40B4-BE49-F238E27FC236}">
                <a16:creationId xmlns:a16="http://schemas.microsoft.com/office/drawing/2014/main" id="{E0326AB2-5115-FBE3-6BDB-692D4F8A1866}"/>
              </a:ext>
            </a:extLst>
          </p:cNvPr>
          <p:cNvSpPr>
            <a:spLocks noGrp="1"/>
          </p:cNvSpPr>
          <p:nvPr>
            <p:ph type="dt" sz="half" idx="10"/>
          </p:nvPr>
        </p:nvSpPr>
        <p:spPr/>
        <p:txBody>
          <a:bodyPr/>
          <a:lstStyle/>
          <a:p>
            <a:fld id="{2BE451C3-0FF4-47C4-B829-773ADF60F88C}" type="datetimeFigureOut">
              <a:rPr lang="en-US" smtClean="0"/>
              <a:t>12/20/2023</a:t>
            </a:fld>
            <a:endParaRPr lang="en-US" dirty="0"/>
          </a:p>
        </p:txBody>
      </p:sp>
      <p:sp>
        <p:nvSpPr>
          <p:cNvPr id="6" name="Espace réservé du pied de page 5">
            <a:extLst>
              <a:ext uri="{FF2B5EF4-FFF2-40B4-BE49-F238E27FC236}">
                <a16:creationId xmlns:a16="http://schemas.microsoft.com/office/drawing/2014/main" id="{05C3AB35-5726-8487-E668-30E5B68AB2DB}"/>
              </a:ext>
            </a:extLst>
          </p:cNvPr>
          <p:cNvSpPr>
            <a:spLocks noGrp="1"/>
          </p:cNvSpPr>
          <p:nvPr>
            <p:ph type="ftr" sz="quarter" idx="11"/>
          </p:nvPr>
        </p:nvSpPr>
        <p:spPr/>
        <p:txBody>
          <a:bodyPr/>
          <a:lstStyle/>
          <a:p>
            <a:r>
              <a:rPr lang="en-US"/>
              <a:t>
              </a:t>
            </a:r>
            <a:endParaRPr lang="en-US" dirty="0"/>
          </a:p>
        </p:txBody>
      </p:sp>
      <p:sp>
        <p:nvSpPr>
          <p:cNvPr id="7" name="Espace réservé du numéro de diapositive 6">
            <a:extLst>
              <a:ext uri="{FF2B5EF4-FFF2-40B4-BE49-F238E27FC236}">
                <a16:creationId xmlns:a16="http://schemas.microsoft.com/office/drawing/2014/main" id="{C004A9C8-BE5B-EF6D-CA54-DECC5280B21E}"/>
              </a:ext>
            </a:extLst>
          </p:cNvPr>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43457487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455F18-DB04-F35A-5FC9-1ACB139CFD16}"/>
              </a:ext>
            </a:extLst>
          </p:cNvPr>
          <p:cNvSpPr>
            <a:spLocks noGrp="1"/>
          </p:cNvSpPr>
          <p:nvPr>
            <p:ph type="title"/>
          </p:nvPr>
        </p:nvSpPr>
        <p:spPr>
          <a:xfrm>
            <a:off x="839788" y="365125"/>
            <a:ext cx="10515600" cy="1325563"/>
          </a:xfrm>
        </p:spPr>
        <p:txBody>
          <a:bodyPr/>
          <a:lstStyle/>
          <a:p>
            <a:r>
              <a:rPr lang="fr-FR"/>
              <a:t>Modifiez le style du titre</a:t>
            </a:r>
            <a:endParaRPr lang="fr-TN"/>
          </a:p>
        </p:txBody>
      </p:sp>
      <p:sp>
        <p:nvSpPr>
          <p:cNvPr id="3" name="Espace réservé du texte 2">
            <a:extLst>
              <a:ext uri="{FF2B5EF4-FFF2-40B4-BE49-F238E27FC236}">
                <a16:creationId xmlns:a16="http://schemas.microsoft.com/office/drawing/2014/main" id="{6D209513-C17D-8C75-E28A-73147B6F5F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EE9127E2-F861-3208-8783-24DE541E173D}"/>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5" name="Espace réservé du texte 4">
            <a:extLst>
              <a:ext uri="{FF2B5EF4-FFF2-40B4-BE49-F238E27FC236}">
                <a16:creationId xmlns:a16="http://schemas.microsoft.com/office/drawing/2014/main" id="{9DCE33E6-ACA0-DE71-A5D0-371347A12B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2197A79C-71A6-A4BE-2553-D05733E9DB7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7" name="Espace réservé de la date 6">
            <a:extLst>
              <a:ext uri="{FF2B5EF4-FFF2-40B4-BE49-F238E27FC236}">
                <a16:creationId xmlns:a16="http://schemas.microsoft.com/office/drawing/2014/main" id="{125E1AF8-C2EC-356C-013F-DE3400384809}"/>
              </a:ext>
            </a:extLst>
          </p:cNvPr>
          <p:cNvSpPr>
            <a:spLocks noGrp="1"/>
          </p:cNvSpPr>
          <p:nvPr>
            <p:ph type="dt" sz="half" idx="10"/>
          </p:nvPr>
        </p:nvSpPr>
        <p:spPr/>
        <p:txBody>
          <a:bodyPr/>
          <a:lstStyle/>
          <a:p>
            <a:fld id="{2BE451C3-0FF4-47C4-B829-773ADF60F88C}" type="datetimeFigureOut">
              <a:rPr lang="en-US" smtClean="0"/>
              <a:t>12/20/2023</a:t>
            </a:fld>
            <a:endParaRPr lang="en-US" dirty="0"/>
          </a:p>
        </p:txBody>
      </p:sp>
      <p:sp>
        <p:nvSpPr>
          <p:cNvPr id="8" name="Espace réservé du pied de page 7">
            <a:extLst>
              <a:ext uri="{FF2B5EF4-FFF2-40B4-BE49-F238E27FC236}">
                <a16:creationId xmlns:a16="http://schemas.microsoft.com/office/drawing/2014/main" id="{9D6A4516-40E9-8908-E6FF-84B72D7580F4}"/>
              </a:ext>
            </a:extLst>
          </p:cNvPr>
          <p:cNvSpPr>
            <a:spLocks noGrp="1"/>
          </p:cNvSpPr>
          <p:nvPr>
            <p:ph type="ftr" sz="quarter" idx="11"/>
          </p:nvPr>
        </p:nvSpPr>
        <p:spPr/>
        <p:txBody>
          <a:bodyPr/>
          <a:lstStyle/>
          <a:p>
            <a:r>
              <a:rPr lang="en-US"/>
              <a:t>
              </a:t>
            </a:r>
            <a:endParaRPr lang="en-US" dirty="0"/>
          </a:p>
        </p:txBody>
      </p:sp>
      <p:sp>
        <p:nvSpPr>
          <p:cNvPr id="9" name="Espace réservé du numéro de diapositive 8">
            <a:extLst>
              <a:ext uri="{FF2B5EF4-FFF2-40B4-BE49-F238E27FC236}">
                <a16:creationId xmlns:a16="http://schemas.microsoft.com/office/drawing/2014/main" id="{04069BD1-CAA4-28F4-BE75-0FFC390A3F36}"/>
              </a:ext>
            </a:extLst>
          </p:cNvPr>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0011818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4641FF-4BE0-67F6-7200-8768FAD03597}"/>
              </a:ext>
            </a:extLst>
          </p:cNvPr>
          <p:cNvSpPr>
            <a:spLocks noGrp="1"/>
          </p:cNvSpPr>
          <p:nvPr>
            <p:ph type="title"/>
          </p:nvPr>
        </p:nvSpPr>
        <p:spPr/>
        <p:txBody>
          <a:bodyPr/>
          <a:lstStyle/>
          <a:p>
            <a:r>
              <a:rPr lang="fr-FR"/>
              <a:t>Modifiez le style du titre</a:t>
            </a:r>
            <a:endParaRPr lang="fr-TN"/>
          </a:p>
        </p:txBody>
      </p:sp>
      <p:sp>
        <p:nvSpPr>
          <p:cNvPr id="3" name="Espace réservé de la date 2">
            <a:extLst>
              <a:ext uri="{FF2B5EF4-FFF2-40B4-BE49-F238E27FC236}">
                <a16:creationId xmlns:a16="http://schemas.microsoft.com/office/drawing/2014/main" id="{309FEABD-FD7D-951E-E956-CC28FD299FEB}"/>
              </a:ext>
            </a:extLst>
          </p:cNvPr>
          <p:cNvSpPr>
            <a:spLocks noGrp="1"/>
          </p:cNvSpPr>
          <p:nvPr>
            <p:ph type="dt" sz="half" idx="10"/>
          </p:nvPr>
        </p:nvSpPr>
        <p:spPr/>
        <p:txBody>
          <a:bodyPr/>
          <a:lstStyle/>
          <a:p>
            <a:fld id="{2BE451C3-0FF4-47C4-B829-773ADF60F88C}" type="datetimeFigureOut">
              <a:rPr lang="en-US" smtClean="0"/>
              <a:t>12/20/2023</a:t>
            </a:fld>
            <a:endParaRPr lang="en-US" dirty="0"/>
          </a:p>
        </p:txBody>
      </p:sp>
      <p:sp>
        <p:nvSpPr>
          <p:cNvPr id="4" name="Espace réservé du pied de page 3">
            <a:extLst>
              <a:ext uri="{FF2B5EF4-FFF2-40B4-BE49-F238E27FC236}">
                <a16:creationId xmlns:a16="http://schemas.microsoft.com/office/drawing/2014/main" id="{E963252A-C309-8B71-C527-4EBDAB27D4AD}"/>
              </a:ext>
            </a:extLst>
          </p:cNvPr>
          <p:cNvSpPr>
            <a:spLocks noGrp="1"/>
          </p:cNvSpPr>
          <p:nvPr>
            <p:ph type="ftr" sz="quarter" idx="11"/>
          </p:nvPr>
        </p:nvSpPr>
        <p:spPr/>
        <p:txBody>
          <a:bodyPr/>
          <a:lstStyle/>
          <a:p>
            <a:r>
              <a:rPr lang="en-US"/>
              <a:t>
              </a:t>
            </a:r>
            <a:endParaRPr lang="en-US" dirty="0"/>
          </a:p>
        </p:txBody>
      </p:sp>
      <p:sp>
        <p:nvSpPr>
          <p:cNvPr id="5" name="Espace réservé du numéro de diapositive 4">
            <a:extLst>
              <a:ext uri="{FF2B5EF4-FFF2-40B4-BE49-F238E27FC236}">
                <a16:creationId xmlns:a16="http://schemas.microsoft.com/office/drawing/2014/main" id="{1C5F4980-A05B-4D84-3A2C-01E435283F07}"/>
              </a:ext>
            </a:extLst>
          </p:cNvPr>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33756871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F5C75213-CE4A-9CE4-9B28-8496806CACBF}"/>
              </a:ext>
            </a:extLst>
          </p:cNvPr>
          <p:cNvSpPr>
            <a:spLocks noGrp="1"/>
          </p:cNvSpPr>
          <p:nvPr>
            <p:ph type="dt" sz="half" idx="10"/>
          </p:nvPr>
        </p:nvSpPr>
        <p:spPr/>
        <p:txBody>
          <a:bodyPr/>
          <a:lstStyle/>
          <a:p>
            <a:fld id="{2BE451C3-0FF4-47C4-B829-773ADF60F88C}" type="datetimeFigureOut">
              <a:rPr lang="en-US" smtClean="0"/>
              <a:t>12/20/2023</a:t>
            </a:fld>
            <a:endParaRPr lang="en-US" dirty="0"/>
          </a:p>
        </p:txBody>
      </p:sp>
      <p:sp>
        <p:nvSpPr>
          <p:cNvPr id="3" name="Espace réservé du pied de page 2">
            <a:extLst>
              <a:ext uri="{FF2B5EF4-FFF2-40B4-BE49-F238E27FC236}">
                <a16:creationId xmlns:a16="http://schemas.microsoft.com/office/drawing/2014/main" id="{755868B7-377E-6386-3691-50BD02BCBB08}"/>
              </a:ext>
            </a:extLst>
          </p:cNvPr>
          <p:cNvSpPr>
            <a:spLocks noGrp="1"/>
          </p:cNvSpPr>
          <p:nvPr>
            <p:ph type="ftr" sz="quarter" idx="11"/>
          </p:nvPr>
        </p:nvSpPr>
        <p:spPr/>
        <p:txBody>
          <a:bodyPr/>
          <a:lstStyle/>
          <a:p>
            <a:r>
              <a:rPr lang="en-US"/>
              <a:t>
              </a:t>
            </a:r>
            <a:endParaRPr lang="en-US" dirty="0"/>
          </a:p>
        </p:txBody>
      </p:sp>
      <p:sp>
        <p:nvSpPr>
          <p:cNvPr id="4" name="Espace réservé du numéro de diapositive 3">
            <a:extLst>
              <a:ext uri="{FF2B5EF4-FFF2-40B4-BE49-F238E27FC236}">
                <a16:creationId xmlns:a16="http://schemas.microsoft.com/office/drawing/2014/main" id="{F0C0051F-B377-DFB9-78C3-FB5A89CCB4FA}"/>
              </a:ext>
            </a:extLst>
          </p:cNvPr>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7313291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C19B4A-122F-BB06-473C-2A337EA9CE9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TN"/>
          </a:p>
        </p:txBody>
      </p:sp>
      <p:sp>
        <p:nvSpPr>
          <p:cNvPr id="3" name="Espace réservé du contenu 2">
            <a:extLst>
              <a:ext uri="{FF2B5EF4-FFF2-40B4-BE49-F238E27FC236}">
                <a16:creationId xmlns:a16="http://schemas.microsoft.com/office/drawing/2014/main" id="{72FA07B3-9F0F-B4FF-AC14-5DBFAB5F60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4" name="Espace réservé du texte 3">
            <a:extLst>
              <a:ext uri="{FF2B5EF4-FFF2-40B4-BE49-F238E27FC236}">
                <a16:creationId xmlns:a16="http://schemas.microsoft.com/office/drawing/2014/main" id="{FF490905-5200-C2CE-1158-AF49887DDC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9D3EA69-C01C-3B5F-D659-ACE7A96482A0}"/>
              </a:ext>
            </a:extLst>
          </p:cNvPr>
          <p:cNvSpPr>
            <a:spLocks noGrp="1"/>
          </p:cNvSpPr>
          <p:nvPr>
            <p:ph type="dt" sz="half" idx="10"/>
          </p:nvPr>
        </p:nvSpPr>
        <p:spPr/>
        <p:txBody>
          <a:bodyPr/>
          <a:lstStyle/>
          <a:p>
            <a:fld id="{2BE451C3-0FF4-47C4-B829-773ADF60F88C}" type="datetimeFigureOut">
              <a:rPr lang="en-US" smtClean="0"/>
              <a:t>12/20/2023</a:t>
            </a:fld>
            <a:endParaRPr lang="en-US" dirty="0"/>
          </a:p>
        </p:txBody>
      </p:sp>
      <p:sp>
        <p:nvSpPr>
          <p:cNvPr id="6" name="Espace réservé du pied de page 5">
            <a:extLst>
              <a:ext uri="{FF2B5EF4-FFF2-40B4-BE49-F238E27FC236}">
                <a16:creationId xmlns:a16="http://schemas.microsoft.com/office/drawing/2014/main" id="{34E0D91D-86AB-2393-A1AC-A92504CF13A7}"/>
              </a:ext>
            </a:extLst>
          </p:cNvPr>
          <p:cNvSpPr>
            <a:spLocks noGrp="1"/>
          </p:cNvSpPr>
          <p:nvPr>
            <p:ph type="ftr" sz="quarter" idx="11"/>
          </p:nvPr>
        </p:nvSpPr>
        <p:spPr/>
        <p:txBody>
          <a:bodyPr/>
          <a:lstStyle/>
          <a:p>
            <a:r>
              <a:rPr lang="en-US"/>
              <a:t>
              </a:t>
            </a:r>
            <a:endParaRPr lang="en-US" dirty="0"/>
          </a:p>
        </p:txBody>
      </p:sp>
      <p:sp>
        <p:nvSpPr>
          <p:cNvPr id="7" name="Espace réservé du numéro de diapositive 6">
            <a:extLst>
              <a:ext uri="{FF2B5EF4-FFF2-40B4-BE49-F238E27FC236}">
                <a16:creationId xmlns:a16="http://schemas.microsoft.com/office/drawing/2014/main" id="{B7C5F337-53AF-98B3-D177-2FC474980E6E}"/>
              </a:ext>
            </a:extLst>
          </p:cNvPr>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265293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025F40-D32C-C990-BE16-2AEEA081CED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TN"/>
          </a:p>
        </p:txBody>
      </p:sp>
      <p:sp>
        <p:nvSpPr>
          <p:cNvPr id="3" name="Espace réservé pour une image  2">
            <a:extLst>
              <a:ext uri="{FF2B5EF4-FFF2-40B4-BE49-F238E27FC236}">
                <a16:creationId xmlns:a16="http://schemas.microsoft.com/office/drawing/2014/main" id="{28E4A9A8-C96A-BF68-00B0-3EE50ADA91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TN"/>
          </a:p>
        </p:txBody>
      </p:sp>
      <p:sp>
        <p:nvSpPr>
          <p:cNvPr id="4" name="Espace réservé du texte 3">
            <a:extLst>
              <a:ext uri="{FF2B5EF4-FFF2-40B4-BE49-F238E27FC236}">
                <a16:creationId xmlns:a16="http://schemas.microsoft.com/office/drawing/2014/main" id="{A4B215A2-98D4-8118-B594-D024D84FDA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A5B9ED0-487D-7ED4-0A0B-C67B660E9E88}"/>
              </a:ext>
            </a:extLst>
          </p:cNvPr>
          <p:cNvSpPr>
            <a:spLocks noGrp="1"/>
          </p:cNvSpPr>
          <p:nvPr>
            <p:ph type="dt" sz="half" idx="10"/>
          </p:nvPr>
        </p:nvSpPr>
        <p:spPr/>
        <p:txBody>
          <a:bodyPr/>
          <a:lstStyle/>
          <a:p>
            <a:fld id="{2BE451C3-0FF4-47C4-B829-773ADF60F88C}" type="datetimeFigureOut">
              <a:rPr lang="en-US" smtClean="0"/>
              <a:t>12/20/2023</a:t>
            </a:fld>
            <a:endParaRPr lang="en-US" dirty="0"/>
          </a:p>
        </p:txBody>
      </p:sp>
      <p:sp>
        <p:nvSpPr>
          <p:cNvPr id="6" name="Espace réservé du pied de page 5">
            <a:extLst>
              <a:ext uri="{FF2B5EF4-FFF2-40B4-BE49-F238E27FC236}">
                <a16:creationId xmlns:a16="http://schemas.microsoft.com/office/drawing/2014/main" id="{404C1480-C0D8-2A77-A63C-8CCA5F8BE00D}"/>
              </a:ext>
            </a:extLst>
          </p:cNvPr>
          <p:cNvSpPr>
            <a:spLocks noGrp="1"/>
          </p:cNvSpPr>
          <p:nvPr>
            <p:ph type="ftr" sz="quarter" idx="11"/>
          </p:nvPr>
        </p:nvSpPr>
        <p:spPr/>
        <p:txBody>
          <a:bodyPr/>
          <a:lstStyle/>
          <a:p>
            <a:r>
              <a:rPr lang="en-US"/>
              <a:t>
              </a:t>
            </a:r>
            <a:endParaRPr lang="en-US" dirty="0"/>
          </a:p>
        </p:txBody>
      </p:sp>
      <p:sp>
        <p:nvSpPr>
          <p:cNvPr id="7" name="Espace réservé du numéro de diapositive 6">
            <a:extLst>
              <a:ext uri="{FF2B5EF4-FFF2-40B4-BE49-F238E27FC236}">
                <a16:creationId xmlns:a16="http://schemas.microsoft.com/office/drawing/2014/main" id="{F6D65A00-E77F-93BD-9165-5077B3100963}"/>
              </a:ext>
            </a:extLst>
          </p:cNvPr>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7473254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2302EB50-489D-977B-3927-B21C56AFCA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TN"/>
          </a:p>
        </p:txBody>
      </p:sp>
      <p:sp>
        <p:nvSpPr>
          <p:cNvPr id="3" name="Espace réservé du texte 2">
            <a:extLst>
              <a:ext uri="{FF2B5EF4-FFF2-40B4-BE49-F238E27FC236}">
                <a16:creationId xmlns:a16="http://schemas.microsoft.com/office/drawing/2014/main" id="{B49AD040-C9E6-66E1-BF85-D1155A4DE9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4" name="Espace réservé de la date 3">
            <a:extLst>
              <a:ext uri="{FF2B5EF4-FFF2-40B4-BE49-F238E27FC236}">
                <a16:creationId xmlns:a16="http://schemas.microsoft.com/office/drawing/2014/main" id="{2D42B4A6-33CE-CE8B-7F5A-E8121470FA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E451C3-0FF4-47C4-B829-773ADF60F88C}" type="datetimeFigureOut">
              <a:rPr lang="en-US" smtClean="0"/>
              <a:t>12/20/2023</a:t>
            </a:fld>
            <a:endParaRPr lang="en-US" dirty="0"/>
          </a:p>
        </p:txBody>
      </p:sp>
      <p:sp>
        <p:nvSpPr>
          <p:cNvPr id="5" name="Espace réservé du pied de page 4">
            <a:extLst>
              <a:ext uri="{FF2B5EF4-FFF2-40B4-BE49-F238E27FC236}">
                <a16:creationId xmlns:a16="http://schemas.microsoft.com/office/drawing/2014/main" id="{5B79DDC6-F8E3-1088-BD21-9B9F947AA7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a:t>
            </a:r>
            <a:endParaRPr lang="en-US" dirty="0"/>
          </a:p>
        </p:txBody>
      </p:sp>
      <p:sp>
        <p:nvSpPr>
          <p:cNvPr id="6" name="Espace réservé du numéro de diapositive 5">
            <a:extLst>
              <a:ext uri="{FF2B5EF4-FFF2-40B4-BE49-F238E27FC236}">
                <a16:creationId xmlns:a16="http://schemas.microsoft.com/office/drawing/2014/main" id="{7AAD5D6B-2EBB-EB82-89CE-A2A267210A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684743751"/>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T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neuralnetworksanddeeplearning.com/chap5.html#discussion_why"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wiseodd.github.io/techblog/2016/10/13/residual-ne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1154954" y="1410119"/>
            <a:ext cx="10149441" cy="2018881"/>
          </a:xfrm>
        </p:spPr>
        <p:txBody>
          <a:bodyPr/>
          <a:lstStyle/>
          <a:p>
            <a:r>
              <a:rPr lang="en-US" altLang="ko-KR" b="1" dirty="0">
                <a:solidFill>
                  <a:srgbClr val="009CCF"/>
                </a:solidFill>
              </a:rPr>
              <a:t>Introduction to </a:t>
            </a:r>
            <a:r>
              <a:rPr lang="en-US" altLang="ko-KR" b="1" dirty="0" err="1">
                <a:solidFill>
                  <a:srgbClr val="009CCF"/>
                </a:solidFill>
              </a:rPr>
              <a:t>Resnet</a:t>
            </a:r>
            <a:endParaRPr lang="ko-KR" altLang="en-US" b="1" dirty="0">
              <a:solidFill>
                <a:srgbClr val="009CCF"/>
              </a:solidFill>
            </a:endParaRPr>
          </a:p>
        </p:txBody>
      </p:sp>
      <p:sp>
        <p:nvSpPr>
          <p:cNvPr id="5" name="Sous-titre 4">
            <a:extLst>
              <a:ext uri="{FF2B5EF4-FFF2-40B4-BE49-F238E27FC236}">
                <a16:creationId xmlns:a16="http://schemas.microsoft.com/office/drawing/2014/main" id="{9EFCDB97-EC28-7B27-01B4-47B9E5C49939}"/>
              </a:ext>
            </a:extLst>
          </p:cNvPr>
          <p:cNvSpPr>
            <a:spLocks noGrp="1"/>
          </p:cNvSpPr>
          <p:nvPr>
            <p:ph type="subTitle" idx="1"/>
          </p:nvPr>
        </p:nvSpPr>
        <p:spPr>
          <a:xfrm>
            <a:off x="1524000" y="3698291"/>
            <a:ext cx="9144000" cy="1655762"/>
          </a:xfrm>
        </p:spPr>
        <p:txBody>
          <a:bodyPr>
            <a:normAutofit/>
          </a:bodyPr>
          <a:lstStyle/>
          <a:p>
            <a:r>
              <a:rPr lang="fr-FR" sz="2800" dirty="0">
                <a:solidFill>
                  <a:schemeClr val="tx1">
                    <a:lumMod val="75000"/>
                    <a:lumOff val="25000"/>
                  </a:schemeClr>
                </a:solidFill>
              </a:rPr>
              <a:t>By Samar </a:t>
            </a:r>
            <a:r>
              <a:rPr lang="fr-FR" sz="2800" dirty="0" err="1">
                <a:solidFill>
                  <a:schemeClr val="tx1">
                    <a:lumMod val="75000"/>
                    <a:lumOff val="25000"/>
                  </a:schemeClr>
                </a:solidFill>
              </a:rPr>
              <a:t>Jelassi</a:t>
            </a:r>
            <a:endParaRPr lang="fr-TN" sz="2800" dirty="0">
              <a:solidFill>
                <a:schemeClr val="tx1">
                  <a:lumMod val="75000"/>
                  <a:lumOff val="25000"/>
                </a:schemeClr>
              </a:solidFill>
            </a:endParaRPr>
          </a:p>
        </p:txBody>
      </p:sp>
      <p:pic>
        <p:nvPicPr>
          <p:cNvPr id="3" name="Image 2">
            <a:extLst>
              <a:ext uri="{FF2B5EF4-FFF2-40B4-BE49-F238E27FC236}">
                <a16:creationId xmlns:a16="http://schemas.microsoft.com/office/drawing/2014/main" id="{025DB192-EB82-28BD-A77A-E5A8C175B5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0" y="6112041"/>
            <a:ext cx="12192000" cy="851309"/>
          </a:xfrm>
          <a:prstGeom prst="rect">
            <a:avLst/>
          </a:prstGeom>
        </p:spPr>
      </p:pic>
    </p:spTree>
    <p:extLst>
      <p:ext uri="{BB962C8B-B14F-4D97-AF65-F5344CB8AC3E}">
        <p14:creationId xmlns:p14="http://schemas.microsoft.com/office/powerpoint/2010/main" val="39706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5006131D-C980-7D81-924D-8CE9EECC26E7}"/>
              </a:ext>
            </a:extLst>
          </p:cNvPr>
          <p:cNvSpPr txBox="1"/>
          <p:nvPr/>
        </p:nvSpPr>
        <p:spPr>
          <a:xfrm>
            <a:off x="445168" y="646058"/>
            <a:ext cx="2466474" cy="523220"/>
          </a:xfrm>
          <a:prstGeom prst="rect">
            <a:avLst/>
          </a:prstGeom>
          <a:noFill/>
        </p:spPr>
        <p:txBody>
          <a:bodyPr wrap="square" rtlCol="0">
            <a:spAutoFit/>
          </a:bodyPr>
          <a:lstStyle/>
          <a:p>
            <a:r>
              <a:rPr lang="fr-FR" sz="2800" b="1" dirty="0">
                <a:solidFill>
                  <a:schemeClr val="accent1">
                    <a:lumMod val="75000"/>
                  </a:schemeClr>
                </a:solidFill>
              </a:rPr>
              <a:t>Conclusion</a:t>
            </a:r>
            <a:endParaRPr lang="fr-TN" sz="2800" b="1" dirty="0">
              <a:solidFill>
                <a:schemeClr val="accent1">
                  <a:lumMod val="75000"/>
                </a:schemeClr>
              </a:solidFill>
            </a:endParaRPr>
          </a:p>
        </p:txBody>
      </p:sp>
      <p:sp>
        <p:nvSpPr>
          <p:cNvPr id="4" name="ZoneTexte 3">
            <a:extLst>
              <a:ext uri="{FF2B5EF4-FFF2-40B4-BE49-F238E27FC236}">
                <a16:creationId xmlns:a16="http://schemas.microsoft.com/office/drawing/2014/main" id="{F92C701F-F962-BE66-B476-52B766548582}"/>
              </a:ext>
            </a:extLst>
          </p:cNvPr>
          <p:cNvSpPr txBox="1"/>
          <p:nvPr/>
        </p:nvSpPr>
        <p:spPr>
          <a:xfrm>
            <a:off x="1143000" y="1924714"/>
            <a:ext cx="10166684" cy="2438488"/>
          </a:xfrm>
          <a:prstGeom prst="rect">
            <a:avLst/>
          </a:prstGeom>
          <a:noFill/>
        </p:spPr>
        <p:txBody>
          <a:bodyPr wrap="square">
            <a:spAutoFit/>
          </a:bodyPr>
          <a:lstStyle/>
          <a:p>
            <a:pPr marL="285750" indent="-285750" algn="just">
              <a:lnSpc>
                <a:spcPct val="300000"/>
              </a:lnSpc>
              <a:buFont typeface="Wingdings" panose="05000000000000000000" pitchFamily="2" charset="2"/>
              <a:buChar char="§"/>
            </a:pPr>
            <a:r>
              <a:rPr lang="en-US" b="1" i="0" dirty="0" err="1">
                <a:solidFill>
                  <a:srgbClr val="009CCF"/>
                </a:solidFill>
                <a:effectLst/>
                <a:latin typeface="Google Sans"/>
              </a:rPr>
              <a:t>ResNets</a:t>
            </a:r>
            <a:r>
              <a:rPr lang="en-US" b="0" i="0" dirty="0">
                <a:solidFill>
                  <a:srgbClr val="1F1F1F"/>
                </a:solidFill>
                <a:effectLst/>
                <a:latin typeface="Google Sans"/>
              </a:rPr>
              <a:t> are a powerful type of deep neural network that has significantly improved the performance of deep learning models. By addressing the vanishing gradient problem, </a:t>
            </a:r>
            <a:r>
              <a:rPr lang="en-US" b="0" i="0" dirty="0" err="1">
                <a:solidFill>
                  <a:srgbClr val="1F1F1F"/>
                </a:solidFill>
                <a:effectLst/>
                <a:latin typeface="Google Sans"/>
              </a:rPr>
              <a:t>ResNets</a:t>
            </a:r>
            <a:r>
              <a:rPr lang="en-US" b="0" i="0" dirty="0">
                <a:solidFill>
                  <a:srgbClr val="1F1F1F"/>
                </a:solidFill>
                <a:effectLst/>
                <a:latin typeface="Google Sans"/>
              </a:rPr>
              <a:t> have made it possible to train deeper and more accurate neural networks for a wide range of tasks.</a:t>
            </a:r>
            <a:endParaRPr lang="fr-TN" dirty="0"/>
          </a:p>
        </p:txBody>
      </p:sp>
      <p:sp>
        <p:nvSpPr>
          <p:cNvPr id="5" name="Rectangle 4">
            <a:extLst>
              <a:ext uri="{FF2B5EF4-FFF2-40B4-BE49-F238E27FC236}">
                <a16:creationId xmlns:a16="http://schemas.microsoft.com/office/drawing/2014/main" id="{0A5A9305-044B-8617-F5C1-88BD8E194EA5}"/>
              </a:ext>
            </a:extLst>
          </p:cNvPr>
          <p:cNvSpPr/>
          <p:nvPr/>
        </p:nvSpPr>
        <p:spPr>
          <a:xfrm>
            <a:off x="0" y="336884"/>
            <a:ext cx="215394" cy="119112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TN"/>
          </a:p>
        </p:txBody>
      </p:sp>
    </p:spTree>
    <p:extLst>
      <p:ext uri="{BB962C8B-B14F-4D97-AF65-F5344CB8AC3E}">
        <p14:creationId xmlns:p14="http://schemas.microsoft.com/office/powerpoint/2010/main" val="2068340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539657" y="512195"/>
            <a:ext cx="9869121" cy="624396"/>
          </a:xfrm>
        </p:spPr>
        <p:txBody>
          <a:bodyPr>
            <a:normAutofit fontScale="90000"/>
          </a:bodyPr>
          <a:lstStyle/>
          <a:p>
            <a:r>
              <a:rPr lang="en-US" altLang="ko-KR" b="1" dirty="0">
                <a:solidFill>
                  <a:schemeClr val="accent1">
                    <a:lumMod val="75000"/>
                  </a:schemeClr>
                </a:solidFill>
              </a:rPr>
              <a:t>References</a:t>
            </a:r>
            <a:endParaRPr lang="ko-KR" altLang="en-US" b="1" dirty="0">
              <a:solidFill>
                <a:schemeClr val="accent1">
                  <a:lumMod val="75000"/>
                </a:schemeClr>
              </a:solidFill>
            </a:endParaRPr>
          </a:p>
        </p:txBody>
      </p:sp>
      <p:sp>
        <p:nvSpPr>
          <p:cNvPr id="3" name="내용 개체 틀 2"/>
          <p:cNvSpPr>
            <a:spLocks noGrp="1"/>
          </p:cNvSpPr>
          <p:nvPr>
            <p:ph idx="1"/>
          </p:nvPr>
        </p:nvSpPr>
        <p:spPr>
          <a:xfrm>
            <a:off x="539657" y="1770441"/>
            <a:ext cx="11150989" cy="5546221"/>
          </a:xfrm>
        </p:spPr>
        <p:txBody>
          <a:bodyPr>
            <a:normAutofit/>
          </a:bodyPr>
          <a:lstStyle/>
          <a:p>
            <a:r>
              <a:rPr lang="en-US" altLang="ko-KR" sz="2000" i="1" dirty="0"/>
              <a:t>CHAPTER 5: Why are deep neural networks hard to train?</a:t>
            </a:r>
            <a:r>
              <a:rPr lang="en-US" altLang="ko-KR" sz="2000" dirty="0"/>
              <a:t>, Michael Nielsen, </a:t>
            </a:r>
            <a:r>
              <a:rPr lang="en-US" altLang="ko-KR" sz="2000" dirty="0">
                <a:hlinkClick r:id="rId3"/>
              </a:rPr>
              <a:t>http://neuralnetworksanddeeplearning.com/chap5.html#discussion_why</a:t>
            </a:r>
            <a:endParaRPr lang="en-US" altLang="ko-KR" sz="2000" dirty="0"/>
          </a:p>
          <a:p>
            <a:r>
              <a:rPr lang="en-US" altLang="ko-KR" sz="2000" i="1" dirty="0"/>
              <a:t>Residual Net</a:t>
            </a:r>
            <a:r>
              <a:rPr lang="en-US" altLang="ko-KR" sz="2000" dirty="0"/>
              <a:t>, </a:t>
            </a:r>
            <a:r>
              <a:rPr lang="en-US" altLang="ko-KR" sz="2000" dirty="0" err="1"/>
              <a:t>Agustinus</a:t>
            </a:r>
            <a:r>
              <a:rPr lang="en-US" altLang="ko-KR" sz="2000" dirty="0"/>
              <a:t> </a:t>
            </a:r>
            <a:r>
              <a:rPr lang="en-US" altLang="ko-KR" sz="2000" dirty="0" err="1"/>
              <a:t>Kristiadi's</a:t>
            </a:r>
            <a:r>
              <a:rPr lang="en-US" altLang="ko-KR" sz="2000" dirty="0"/>
              <a:t> Blog, </a:t>
            </a:r>
            <a:r>
              <a:rPr lang="en-US" altLang="ko-KR" sz="2000" dirty="0">
                <a:hlinkClick r:id="rId4"/>
              </a:rPr>
              <a:t>https://wiseodd.github.io/techblog/2016/10/13/residual-net/</a:t>
            </a:r>
            <a:r>
              <a:rPr lang="en-US" altLang="ko-KR" sz="2000" dirty="0"/>
              <a:t> </a:t>
            </a:r>
          </a:p>
          <a:p>
            <a:r>
              <a:rPr lang="en-US" altLang="ko-KR" sz="2000" dirty="0"/>
              <a:t>He, </a:t>
            </a:r>
            <a:r>
              <a:rPr lang="en-US" altLang="ko-KR" sz="2000" dirty="0" err="1"/>
              <a:t>Kaiming</a:t>
            </a:r>
            <a:r>
              <a:rPr lang="en-US" altLang="ko-KR" sz="2000" dirty="0"/>
              <a:t>, et al. "</a:t>
            </a:r>
            <a:r>
              <a:rPr lang="en-US" altLang="ko-KR" sz="2000" i="1" dirty="0"/>
              <a:t>Deep residual learning for image recognition</a:t>
            </a:r>
            <a:r>
              <a:rPr lang="en-US" altLang="ko-KR" sz="2000" dirty="0"/>
              <a:t>." </a:t>
            </a:r>
            <a:r>
              <a:rPr lang="en-US" altLang="ko-KR" sz="2000" i="1" dirty="0"/>
              <a:t>Proceedings of the IEEE conference on computer vision and pattern recognition</a:t>
            </a:r>
            <a:r>
              <a:rPr lang="en-US" altLang="ko-KR" sz="2000" dirty="0"/>
              <a:t>. 2016.</a:t>
            </a:r>
            <a:endParaRPr lang="en-US" altLang="ko-KR" sz="2000" i="1" dirty="0"/>
          </a:p>
          <a:p>
            <a:r>
              <a:rPr lang="en-US" altLang="ko-KR" sz="2000" dirty="0"/>
              <a:t>He, </a:t>
            </a:r>
            <a:r>
              <a:rPr lang="en-US" altLang="ko-KR" sz="2000" dirty="0" err="1"/>
              <a:t>Kaiming</a:t>
            </a:r>
            <a:r>
              <a:rPr lang="en-US" altLang="ko-KR" sz="2000" dirty="0"/>
              <a:t>, et al. "</a:t>
            </a:r>
            <a:r>
              <a:rPr lang="en-US" altLang="ko-KR" sz="2000" i="1" dirty="0"/>
              <a:t>Identity mappings in deep residual networks</a:t>
            </a:r>
            <a:r>
              <a:rPr lang="en-US" altLang="ko-KR" sz="2000" dirty="0"/>
              <a:t>." </a:t>
            </a:r>
            <a:r>
              <a:rPr lang="en-US" altLang="ko-KR" sz="2000" i="1" dirty="0"/>
              <a:t>European Conference on Computer Vision</a:t>
            </a:r>
            <a:r>
              <a:rPr lang="en-US" altLang="ko-KR" sz="2000" dirty="0"/>
              <a:t>. Springer, Cham, 2016.</a:t>
            </a:r>
          </a:p>
          <a:p>
            <a:endParaRPr lang="en-US" altLang="ko-KR" sz="2000" dirty="0"/>
          </a:p>
          <a:p>
            <a:endParaRPr lang="en-US" altLang="ko-KR" sz="2000" dirty="0"/>
          </a:p>
          <a:p>
            <a:pPr marL="0" indent="0">
              <a:buNone/>
            </a:pPr>
            <a:endParaRPr lang="en-US" altLang="ko-KR" sz="2000" i="1" dirty="0"/>
          </a:p>
          <a:p>
            <a:endParaRPr lang="en-US" altLang="ko-KR" sz="2000" dirty="0"/>
          </a:p>
          <a:p>
            <a:endParaRPr lang="en-US" altLang="ko-KR" sz="2000" dirty="0"/>
          </a:p>
          <a:p>
            <a:endParaRPr lang="en-US" altLang="ko-KR" sz="2000" dirty="0"/>
          </a:p>
          <a:p>
            <a:pPr marL="0" indent="0" algn="ctr">
              <a:buNone/>
            </a:pPr>
            <a:endParaRPr lang="en-US" altLang="ko-KR" sz="2000" dirty="0"/>
          </a:p>
        </p:txBody>
      </p:sp>
      <p:sp>
        <p:nvSpPr>
          <p:cNvPr id="4" name="Rectangle 3">
            <a:extLst>
              <a:ext uri="{FF2B5EF4-FFF2-40B4-BE49-F238E27FC236}">
                <a16:creationId xmlns:a16="http://schemas.microsoft.com/office/drawing/2014/main" id="{7C544399-3DEF-6977-D6DC-8E5A74AA4ADF}"/>
              </a:ext>
            </a:extLst>
          </p:cNvPr>
          <p:cNvSpPr/>
          <p:nvPr/>
        </p:nvSpPr>
        <p:spPr>
          <a:xfrm>
            <a:off x="0" y="336884"/>
            <a:ext cx="215394" cy="119112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TN"/>
          </a:p>
        </p:txBody>
      </p:sp>
    </p:spTree>
    <p:extLst>
      <p:ext uri="{BB962C8B-B14F-4D97-AF65-F5344CB8AC3E}">
        <p14:creationId xmlns:p14="http://schemas.microsoft.com/office/powerpoint/2010/main" val="3906623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8" descr="Dot fractal Banque de photographies et d'images à haute résolution - Alamy">
            <a:extLst>
              <a:ext uri="{FF2B5EF4-FFF2-40B4-BE49-F238E27FC236}">
                <a16:creationId xmlns:a16="http://schemas.microsoft.com/office/drawing/2014/main" id="{2C3A96A8-B2A9-4936-E95F-D14042DACED6}"/>
              </a:ext>
            </a:extLst>
          </p:cNvPr>
          <p:cNvPicPr>
            <a:picLocks noChangeAspect="1" noChangeArrowheads="1"/>
          </p:cNvPicPr>
          <p:nvPr/>
        </p:nvPicPr>
        <p:blipFill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harpenSoften amount="15000"/>
                    </a14:imgEffect>
                    <a14:imgEffect>
                      <a14:colorTemperature colorTemp="7542"/>
                    </a14:imgEffect>
                    <a14:imgEffect>
                      <a14:saturation sat="400000"/>
                    </a14:imgEffect>
                    <a14:imgEffect>
                      <a14:brightnessContrast bright="18000"/>
                    </a14:imgEffect>
                  </a14:imgLayer>
                </a14:imgProps>
              </a:ext>
              <a:ext uri="{28A0092B-C50C-407E-A947-70E740481C1C}">
                <a14:useLocalDpi xmlns:a14="http://schemas.microsoft.com/office/drawing/2010/main" val="0"/>
              </a:ext>
            </a:extLst>
          </a:blip>
          <a:srcRect b="28745"/>
          <a:stretch/>
        </p:blipFill>
        <p:spPr bwMode="auto">
          <a:xfrm rot="10800000">
            <a:off x="5474217" y="2893389"/>
            <a:ext cx="6540692" cy="3960445"/>
          </a:xfrm>
          <a:prstGeom prst="rect">
            <a:avLst/>
          </a:prstGeom>
          <a:noFill/>
          <a:extLst>
            <a:ext uri="{909E8E84-426E-40DD-AFC4-6F175D3DCCD1}">
              <a14:hiddenFill xmlns:a14="http://schemas.microsoft.com/office/drawing/2010/main">
                <a:solidFill>
                  <a:srgbClr val="FFFFFF"/>
                </a:solidFill>
              </a14:hiddenFill>
            </a:ext>
          </a:extLst>
        </p:spPr>
      </p:pic>
      <p:sp>
        <p:nvSpPr>
          <p:cNvPr id="2" name="제목 1"/>
          <p:cNvSpPr>
            <a:spLocks noGrp="1"/>
          </p:cNvSpPr>
          <p:nvPr>
            <p:ph type="title"/>
          </p:nvPr>
        </p:nvSpPr>
        <p:spPr>
          <a:xfrm>
            <a:off x="539657" y="477905"/>
            <a:ext cx="9869121" cy="624396"/>
          </a:xfrm>
        </p:spPr>
        <p:txBody>
          <a:bodyPr>
            <a:noAutofit/>
          </a:bodyPr>
          <a:lstStyle/>
          <a:p>
            <a:r>
              <a:rPr lang="fr-FR" sz="3200" b="1" i="0" dirty="0" err="1">
                <a:solidFill>
                  <a:schemeClr val="accent1">
                    <a:lumMod val="75000"/>
                  </a:schemeClr>
                </a:solidFill>
                <a:effectLst/>
                <a:latin typeface="Google Sans"/>
              </a:rPr>
              <a:t>What</a:t>
            </a:r>
            <a:r>
              <a:rPr lang="fr-FR" sz="3200" b="1" i="0" dirty="0">
                <a:solidFill>
                  <a:schemeClr val="accent1">
                    <a:lumMod val="75000"/>
                  </a:schemeClr>
                </a:solidFill>
                <a:effectLst/>
                <a:latin typeface="Google Sans"/>
              </a:rPr>
              <a:t> </a:t>
            </a:r>
            <a:r>
              <a:rPr lang="fr-FR" sz="3200" b="1" i="0" dirty="0" err="1">
                <a:solidFill>
                  <a:schemeClr val="accent1">
                    <a:lumMod val="75000"/>
                  </a:schemeClr>
                </a:solidFill>
                <a:effectLst/>
                <a:latin typeface="Google Sans"/>
              </a:rPr>
              <a:t>is</a:t>
            </a:r>
            <a:r>
              <a:rPr lang="fr-FR" sz="3200" b="1" i="0" dirty="0">
                <a:solidFill>
                  <a:schemeClr val="accent1">
                    <a:lumMod val="75000"/>
                  </a:schemeClr>
                </a:solidFill>
                <a:effectLst/>
                <a:latin typeface="Google Sans"/>
              </a:rPr>
              <a:t> a </a:t>
            </a:r>
            <a:r>
              <a:rPr lang="fr-FR" sz="3200" b="1" i="0" dirty="0" err="1">
                <a:solidFill>
                  <a:schemeClr val="accent1">
                    <a:lumMod val="75000"/>
                  </a:schemeClr>
                </a:solidFill>
                <a:effectLst/>
                <a:latin typeface="Google Sans"/>
              </a:rPr>
              <a:t>ResNet</a:t>
            </a:r>
            <a:r>
              <a:rPr lang="fr-FR" sz="3200" b="1" i="0" dirty="0">
                <a:solidFill>
                  <a:schemeClr val="accent1">
                    <a:lumMod val="75000"/>
                  </a:schemeClr>
                </a:solidFill>
                <a:effectLst/>
                <a:latin typeface="Google Sans"/>
              </a:rPr>
              <a:t>?</a:t>
            </a:r>
            <a:endParaRPr lang="ko-KR" altLang="en-US" sz="3200" b="1" dirty="0">
              <a:solidFill>
                <a:schemeClr val="accent1">
                  <a:lumMod val="75000"/>
                </a:schemeClr>
              </a:solidFill>
            </a:endParaRPr>
          </a:p>
        </p:txBody>
      </p:sp>
      <p:sp>
        <p:nvSpPr>
          <p:cNvPr id="3" name="내용 개체 틀 2"/>
          <p:cNvSpPr>
            <a:spLocks noGrp="1"/>
          </p:cNvSpPr>
          <p:nvPr>
            <p:ph idx="1"/>
          </p:nvPr>
        </p:nvSpPr>
        <p:spPr>
          <a:xfrm>
            <a:off x="539657" y="1204957"/>
            <a:ext cx="11150989" cy="5546221"/>
          </a:xfrm>
        </p:spPr>
        <p:txBody>
          <a:bodyPr/>
          <a:lstStyle/>
          <a:p>
            <a:endParaRPr lang="en-US" altLang="ko-KR" dirty="0"/>
          </a:p>
          <a:p>
            <a:pPr marL="0" indent="0">
              <a:buNone/>
            </a:pPr>
            <a:endParaRPr lang="en-US" altLang="ko-KR" dirty="0"/>
          </a:p>
          <a:p>
            <a:endParaRPr lang="en-US" altLang="ko-KR" dirty="0"/>
          </a:p>
          <a:p>
            <a:pPr marL="0" indent="0">
              <a:buNone/>
            </a:pPr>
            <a:endParaRPr lang="en-US" altLang="ko-KR" dirty="0"/>
          </a:p>
          <a:p>
            <a:pPr marL="0" indent="0">
              <a:buNone/>
            </a:pPr>
            <a:endParaRPr lang="en-US" altLang="ko-KR" dirty="0"/>
          </a:p>
          <a:p>
            <a:pPr marL="0" indent="0">
              <a:buNone/>
            </a:pPr>
            <a:endParaRPr lang="en-US" altLang="ko-KR" dirty="0"/>
          </a:p>
          <a:p>
            <a:endParaRPr lang="en-US" altLang="ko-KR" dirty="0"/>
          </a:p>
          <a:p>
            <a:endParaRPr lang="en-US" altLang="ko-KR" dirty="0"/>
          </a:p>
          <a:p>
            <a:pPr marL="0" indent="0">
              <a:buNone/>
            </a:pPr>
            <a:endParaRPr lang="en-US" altLang="ko-KR" i="1" dirty="0"/>
          </a:p>
          <a:p>
            <a:endParaRPr lang="en-US" altLang="ko-KR" dirty="0"/>
          </a:p>
          <a:p>
            <a:endParaRPr lang="en-US" altLang="ko-KR" dirty="0"/>
          </a:p>
          <a:p>
            <a:endParaRPr lang="en-US" altLang="ko-KR" dirty="0"/>
          </a:p>
          <a:p>
            <a:pPr marL="0" indent="0" algn="ctr">
              <a:buNone/>
            </a:pPr>
            <a:endParaRPr lang="en-US" altLang="ko-KR" dirty="0"/>
          </a:p>
        </p:txBody>
      </p:sp>
      <p:pic>
        <p:nvPicPr>
          <p:cNvPr id="7" name="그림 6"/>
          <p:cNvPicPr>
            <a:picLocks noChangeAspect="1"/>
          </p:cNvPicPr>
          <p:nvPr/>
        </p:nvPicPr>
        <p:blipFill>
          <a:blip r:embed="rId5"/>
          <a:stretch>
            <a:fillRect/>
          </a:stretch>
        </p:blipFill>
        <p:spPr>
          <a:xfrm>
            <a:off x="2264050" y="2712074"/>
            <a:ext cx="6035324" cy="3365319"/>
          </a:xfrm>
          <a:prstGeom prst="rect">
            <a:avLst/>
          </a:prstGeom>
        </p:spPr>
      </p:pic>
      <p:sp>
        <p:nvSpPr>
          <p:cNvPr id="5" name="ZoneTexte 4">
            <a:extLst>
              <a:ext uri="{FF2B5EF4-FFF2-40B4-BE49-F238E27FC236}">
                <a16:creationId xmlns:a16="http://schemas.microsoft.com/office/drawing/2014/main" id="{6B9B551B-A17D-2BF2-1892-6DD16A31F363}"/>
              </a:ext>
            </a:extLst>
          </p:cNvPr>
          <p:cNvSpPr txBox="1"/>
          <p:nvPr/>
        </p:nvSpPr>
        <p:spPr>
          <a:xfrm>
            <a:off x="2344261" y="1304592"/>
            <a:ext cx="6097904" cy="1143070"/>
          </a:xfrm>
          <a:prstGeom prst="rect">
            <a:avLst/>
          </a:prstGeom>
          <a:noFill/>
        </p:spPr>
        <p:txBody>
          <a:bodyPr wrap="square">
            <a:spAutoFit/>
          </a:bodyPr>
          <a:lstStyle/>
          <a:p>
            <a:pPr marL="285750" indent="-285750">
              <a:lnSpc>
                <a:spcPct val="150000"/>
              </a:lnSpc>
              <a:buFont typeface="Wingdings" panose="05000000000000000000" pitchFamily="2" charset="2"/>
              <a:buChar char="§"/>
            </a:pPr>
            <a:r>
              <a:rPr lang="en-US" altLang="ko-KR" sz="2400" dirty="0"/>
              <a:t>Proposed on 2015 by </a:t>
            </a:r>
            <a:r>
              <a:rPr lang="en-US" altLang="ko-KR" sz="2400" dirty="0" err="1"/>
              <a:t>Kaiming</a:t>
            </a:r>
            <a:r>
              <a:rPr lang="en-US" altLang="ko-KR" sz="2400" dirty="0"/>
              <a:t> He et al.</a:t>
            </a:r>
          </a:p>
          <a:p>
            <a:pPr marL="285750" indent="-285750">
              <a:lnSpc>
                <a:spcPct val="150000"/>
              </a:lnSpc>
              <a:buFont typeface="Wingdings" panose="05000000000000000000" pitchFamily="2" charset="2"/>
              <a:buChar char="§"/>
            </a:pPr>
            <a:r>
              <a:rPr lang="en-US" altLang="ko-KR" sz="2400" dirty="0"/>
              <a:t>Achieves a top-5 error rate of 3.57%</a:t>
            </a:r>
          </a:p>
        </p:txBody>
      </p:sp>
      <p:sp>
        <p:nvSpPr>
          <p:cNvPr id="8" name="Rectangle 7">
            <a:extLst>
              <a:ext uri="{FF2B5EF4-FFF2-40B4-BE49-F238E27FC236}">
                <a16:creationId xmlns:a16="http://schemas.microsoft.com/office/drawing/2014/main" id="{FB86BB87-AF12-7F2F-E4F1-B9BF96B23B49}"/>
              </a:ext>
            </a:extLst>
          </p:cNvPr>
          <p:cNvSpPr/>
          <p:nvPr/>
        </p:nvSpPr>
        <p:spPr>
          <a:xfrm>
            <a:off x="0" y="336884"/>
            <a:ext cx="215394" cy="119112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TN"/>
          </a:p>
        </p:txBody>
      </p:sp>
    </p:spTree>
    <p:extLst>
      <p:ext uri="{BB962C8B-B14F-4D97-AF65-F5344CB8AC3E}">
        <p14:creationId xmlns:p14="http://schemas.microsoft.com/office/powerpoint/2010/main" val="113459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내용 개체 틀 2"/>
              <p:cNvSpPr>
                <a:spLocks noGrp="1"/>
              </p:cNvSpPr>
              <p:nvPr>
                <p:ph idx="1"/>
              </p:nvPr>
            </p:nvSpPr>
            <p:spPr>
              <a:xfrm>
                <a:off x="539657" y="1204957"/>
                <a:ext cx="11150989" cy="5546221"/>
              </a:xfrm>
            </p:spPr>
            <p:txBody>
              <a:bodyPr/>
              <a:lstStyle/>
              <a:p>
                <a:r>
                  <a:rPr lang="en-US" altLang="ko-KR" dirty="0"/>
                  <a:t>Consist of many residual block</a:t>
                </a:r>
              </a:p>
              <a:p>
                <a:pPr marL="0" indent="0">
                  <a:buNone/>
                </a:pPr>
                <a:r>
                  <a:rPr lang="en-US" altLang="ko-KR" dirty="0"/>
                  <a:t>Given input map </a:t>
                </a:r>
                <a14:m>
                  <m:oMath xmlns:m="http://schemas.openxmlformats.org/officeDocument/2006/math">
                    <m:r>
                      <a:rPr lang="en-US" altLang="ko-KR" b="0" i="1" smtClean="0">
                        <a:latin typeface="Cambria Math" panose="02040503050406030204" pitchFamily="18" charset="0"/>
                      </a:rPr>
                      <m:t>𝑥</m:t>
                    </m:r>
                  </m:oMath>
                </a14:m>
                <a:endParaRPr lang="en-US" altLang="ko-KR" dirty="0"/>
              </a:p>
              <a:p>
                <a:pPr marL="0" indent="0">
                  <a:buNone/>
                </a:pPr>
                <a:r>
                  <a:rPr lang="en-US" altLang="ko-KR" dirty="0"/>
                  <a:t>Example: </a:t>
                </a:r>
                <a14:m>
                  <m:oMath xmlns:m="http://schemas.openxmlformats.org/officeDocument/2006/math">
                    <m:r>
                      <a:rPr lang="en-US" altLang="ko-KR" b="0" i="1" smtClean="0">
                        <a:latin typeface="Cambria Math" panose="02040503050406030204" pitchFamily="18" charset="0"/>
                      </a:rPr>
                      <m:t>𝑥</m:t>
                    </m:r>
                    <m:r>
                      <a:rPr lang="en-US" altLang="ko-KR" b="0" i="1" smtClean="0">
                        <a:latin typeface="Cambria Math" panose="02040503050406030204" pitchFamily="18" charset="0"/>
                      </a:rPr>
                      <m:t>→</m:t>
                    </m:r>
                    <m:r>
                      <a:rPr lang="en-US" altLang="ko-KR" b="0" i="1" smtClean="0">
                        <a:latin typeface="Cambria Math" panose="02040503050406030204" pitchFamily="18" charset="0"/>
                      </a:rPr>
                      <m:t>𝐶𝑂𝑁𝑉</m:t>
                    </m:r>
                    <m:r>
                      <a:rPr lang="en-US" altLang="ko-KR" b="0" i="1" smtClean="0">
                        <a:latin typeface="Cambria Math" panose="02040503050406030204" pitchFamily="18" charset="0"/>
                      </a:rPr>
                      <m:t>→</m:t>
                    </m:r>
                    <m:r>
                      <a:rPr lang="en-US" altLang="ko-KR" b="0" i="1" smtClean="0">
                        <a:latin typeface="Cambria Math" panose="02040503050406030204" pitchFamily="18" charset="0"/>
                      </a:rPr>
                      <m:t>𝑅𝐸𝐿𝑈</m:t>
                    </m:r>
                    <m:r>
                      <a:rPr lang="en-US" altLang="ko-KR" b="0" i="1" smtClean="0">
                        <a:latin typeface="Cambria Math" panose="02040503050406030204" pitchFamily="18" charset="0"/>
                      </a:rPr>
                      <m:t>→</m:t>
                    </m:r>
                    <m:r>
                      <a:rPr lang="en-US" altLang="ko-KR" b="0" i="1" smtClean="0">
                        <a:latin typeface="Cambria Math" panose="02040503050406030204" pitchFamily="18" charset="0"/>
                      </a:rPr>
                      <m:t>𝐶𝑂𝑁𝑉</m:t>
                    </m:r>
                    <m:r>
                      <a:rPr lang="en-US" altLang="ko-KR" b="0" i="1" smtClean="0">
                        <a:latin typeface="Cambria Math" panose="02040503050406030204" pitchFamily="18" charset="0"/>
                      </a:rPr>
                      <m:t>→</m:t>
                    </m:r>
                    <m:r>
                      <a:rPr lang="en-US" altLang="ko-KR" b="0" i="1" smtClean="0">
                        <a:latin typeface="Cambria Math" panose="02040503050406030204" pitchFamily="18" charset="0"/>
                      </a:rPr>
                      <m:t>𝑦</m:t>
                    </m:r>
                  </m:oMath>
                </a14:m>
                <a:endParaRPr lang="en-US" altLang="ko-KR" dirty="0"/>
              </a:p>
              <a:p>
                <a:pPr marL="0" indent="0">
                  <a:buNone/>
                </a:pPr>
                <a:r>
                  <a:rPr lang="en-US" altLang="ko-KR" dirty="0"/>
                  <a:t>This case: </a:t>
                </a:r>
                <a14:m>
                  <m:oMath xmlns:m="http://schemas.openxmlformats.org/officeDocument/2006/math">
                    <m:r>
                      <a:rPr lang="en-US" altLang="ko-KR" i="1" smtClean="0">
                        <a:latin typeface="Cambria Math" panose="02040503050406030204" pitchFamily="18" charset="0"/>
                        <a:ea typeface="Cambria Math" panose="02040503050406030204" pitchFamily="18" charset="0"/>
                      </a:rPr>
                      <m:t>ℱ</m:t>
                    </m:r>
                    <m:d>
                      <m:dPr>
                        <m:ctrlPr>
                          <a:rPr lang="en-US" altLang="ko-KR" b="0" i="1" smtClean="0">
                            <a:latin typeface="Cambria Math" panose="02040503050406030204" pitchFamily="18" charset="0"/>
                            <a:ea typeface="Cambria Math" panose="02040503050406030204" pitchFamily="18" charset="0"/>
                          </a:rPr>
                        </m:ctrlPr>
                      </m:dPr>
                      <m:e>
                        <m:r>
                          <a:rPr lang="en-US" altLang="ko-KR" b="0" i="1" smtClean="0">
                            <a:latin typeface="Cambria Math" panose="02040503050406030204" pitchFamily="18" charset="0"/>
                            <a:ea typeface="Cambria Math" panose="02040503050406030204" pitchFamily="18" charset="0"/>
                          </a:rPr>
                          <m:t>𝑥</m:t>
                        </m:r>
                      </m:e>
                    </m:d>
                    <m:r>
                      <a:rPr lang="en-US" altLang="ko-KR" b="0" i="1" smtClean="0">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𝑦</m:t>
                    </m:r>
                  </m:oMath>
                </a14:m>
                <a:endParaRPr lang="en-US" altLang="ko-KR" dirty="0"/>
              </a:p>
              <a:p>
                <a:pPr marL="0" indent="0">
                  <a:buNone/>
                </a:pPr>
                <a:r>
                  <a:rPr lang="en-US" altLang="ko-KR" dirty="0"/>
                  <a:t>Finally: </a:t>
                </a:r>
                <a14:m>
                  <m:oMath xmlns:m="http://schemas.openxmlformats.org/officeDocument/2006/math">
                    <m:r>
                      <a:rPr lang="en-US" altLang="ko-KR" b="0" i="1" smtClean="0">
                        <a:latin typeface="Cambria Math" panose="02040503050406030204" pitchFamily="18" charset="0"/>
                      </a:rPr>
                      <m:t>𝑥</m:t>
                    </m:r>
                    <m:r>
                      <a:rPr lang="en-US" altLang="ko-KR" b="0" i="1" smtClean="0">
                        <a:latin typeface="Cambria Math" panose="02040503050406030204" pitchFamily="18" charset="0"/>
                      </a:rPr>
                      <m:t>+</m:t>
                    </m:r>
                    <m:r>
                      <a:rPr lang="en-US" altLang="ko-KR" b="0" i="1" smtClean="0">
                        <a:latin typeface="Cambria Math" panose="02040503050406030204" pitchFamily="18" charset="0"/>
                      </a:rPr>
                      <m:t>𝑦</m:t>
                    </m:r>
                  </m:oMath>
                </a14:m>
                <a:r>
                  <a:rPr lang="en-US" altLang="ko-KR" dirty="0"/>
                  <a:t> and apply activate function</a:t>
                </a:r>
              </a:p>
              <a:p>
                <a:pPr marL="0" indent="0">
                  <a:buNone/>
                </a:pPr>
                <a:endParaRPr lang="en-US" altLang="ko-KR" dirty="0"/>
              </a:p>
              <a:p>
                <a:pPr marL="0" indent="0">
                  <a:buNone/>
                </a:pPr>
                <a:endParaRPr lang="en-US" altLang="ko-KR" dirty="0"/>
              </a:p>
              <a:p>
                <a:pPr marL="0" indent="0">
                  <a:buNone/>
                </a:pPr>
                <a:endParaRPr lang="en-US" altLang="ko-KR" dirty="0"/>
              </a:p>
              <a:p>
                <a:pPr marL="0" indent="0">
                  <a:buNone/>
                </a:pPr>
                <a:endParaRPr lang="en-US" altLang="ko-KR" dirty="0"/>
              </a:p>
              <a:p>
                <a:pPr marL="0" indent="0">
                  <a:buNone/>
                </a:pPr>
                <a:endParaRPr lang="en-US" altLang="ko-KR" dirty="0"/>
              </a:p>
              <a:p>
                <a:endParaRPr lang="en-US" altLang="ko-KR" dirty="0"/>
              </a:p>
              <a:p>
                <a:endParaRPr lang="en-US" altLang="ko-KR" dirty="0"/>
              </a:p>
              <a:p>
                <a:pPr marL="0" indent="0">
                  <a:buNone/>
                </a:pPr>
                <a:endParaRPr lang="en-US" altLang="ko-KR" i="1" dirty="0"/>
              </a:p>
              <a:p>
                <a:endParaRPr lang="en-US" altLang="ko-KR" dirty="0"/>
              </a:p>
              <a:p>
                <a:endParaRPr lang="en-US" altLang="ko-KR" dirty="0"/>
              </a:p>
              <a:p>
                <a:endParaRPr lang="en-US" altLang="ko-KR" dirty="0"/>
              </a:p>
              <a:p>
                <a:pPr marL="0" indent="0" algn="ctr">
                  <a:buNone/>
                </a:pPr>
                <a:endParaRPr lang="en-US" altLang="ko-KR" dirty="0"/>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xfrm>
                <a:off x="539657" y="1204957"/>
                <a:ext cx="11150989" cy="5546221"/>
              </a:xfrm>
              <a:blipFill>
                <a:blip r:embed="rId3"/>
                <a:stretch>
                  <a:fillRect l="-601" t="-660"/>
                </a:stretch>
              </a:blipFill>
            </p:spPr>
            <p:txBody>
              <a:bodyPr/>
              <a:lstStyle/>
              <a:p>
                <a:r>
                  <a:rPr lang="ko-KR" altLang="en-US">
                    <a:noFill/>
                  </a:rPr>
                  <a:t> </a:t>
                </a:r>
              </a:p>
            </p:txBody>
          </p:sp>
        </mc:Fallback>
      </mc:AlternateContent>
      <p:pic>
        <p:nvPicPr>
          <p:cNvPr id="5" name="그림 4"/>
          <p:cNvPicPr>
            <a:picLocks noChangeAspect="1"/>
          </p:cNvPicPr>
          <p:nvPr/>
        </p:nvPicPr>
        <p:blipFill>
          <a:blip r:embed="rId4"/>
          <a:stretch>
            <a:fillRect/>
          </a:stretch>
        </p:blipFill>
        <p:spPr>
          <a:xfrm>
            <a:off x="8373976" y="3587335"/>
            <a:ext cx="3733800" cy="2419350"/>
          </a:xfrm>
          <a:prstGeom prst="rect">
            <a:avLst/>
          </a:prstGeom>
        </p:spPr>
      </p:pic>
      <p:pic>
        <p:nvPicPr>
          <p:cNvPr id="4" name="그림 3"/>
          <p:cNvPicPr>
            <a:picLocks noChangeAspect="1"/>
          </p:cNvPicPr>
          <p:nvPr/>
        </p:nvPicPr>
        <p:blipFill>
          <a:blip r:embed="rId5"/>
          <a:stretch>
            <a:fillRect/>
          </a:stretch>
        </p:blipFill>
        <p:spPr>
          <a:xfrm>
            <a:off x="2129588" y="4018984"/>
            <a:ext cx="5827257" cy="2732194"/>
          </a:xfrm>
          <a:prstGeom prst="rect">
            <a:avLst/>
          </a:prstGeom>
        </p:spPr>
      </p:pic>
      <p:pic>
        <p:nvPicPr>
          <p:cNvPr id="6" name="그림 5"/>
          <p:cNvPicPr>
            <a:picLocks noChangeAspect="1"/>
          </p:cNvPicPr>
          <p:nvPr/>
        </p:nvPicPr>
        <p:blipFill>
          <a:blip r:embed="rId6"/>
          <a:stretch>
            <a:fillRect/>
          </a:stretch>
        </p:blipFill>
        <p:spPr>
          <a:xfrm>
            <a:off x="7534420" y="744880"/>
            <a:ext cx="1399033" cy="2193938"/>
          </a:xfrm>
          <a:prstGeom prst="rect">
            <a:avLst/>
          </a:prstGeom>
        </p:spPr>
      </p:pic>
      <p:pic>
        <p:nvPicPr>
          <p:cNvPr id="7" name="그림 6"/>
          <p:cNvPicPr>
            <a:picLocks noChangeAspect="1"/>
          </p:cNvPicPr>
          <p:nvPr/>
        </p:nvPicPr>
        <p:blipFill>
          <a:blip r:embed="rId7"/>
          <a:stretch>
            <a:fillRect/>
          </a:stretch>
        </p:blipFill>
        <p:spPr>
          <a:xfrm>
            <a:off x="8977945" y="1514833"/>
            <a:ext cx="2757193" cy="1574106"/>
          </a:xfrm>
          <a:prstGeom prst="rect">
            <a:avLst/>
          </a:prstGeom>
        </p:spPr>
      </p:pic>
      <p:sp>
        <p:nvSpPr>
          <p:cNvPr id="10" name="제목 1">
            <a:extLst>
              <a:ext uri="{FF2B5EF4-FFF2-40B4-BE49-F238E27FC236}">
                <a16:creationId xmlns:a16="http://schemas.microsoft.com/office/drawing/2014/main" id="{E7EC69F8-CEDC-2934-E214-86C1293656E9}"/>
              </a:ext>
            </a:extLst>
          </p:cNvPr>
          <p:cNvSpPr txBox="1">
            <a:spLocks/>
          </p:cNvSpPr>
          <p:nvPr/>
        </p:nvSpPr>
        <p:spPr>
          <a:xfrm>
            <a:off x="539657" y="477905"/>
            <a:ext cx="9869121" cy="62439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b="1" dirty="0" err="1">
                <a:solidFill>
                  <a:schemeClr val="accent1">
                    <a:lumMod val="75000"/>
                  </a:schemeClr>
                </a:solidFill>
                <a:latin typeface="Google Sans"/>
              </a:rPr>
              <a:t>What</a:t>
            </a:r>
            <a:r>
              <a:rPr lang="fr-FR" sz="3200" b="1" dirty="0">
                <a:solidFill>
                  <a:schemeClr val="accent1">
                    <a:lumMod val="75000"/>
                  </a:schemeClr>
                </a:solidFill>
                <a:latin typeface="Google Sans"/>
              </a:rPr>
              <a:t> </a:t>
            </a:r>
            <a:r>
              <a:rPr lang="fr-FR" sz="3200" b="1" dirty="0" err="1">
                <a:solidFill>
                  <a:schemeClr val="accent1">
                    <a:lumMod val="75000"/>
                  </a:schemeClr>
                </a:solidFill>
                <a:latin typeface="Google Sans"/>
              </a:rPr>
              <a:t>is</a:t>
            </a:r>
            <a:r>
              <a:rPr lang="fr-FR" sz="3200" b="1" dirty="0">
                <a:solidFill>
                  <a:schemeClr val="accent1">
                    <a:lumMod val="75000"/>
                  </a:schemeClr>
                </a:solidFill>
                <a:latin typeface="Google Sans"/>
              </a:rPr>
              <a:t> a </a:t>
            </a:r>
            <a:r>
              <a:rPr lang="fr-FR" sz="3200" b="1" dirty="0" err="1">
                <a:solidFill>
                  <a:schemeClr val="accent1">
                    <a:lumMod val="75000"/>
                  </a:schemeClr>
                </a:solidFill>
                <a:latin typeface="Google Sans"/>
              </a:rPr>
              <a:t>ResNet</a:t>
            </a:r>
            <a:r>
              <a:rPr lang="fr-FR" sz="3200" b="1" dirty="0">
                <a:solidFill>
                  <a:schemeClr val="accent1">
                    <a:lumMod val="75000"/>
                  </a:schemeClr>
                </a:solidFill>
                <a:latin typeface="Google Sans"/>
              </a:rPr>
              <a:t>?</a:t>
            </a:r>
            <a:endParaRPr lang="ko-KR" altLang="en-US" sz="3200" b="1" dirty="0">
              <a:solidFill>
                <a:schemeClr val="accent1">
                  <a:lumMod val="75000"/>
                </a:schemeClr>
              </a:solidFill>
            </a:endParaRPr>
          </a:p>
        </p:txBody>
      </p:sp>
      <p:sp>
        <p:nvSpPr>
          <p:cNvPr id="11" name="Rectangle 10">
            <a:extLst>
              <a:ext uri="{FF2B5EF4-FFF2-40B4-BE49-F238E27FC236}">
                <a16:creationId xmlns:a16="http://schemas.microsoft.com/office/drawing/2014/main" id="{5515645D-9225-A68C-C98C-B05B0DAE80D7}"/>
              </a:ext>
            </a:extLst>
          </p:cNvPr>
          <p:cNvSpPr/>
          <p:nvPr/>
        </p:nvSpPr>
        <p:spPr>
          <a:xfrm>
            <a:off x="0" y="336884"/>
            <a:ext cx="215394" cy="119112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TN"/>
          </a:p>
        </p:txBody>
      </p:sp>
    </p:spTree>
    <p:extLst>
      <p:ext uri="{BB962C8B-B14F-4D97-AF65-F5344CB8AC3E}">
        <p14:creationId xmlns:p14="http://schemas.microsoft.com/office/powerpoint/2010/main" val="917149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202AE48E-6EEF-4038-E562-F49D78293745}"/>
              </a:ext>
            </a:extLst>
          </p:cNvPr>
          <p:cNvSpPr txBox="1"/>
          <p:nvPr/>
        </p:nvSpPr>
        <p:spPr>
          <a:xfrm>
            <a:off x="694944" y="540758"/>
            <a:ext cx="6096000" cy="630942"/>
          </a:xfrm>
          <a:prstGeom prst="rect">
            <a:avLst/>
          </a:prstGeom>
          <a:noFill/>
        </p:spPr>
        <p:txBody>
          <a:bodyPr wrap="square">
            <a:spAutoFit/>
          </a:bodyPr>
          <a:lstStyle/>
          <a:p>
            <a:r>
              <a:rPr lang="en-US" sz="3500" b="1" i="0" dirty="0">
                <a:solidFill>
                  <a:schemeClr val="accent1">
                    <a:lumMod val="75000"/>
                  </a:schemeClr>
                </a:solidFill>
                <a:effectLst/>
                <a:latin typeface="Google Sans"/>
              </a:rPr>
              <a:t>How does a </a:t>
            </a:r>
            <a:r>
              <a:rPr lang="en-US" sz="3500" b="1" i="0" dirty="0" err="1">
                <a:solidFill>
                  <a:schemeClr val="accent1">
                    <a:lumMod val="75000"/>
                  </a:schemeClr>
                </a:solidFill>
                <a:effectLst/>
                <a:latin typeface="Google Sans"/>
              </a:rPr>
              <a:t>ResNet</a:t>
            </a:r>
            <a:r>
              <a:rPr lang="en-US" sz="3500" b="1" i="0" dirty="0">
                <a:solidFill>
                  <a:schemeClr val="accent1">
                    <a:lumMod val="75000"/>
                  </a:schemeClr>
                </a:solidFill>
                <a:effectLst/>
                <a:latin typeface="Google Sans"/>
              </a:rPr>
              <a:t> work?</a:t>
            </a:r>
            <a:endParaRPr lang="fr-TN" sz="3500" b="1" dirty="0">
              <a:solidFill>
                <a:schemeClr val="accent1">
                  <a:lumMod val="75000"/>
                </a:schemeClr>
              </a:solidFill>
            </a:endParaRPr>
          </a:p>
        </p:txBody>
      </p:sp>
      <p:pic>
        <p:nvPicPr>
          <p:cNvPr id="1028" name="Picture 4" descr="The original ResNet architecture (a) and the adapted xResNet... | Download  Scientific Diagram">
            <a:extLst>
              <a:ext uri="{FF2B5EF4-FFF2-40B4-BE49-F238E27FC236}">
                <a16:creationId xmlns:a16="http://schemas.microsoft.com/office/drawing/2014/main" id="{80E3CA1B-8D40-010F-8564-21CBBAB259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0690" y="1681356"/>
            <a:ext cx="5213604" cy="487651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AF414328-BCD5-AF58-667E-02AB5E11FDA2}"/>
              </a:ext>
            </a:extLst>
          </p:cNvPr>
          <p:cNvSpPr/>
          <p:nvPr/>
        </p:nvSpPr>
        <p:spPr>
          <a:xfrm>
            <a:off x="0" y="336884"/>
            <a:ext cx="215394" cy="119112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TN"/>
          </a:p>
        </p:txBody>
      </p:sp>
    </p:spTree>
    <p:extLst>
      <p:ext uri="{BB962C8B-B14F-4D97-AF65-F5344CB8AC3E}">
        <p14:creationId xmlns:p14="http://schemas.microsoft.com/office/powerpoint/2010/main" val="496503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202AE48E-6EEF-4038-E562-F49D78293745}"/>
              </a:ext>
            </a:extLst>
          </p:cNvPr>
          <p:cNvSpPr txBox="1"/>
          <p:nvPr/>
        </p:nvSpPr>
        <p:spPr>
          <a:xfrm>
            <a:off x="694944" y="540758"/>
            <a:ext cx="6096000" cy="630942"/>
          </a:xfrm>
          <a:prstGeom prst="rect">
            <a:avLst/>
          </a:prstGeom>
          <a:noFill/>
        </p:spPr>
        <p:txBody>
          <a:bodyPr wrap="square">
            <a:spAutoFit/>
          </a:bodyPr>
          <a:lstStyle/>
          <a:p>
            <a:r>
              <a:rPr lang="en-US" sz="3500" b="1" i="0" dirty="0">
                <a:solidFill>
                  <a:schemeClr val="accent1">
                    <a:lumMod val="75000"/>
                  </a:schemeClr>
                </a:solidFill>
                <a:effectLst/>
                <a:latin typeface="Google Sans"/>
              </a:rPr>
              <a:t>Why are </a:t>
            </a:r>
            <a:r>
              <a:rPr lang="en-US" sz="3500" b="1" i="0" dirty="0" err="1">
                <a:solidFill>
                  <a:schemeClr val="accent1">
                    <a:lumMod val="75000"/>
                  </a:schemeClr>
                </a:solidFill>
                <a:effectLst/>
                <a:latin typeface="Google Sans"/>
              </a:rPr>
              <a:t>ResNets</a:t>
            </a:r>
            <a:r>
              <a:rPr lang="en-US" sz="3500" b="1" i="0" dirty="0">
                <a:solidFill>
                  <a:schemeClr val="accent1">
                    <a:lumMod val="75000"/>
                  </a:schemeClr>
                </a:solidFill>
                <a:effectLst/>
                <a:latin typeface="Google Sans"/>
              </a:rPr>
              <a:t> so effective?</a:t>
            </a:r>
            <a:endParaRPr lang="fr-TN" sz="3500" b="1" dirty="0">
              <a:solidFill>
                <a:schemeClr val="accent1">
                  <a:lumMod val="75000"/>
                </a:schemeClr>
              </a:solidFill>
            </a:endParaRPr>
          </a:p>
        </p:txBody>
      </p:sp>
      <p:sp>
        <p:nvSpPr>
          <p:cNvPr id="4" name="ZoneTexte 3">
            <a:extLst>
              <a:ext uri="{FF2B5EF4-FFF2-40B4-BE49-F238E27FC236}">
                <a16:creationId xmlns:a16="http://schemas.microsoft.com/office/drawing/2014/main" id="{29BC8DF9-6990-1EF2-DE35-AC86D91DC086}"/>
              </a:ext>
            </a:extLst>
          </p:cNvPr>
          <p:cNvSpPr txBox="1"/>
          <p:nvPr/>
        </p:nvSpPr>
        <p:spPr>
          <a:xfrm>
            <a:off x="1048512" y="1972484"/>
            <a:ext cx="10472928" cy="3477875"/>
          </a:xfrm>
          <a:prstGeom prst="rect">
            <a:avLst/>
          </a:prstGeom>
          <a:noFill/>
        </p:spPr>
        <p:txBody>
          <a:bodyPr wrap="square">
            <a:spAutoFit/>
          </a:bodyPr>
          <a:lstStyle/>
          <a:p>
            <a:pPr marL="285750" indent="-285750" algn="just">
              <a:buFont typeface="Arial" panose="020B0604020202020204" pitchFamily="34" charset="0"/>
              <a:buChar char="•"/>
            </a:pPr>
            <a:r>
              <a:rPr lang="en-US" sz="2000" b="0" i="0" dirty="0" err="1">
                <a:solidFill>
                  <a:srgbClr val="1F1F1F"/>
                </a:solidFill>
                <a:effectLst/>
                <a:latin typeface="Google Sans"/>
              </a:rPr>
              <a:t>ResNets</a:t>
            </a:r>
            <a:r>
              <a:rPr lang="en-US" sz="2000" b="0" i="0" dirty="0">
                <a:solidFill>
                  <a:srgbClr val="1F1F1F"/>
                </a:solidFill>
                <a:effectLst/>
                <a:latin typeface="Google Sans"/>
              </a:rPr>
              <a:t> are effective for several reasons. First, they use residual connections that allow information to be passed directly from one layer to the next. This allows </a:t>
            </a:r>
            <a:r>
              <a:rPr lang="en-US" sz="2000" b="0" i="0" dirty="0" err="1">
                <a:solidFill>
                  <a:srgbClr val="1F1F1F"/>
                </a:solidFill>
                <a:effectLst/>
                <a:latin typeface="Google Sans"/>
              </a:rPr>
              <a:t>ResNets</a:t>
            </a:r>
            <a:r>
              <a:rPr lang="en-US" sz="2000" b="0" i="0" dirty="0">
                <a:solidFill>
                  <a:srgbClr val="1F1F1F"/>
                </a:solidFill>
                <a:effectLst/>
                <a:latin typeface="Google Sans"/>
              </a:rPr>
              <a:t> to train on large datasets without suffering from the vanishing gradient problem.</a:t>
            </a:r>
          </a:p>
          <a:p>
            <a:pPr marL="285750" indent="-285750" algn="just">
              <a:buFont typeface="Arial" panose="020B0604020202020204" pitchFamily="34" charset="0"/>
              <a:buChar char="•"/>
            </a:pPr>
            <a:endParaRPr lang="en-US" sz="2000" b="0" i="0" dirty="0">
              <a:solidFill>
                <a:srgbClr val="1F1F1F"/>
              </a:solidFill>
              <a:effectLst/>
              <a:latin typeface="Google Sans"/>
            </a:endParaRPr>
          </a:p>
          <a:p>
            <a:pPr marL="285750" indent="-285750" algn="just">
              <a:buFont typeface="Arial" panose="020B0604020202020204" pitchFamily="34" charset="0"/>
              <a:buChar char="•"/>
            </a:pPr>
            <a:r>
              <a:rPr lang="en-US" sz="2000" b="0" i="0" dirty="0">
                <a:solidFill>
                  <a:srgbClr val="1F1F1F"/>
                </a:solidFill>
                <a:effectLst/>
                <a:latin typeface="Google Sans"/>
              </a:rPr>
              <a:t>Second, </a:t>
            </a:r>
            <a:r>
              <a:rPr lang="en-US" sz="2000" b="0" i="0" dirty="0" err="1">
                <a:solidFill>
                  <a:srgbClr val="1F1F1F"/>
                </a:solidFill>
                <a:effectLst/>
                <a:latin typeface="Google Sans"/>
              </a:rPr>
              <a:t>ResNets</a:t>
            </a:r>
            <a:r>
              <a:rPr lang="en-US" sz="2000" b="0" i="0" dirty="0">
                <a:solidFill>
                  <a:srgbClr val="1F1F1F"/>
                </a:solidFill>
                <a:effectLst/>
                <a:latin typeface="Google Sans"/>
              </a:rPr>
              <a:t> typically use deep convolutional layers. Convolutional layers are effective at extracting features from data. </a:t>
            </a:r>
            <a:r>
              <a:rPr lang="en-US" sz="2000" b="0" i="0" dirty="0" err="1">
                <a:solidFill>
                  <a:srgbClr val="1F1F1F"/>
                </a:solidFill>
                <a:effectLst/>
                <a:latin typeface="Google Sans"/>
              </a:rPr>
              <a:t>ResNets</a:t>
            </a:r>
            <a:r>
              <a:rPr lang="en-US" sz="2000" b="0" i="0" dirty="0">
                <a:solidFill>
                  <a:srgbClr val="1F1F1F"/>
                </a:solidFill>
                <a:effectLst/>
                <a:latin typeface="Google Sans"/>
              </a:rPr>
              <a:t> use deep convolutional layers to extract complex features from data.</a:t>
            </a:r>
          </a:p>
          <a:p>
            <a:pPr marL="285750" indent="-285750" algn="just">
              <a:buFont typeface="Arial" panose="020B0604020202020204" pitchFamily="34" charset="0"/>
              <a:buChar char="•"/>
            </a:pPr>
            <a:endParaRPr lang="en-US" sz="2000" b="0" i="0" dirty="0">
              <a:solidFill>
                <a:srgbClr val="1F1F1F"/>
              </a:solidFill>
              <a:effectLst/>
              <a:latin typeface="Google Sans"/>
            </a:endParaRPr>
          </a:p>
          <a:p>
            <a:pPr marL="285750" indent="-285750" algn="just">
              <a:buFont typeface="Arial" panose="020B0604020202020204" pitchFamily="34" charset="0"/>
              <a:buChar char="•"/>
            </a:pPr>
            <a:r>
              <a:rPr lang="en-US" sz="2000" b="0" i="0" dirty="0">
                <a:solidFill>
                  <a:srgbClr val="1F1F1F"/>
                </a:solidFill>
                <a:effectLst/>
                <a:latin typeface="Google Sans"/>
              </a:rPr>
              <a:t>Third, </a:t>
            </a:r>
            <a:r>
              <a:rPr lang="en-US" sz="2000" b="0" i="0" dirty="0" err="1">
                <a:solidFill>
                  <a:srgbClr val="1F1F1F"/>
                </a:solidFill>
                <a:effectLst/>
                <a:latin typeface="Google Sans"/>
              </a:rPr>
              <a:t>ResNets</a:t>
            </a:r>
            <a:r>
              <a:rPr lang="en-US" sz="2000" b="0" i="0" dirty="0">
                <a:solidFill>
                  <a:srgbClr val="1F1F1F"/>
                </a:solidFill>
                <a:effectLst/>
                <a:latin typeface="Google Sans"/>
              </a:rPr>
              <a:t> are typically pre-trained on large datasets. This means that they have already learned the features of the data before being used for a specific task. This allows </a:t>
            </a:r>
            <a:r>
              <a:rPr lang="en-US" sz="2000" b="0" i="0" dirty="0" err="1">
                <a:solidFill>
                  <a:srgbClr val="1F1F1F"/>
                </a:solidFill>
                <a:effectLst/>
                <a:latin typeface="Google Sans"/>
              </a:rPr>
              <a:t>ResNets</a:t>
            </a:r>
            <a:r>
              <a:rPr lang="en-US" sz="2000" b="0" i="0" dirty="0">
                <a:solidFill>
                  <a:srgbClr val="1F1F1F"/>
                </a:solidFill>
                <a:effectLst/>
                <a:latin typeface="Google Sans"/>
              </a:rPr>
              <a:t> to train faster and achieve better results.</a:t>
            </a:r>
          </a:p>
        </p:txBody>
      </p:sp>
      <p:sp>
        <p:nvSpPr>
          <p:cNvPr id="5" name="Rectangle 4">
            <a:extLst>
              <a:ext uri="{FF2B5EF4-FFF2-40B4-BE49-F238E27FC236}">
                <a16:creationId xmlns:a16="http://schemas.microsoft.com/office/drawing/2014/main" id="{6F00591D-3010-F458-DAEA-8C487130E8FE}"/>
              </a:ext>
            </a:extLst>
          </p:cNvPr>
          <p:cNvSpPr/>
          <p:nvPr/>
        </p:nvSpPr>
        <p:spPr>
          <a:xfrm>
            <a:off x="0" y="336884"/>
            <a:ext cx="215394" cy="119112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TN"/>
          </a:p>
        </p:txBody>
      </p:sp>
    </p:spTree>
    <p:extLst>
      <p:ext uri="{BB962C8B-B14F-4D97-AF65-F5344CB8AC3E}">
        <p14:creationId xmlns:p14="http://schemas.microsoft.com/office/powerpoint/2010/main" val="3221854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539657" y="512195"/>
            <a:ext cx="9869121" cy="624396"/>
          </a:xfrm>
        </p:spPr>
        <p:txBody>
          <a:bodyPr>
            <a:noAutofit/>
          </a:bodyPr>
          <a:lstStyle/>
          <a:p>
            <a:r>
              <a:rPr lang="en-US" sz="3200" b="1" i="0" dirty="0">
                <a:solidFill>
                  <a:schemeClr val="accent1">
                    <a:lumMod val="75000"/>
                  </a:schemeClr>
                </a:solidFill>
                <a:effectLst/>
                <a:latin typeface="Google Sans"/>
              </a:rPr>
              <a:t>What is the Vanishing Gradient Problem?</a:t>
            </a:r>
            <a:endParaRPr lang="ko-KR" altLang="en-US" sz="3200" b="1" dirty="0">
              <a:solidFill>
                <a:schemeClr val="accent1">
                  <a:lumMod val="75000"/>
                </a:schemeClr>
              </a:solidFill>
            </a:endParaRPr>
          </a:p>
        </p:txBody>
      </p:sp>
      <mc:AlternateContent xmlns:mc="http://schemas.openxmlformats.org/markup-compatibility/2006" xmlns:a14="http://schemas.microsoft.com/office/drawing/2010/main">
        <mc:Choice Requires="a14">
          <p:sp>
            <p:nvSpPr>
              <p:cNvPr id="3" name="내용 개체 틀 2"/>
              <p:cNvSpPr>
                <a:spLocks noGrp="1"/>
              </p:cNvSpPr>
              <p:nvPr>
                <p:ph idx="1"/>
              </p:nvPr>
            </p:nvSpPr>
            <p:spPr>
              <a:xfrm>
                <a:off x="539657" y="1204957"/>
                <a:ext cx="11150989" cy="5546221"/>
              </a:xfrm>
            </p:spPr>
            <p:txBody>
              <a:bodyPr>
                <a:normAutofit fontScale="92500" lnSpcReduction="10000"/>
              </a:bodyPr>
              <a:lstStyle/>
              <a:p>
                <a:r>
                  <a:rPr lang="en-US" altLang="ko-KR" dirty="0"/>
                  <a:t>Given a network with 3 hidden layers</a:t>
                </a:r>
              </a:p>
              <a:p>
                <a:endParaRPr lang="en-US" altLang="ko-KR" dirty="0"/>
              </a:p>
              <a:p>
                <a:endParaRPr lang="en-US" altLang="ko-KR" dirty="0"/>
              </a:p>
              <a:p>
                <a:r>
                  <a:rPr lang="en-US" altLang="ko-KR" dirty="0"/>
                  <a:t>Back-propagation to optimize weight (example: gradient at </a:t>
                </a:r>
                <a14:m>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𝑏</m:t>
                        </m:r>
                      </m:e>
                      <m:sub>
                        <m:r>
                          <a:rPr lang="en-US" altLang="ko-KR" b="0" i="1" smtClean="0">
                            <a:latin typeface="Cambria Math" panose="02040503050406030204" pitchFamily="18" charset="0"/>
                          </a:rPr>
                          <m:t>1</m:t>
                        </m:r>
                      </m:sub>
                    </m:sSub>
                  </m:oMath>
                </a14:m>
                <a:r>
                  <a:rPr lang="en-US" altLang="ko-KR" dirty="0"/>
                  <a:t>)</a:t>
                </a:r>
              </a:p>
              <a:p>
                <a:endParaRPr lang="en-US" altLang="ko-KR" dirty="0"/>
              </a:p>
              <a:p>
                <a:endParaRPr lang="en-US" altLang="ko-KR" dirty="0"/>
              </a:p>
              <a:p>
                <a:r>
                  <a:rPr lang="en-US" altLang="ko-KR" dirty="0"/>
                  <a:t>If </a:t>
                </a:r>
                <a14:m>
                  <m:oMath xmlns:m="http://schemas.openxmlformats.org/officeDocument/2006/math">
                    <m:d>
                      <m:dPr>
                        <m:begChr m:val="|"/>
                        <m:endChr m:val="|"/>
                        <m:ctrlPr>
                          <a:rPr lang="en-US" altLang="ko-KR" b="0" i="1" dirty="0" smtClean="0">
                            <a:latin typeface="Cambria Math" panose="02040503050406030204" pitchFamily="18" charset="0"/>
                          </a:rPr>
                        </m:ctrlPr>
                      </m:dPr>
                      <m:e>
                        <m:sSub>
                          <m:sSubPr>
                            <m:ctrlPr>
                              <a:rPr lang="en-US" altLang="ko-KR" b="0" i="1" dirty="0" smtClean="0">
                                <a:latin typeface="Cambria Math" panose="02040503050406030204" pitchFamily="18" charset="0"/>
                              </a:rPr>
                            </m:ctrlPr>
                          </m:sSubPr>
                          <m:e>
                            <m:r>
                              <a:rPr lang="en-US" altLang="ko-KR" i="1" dirty="0" err="1" smtClean="0">
                                <a:latin typeface="Cambria Math" panose="02040503050406030204" pitchFamily="18" charset="0"/>
                              </a:rPr>
                              <m:t>𝑤</m:t>
                            </m:r>
                          </m:e>
                          <m:sub>
                            <m:r>
                              <a:rPr lang="en-US" altLang="ko-KR" b="0" i="1" dirty="0" smtClean="0">
                                <a:latin typeface="Cambria Math" panose="02040503050406030204" pitchFamily="18" charset="0"/>
                              </a:rPr>
                              <m:t>𝑗</m:t>
                            </m:r>
                          </m:sub>
                        </m:sSub>
                        <m:sSup>
                          <m:sSupPr>
                            <m:ctrlPr>
                              <a:rPr lang="el-GR" altLang="ko-KR" b="0" i="1" dirty="0">
                                <a:latin typeface="Cambria Math" panose="02040503050406030204" pitchFamily="18" charset="0"/>
                              </a:rPr>
                            </m:ctrlPr>
                          </m:sSupPr>
                          <m:e>
                            <m:r>
                              <a:rPr lang="el-GR" altLang="ko-KR" i="1" dirty="0">
                                <a:latin typeface="Cambria Math" panose="02040503050406030204" pitchFamily="18" charset="0"/>
                              </a:rPr>
                              <m:t>𝜎</m:t>
                            </m:r>
                          </m:e>
                          <m:sup>
                            <m:r>
                              <a:rPr lang="el-GR" altLang="ko-KR" i="1" dirty="0">
                                <a:latin typeface="Cambria Math" panose="02040503050406030204" pitchFamily="18" charset="0"/>
                              </a:rPr>
                              <m:t>′</m:t>
                            </m:r>
                          </m:sup>
                        </m:sSup>
                        <m:d>
                          <m:dPr>
                            <m:ctrlPr>
                              <a:rPr lang="el-GR" altLang="ko-KR" i="1" dirty="0">
                                <a:latin typeface="Cambria Math" panose="02040503050406030204" pitchFamily="18" charset="0"/>
                              </a:rPr>
                            </m:ctrlPr>
                          </m:dPr>
                          <m:e>
                            <m:sSub>
                              <m:sSubPr>
                                <m:ctrlPr>
                                  <a:rPr lang="en-US" altLang="ko-KR" b="0" i="1" dirty="0" smtClean="0">
                                    <a:latin typeface="Cambria Math" panose="02040503050406030204" pitchFamily="18" charset="0"/>
                                  </a:rPr>
                                </m:ctrlPr>
                              </m:sSubPr>
                              <m:e>
                                <m:r>
                                  <a:rPr lang="en-US" altLang="ko-KR" i="1" dirty="0" err="1">
                                    <a:latin typeface="Cambria Math" panose="02040503050406030204" pitchFamily="18" charset="0"/>
                                  </a:rPr>
                                  <m:t>𝑧</m:t>
                                </m:r>
                              </m:e>
                              <m:sub>
                                <m:r>
                                  <a:rPr lang="en-US" altLang="ko-KR" b="0" i="1" dirty="0" smtClean="0">
                                    <a:latin typeface="Cambria Math" panose="02040503050406030204" pitchFamily="18" charset="0"/>
                                  </a:rPr>
                                  <m:t>𝑗</m:t>
                                </m:r>
                              </m:sub>
                            </m:sSub>
                          </m:e>
                        </m:d>
                      </m:e>
                    </m:d>
                    <m:r>
                      <a:rPr lang="en-US" altLang="ko-KR" b="0" i="1" dirty="0" smtClean="0">
                        <a:latin typeface="Cambria Math" panose="02040503050406030204" pitchFamily="18" charset="0"/>
                      </a:rPr>
                      <m:t>&lt;1/4</m:t>
                    </m:r>
                  </m:oMath>
                </a14:m>
                <a:endParaRPr lang="en-US" altLang="ko-KR" dirty="0"/>
              </a:p>
              <a:p>
                <a:pPr>
                  <a:buFont typeface="Wingdings" panose="05000000000000000000" pitchFamily="2" charset="2"/>
                  <a:buChar char="à"/>
                </a:pPr>
                <a14:m>
                  <m:oMath xmlns:m="http://schemas.openxmlformats.org/officeDocument/2006/math">
                    <m:r>
                      <a:rPr lang="ko-KR" altLang="en-US" i="1" smtClean="0">
                        <a:latin typeface="Cambria Math" panose="02040503050406030204" pitchFamily="18" charset="0"/>
                        <a:sym typeface="Wingdings" panose="05000000000000000000" pitchFamily="2" charset="2"/>
                      </a:rPr>
                      <m:t>𝜕</m:t>
                    </m:r>
                    <m:r>
                      <a:rPr lang="en-US" altLang="ko-KR" b="0" i="1" smtClean="0">
                        <a:latin typeface="Cambria Math" panose="02040503050406030204" pitchFamily="18" charset="0"/>
                        <a:sym typeface="Wingdings" panose="05000000000000000000" pitchFamily="2" charset="2"/>
                      </a:rPr>
                      <m:t>𝐶</m:t>
                    </m:r>
                    <m:r>
                      <a:rPr lang="en-US" altLang="ko-KR" b="0" i="1" smtClean="0">
                        <a:latin typeface="Cambria Math" panose="02040503050406030204" pitchFamily="18" charset="0"/>
                        <a:sym typeface="Wingdings" panose="05000000000000000000" pitchFamily="2" charset="2"/>
                      </a:rPr>
                      <m:t>/</m:t>
                    </m:r>
                    <m:r>
                      <a:rPr lang="ko-KR" altLang="en-US" b="0" i="1" smtClean="0">
                        <a:latin typeface="Cambria Math" panose="02040503050406030204" pitchFamily="18" charset="0"/>
                        <a:sym typeface="Wingdings" panose="05000000000000000000" pitchFamily="2" charset="2"/>
                      </a:rPr>
                      <m:t>𝜕</m:t>
                    </m:r>
                    <m:sSub>
                      <m:sSubPr>
                        <m:ctrlPr>
                          <a:rPr lang="en-US" altLang="ko-KR" b="0" i="1" smtClean="0">
                            <a:latin typeface="Cambria Math" panose="02040503050406030204" pitchFamily="18" charset="0"/>
                            <a:sym typeface="Wingdings" panose="05000000000000000000" pitchFamily="2" charset="2"/>
                          </a:rPr>
                        </m:ctrlPr>
                      </m:sSubPr>
                      <m:e>
                        <m:r>
                          <a:rPr lang="en-US" altLang="ko-KR" b="0" i="1" smtClean="0">
                            <a:latin typeface="Cambria Math" panose="02040503050406030204" pitchFamily="18" charset="0"/>
                            <a:sym typeface="Wingdings" panose="05000000000000000000" pitchFamily="2" charset="2"/>
                          </a:rPr>
                          <m:t>𝑏</m:t>
                        </m:r>
                      </m:e>
                      <m:sub>
                        <m:r>
                          <a:rPr lang="en-US" altLang="ko-KR" b="0" i="1" smtClean="0">
                            <a:latin typeface="Cambria Math" panose="02040503050406030204" pitchFamily="18" charset="0"/>
                            <a:sym typeface="Wingdings" panose="05000000000000000000" pitchFamily="2" charset="2"/>
                          </a:rPr>
                          <m:t>1</m:t>
                        </m:r>
                      </m:sub>
                    </m:sSub>
                  </m:oMath>
                </a14:m>
                <a:r>
                  <a:rPr lang="en-US" altLang="ko-KR" dirty="0"/>
                  <a:t> small exponentially</a:t>
                </a:r>
              </a:p>
              <a:p>
                <a:pPr>
                  <a:buFont typeface="Wingdings" panose="05000000000000000000" pitchFamily="2" charset="2"/>
                  <a:buChar char="à"/>
                </a:pPr>
                <a:r>
                  <a:rPr lang="en-US" altLang="ko-KR" dirty="0"/>
                  <a:t>Gradient vanish</a:t>
                </a:r>
              </a:p>
              <a:p>
                <a:r>
                  <a:rPr lang="en-US" altLang="ko-KR" dirty="0"/>
                  <a:t>If weights are set to 100</a:t>
                </a:r>
              </a:p>
              <a:p>
                <a:pPr>
                  <a:buFont typeface="Wingdings" panose="05000000000000000000" pitchFamily="2" charset="2"/>
                  <a:buChar char="à"/>
                </a:pPr>
                <a14:m>
                  <m:oMath xmlns:m="http://schemas.openxmlformats.org/officeDocument/2006/math">
                    <m:func>
                      <m:funcPr>
                        <m:ctrlPr>
                          <a:rPr lang="en-US" altLang="ko-KR" b="0" i="1" smtClean="0">
                            <a:latin typeface="Cambria Math" panose="02040503050406030204" pitchFamily="18" charset="0"/>
                            <a:sym typeface="Wingdings" panose="05000000000000000000" pitchFamily="2" charset="2"/>
                          </a:rPr>
                        </m:ctrlPr>
                      </m:funcPr>
                      <m:fName>
                        <m:r>
                          <m:rPr>
                            <m:sty m:val="p"/>
                          </m:rPr>
                          <a:rPr lang="en-US" altLang="ko-KR" b="0" i="0" smtClean="0">
                            <a:latin typeface="Cambria Math" panose="02040503050406030204" pitchFamily="18" charset="0"/>
                            <a:sym typeface="Wingdings" panose="05000000000000000000" pitchFamily="2" charset="2"/>
                          </a:rPr>
                          <m:t>max</m:t>
                        </m:r>
                      </m:fName>
                      <m:e>
                        <m:d>
                          <m:dPr>
                            <m:ctrlPr>
                              <a:rPr lang="en-US" altLang="ko-KR" b="0" i="1" smtClean="0">
                                <a:latin typeface="Cambria Math" panose="02040503050406030204" pitchFamily="18" charset="0"/>
                                <a:sym typeface="Wingdings" panose="05000000000000000000" pitchFamily="2" charset="2"/>
                              </a:rPr>
                            </m:ctrlPr>
                          </m:dPr>
                          <m:e>
                            <m:sSub>
                              <m:sSubPr>
                                <m:ctrlPr>
                                  <a:rPr lang="en-US" altLang="ko-KR" i="1" dirty="0">
                                    <a:latin typeface="Cambria Math" panose="02040503050406030204" pitchFamily="18" charset="0"/>
                                  </a:rPr>
                                </m:ctrlPr>
                              </m:sSubPr>
                              <m:e>
                                <m:r>
                                  <a:rPr lang="en-US" altLang="ko-KR" i="1" dirty="0" err="1">
                                    <a:latin typeface="Cambria Math" panose="02040503050406030204" pitchFamily="18" charset="0"/>
                                  </a:rPr>
                                  <m:t>𝑤</m:t>
                                </m:r>
                              </m:e>
                              <m:sub>
                                <m:r>
                                  <a:rPr lang="en-US" altLang="ko-KR" i="1" dirty="0">
                                    <a:latin typeface="Cambria Math" panose="02040503050406030204" pitchFamily="18" charset="0"/>
                                  </a:rPr>
                                  <m:t>𝑗</m:t>
                                </m:r>
                              </m:sub>
                            </m:sSub>
                            <m:sSup>
                              <m:sSupPr>
                                <m:ctrlPr>
                                  <a:rPr lang="el-GR" altLang="ko-KR" i="1" dirty="0">
                                    <a:latin typeface="Cambria Math" panose="02040503050406030204" pitchFamily="18" charset="0"/>
                                  </a:rPr>
                                </m:ctrlPr>
                              </m:sSupPr>
                              <m:e>
                                <m:r>
                                  <a:rPr lang="el-GR" altLang="ko-KR" i="1" dirty="0">
                                    <a:latin typeface="Cambria Math" panose="02040503050406030204" pitchFamily="18" charset="0"/>
                                  </a:rPr>
                                  <m:t>𝜎</m:t>
                                </m:r>
                              </m:e>
                              <m:sup>
                                <m:r>
                                  <a:rPr lang="el-GR" altLang="ko-KR" i="1" dirty="0">
                                    <a:latin typeface="Cambria Math" panose="02040503050406030204" pitchFamily="18" charset="0"/>
                                  </a:rPr>
                                  <m:t>′</m:t>
                                </m:r>
                              </m:sup>
                            </m:sSup>
                            <m:d>
                              <m:dPr>
                                <m:ctrlPr>
                                  <a:rPr lang="el-GR" altLang="ko-KR" i="1" dirty="0">
                                    <a:latin typeface="Cambria Math" panose="02040503050406030204" pitchFamily="18" charset="0"/>
                                  </a:rPr>
                                </m:ctrlPr>
                              </m:dPr>
                              <m:e>
                                <m:sSub>
                                  <m:sSubPr>
                                    <m:ctrlPr>
                                      <a:rPr lang="en-US" altLang="ko-KR" i="1" dirty="0">
                                        <a:latin typeface="Cambria Math" panose="02040503050406030204" pitchFamily="18" charset="0"/>
                                      </a:rPr>
                                    </m:ctrlPr>
                                  </m:sSubPr>
                                  <m:e>
                                    <m:r>
                                      <a:rPr lang="en-US" altLang="ko-KR" i="1" dirty="0" err="1">
                                        <a:latin typeface="Cambria Math" panose="02040503050406030204" pitchFamily="18" charset="0"/>
                                      </a:rPr>
                                      <m:t>𝑧</m:t>
                                    </m:r>
                                  </m:e>
                                  <m:sub>
                                    <m:r>
                                      <a:rPr lang="en-US" altLang="ko-KR" i="1" dirty="0">
                                        <a:latin typeface="Cambria Math" panose="02040503050406030204" pitchFamily="18" charset="0"/>
                                      </a:rPr>
                                      <m:t>𝑗</m:t>
                                    </m:r>
                                  </m:sub>
                                </m:sSub>
                              </m:e>
                            </m:d>
                          </m:e>
                        </m:d>
                      </m:e>
                    </m:func>
                    <m:r>
                      <a:rPr lang="en-US" altLang="ko-KR" b="0" i="1" smtClean="0">
                        <a:latin typeface="Cambria Math" panose="02040503050406030204" pitchFamily="18" charset="0"/>
                        <a:sym typeface="Wingdings" panose="05000000000000000000" pitchFamily="2" charset="2"/>
                      </a:rPr>
                      <m:t>=100×0.25=25</m:t>
                    </m:r>
                  </m:oMath>
                </a14:m>
                <a:endParaRPr lang="en-US" altLang="ko-KR" dirty="0"/>
              </a:p>
              <a:p>
                <a:pPr>
                  <a:buFont typeface="Wingdings" panose="05000000000000000000" pitchFamily="2" charset="2"/>
                  <a:buChar char="à"/>
                </a:pPr>
                <a:r>
                  <a:rPr lang="en-US" altLang="ko-KR" dirty="0"/>
                  <a:t>Gradient explode</a:t>
                </a:r>
              </a:p>
              <a:p>
                <a:endParaRPr lang="en-US" altLang="ko-KR" dirty="0"/>
              </a:p>
              <a:p>
                <a:endParaRPr lang="en-US" altLang="ko-KR" dirty="0"/>
              </a:p>
              <a:p>
                <a:endParaRPr lang="en-US" altLang="ko-KR" dirty="0"/>
              </a:p>
              <a:p>
                <a:pPr marL="0" indent="0">
                  <a:buNone/>
                </a:pPr>
                <a:endParaRPr lang="en-US" altLang="ko-KR" i="1" dirty="0"/>
              </a:p>
              <a:p>
                <a:endParaRPr lang="en-US" altLang="ko-KR" dirty="0"/>
              </a:p>
              <a:p>
                <a:endParaRPr lang="en-US" altLang="ko-KR" dirty="0"/>
              </a:p>
              <a:p>
                <a:endParaRPr lang="en-US" altLang="ko-KR" dirty="0"/>
              </a:p>
              <a:p>
                <a:pPr marL="0" indent="0" algn="ctr">
                  <a:buNone/>
                </a:pPr>
                <a:endParaRPr lang="en-US" altLang="ko-KR" dirty="0"/>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xfrm>
                <a:off x="539657" y="1204957"/>
                <a:ext cx="11150989" cy="5546221"/>
              </a:xfrm>
              <a:blipFill>
                <a:blip r:embed="rId3"/>
                <a:stretch>
                  <a:fillRect l="-875" t="-2310" b="-2200"/>
                </a:stretch>
              </a:blipFill>
            </p:spPr>
            <p:txBody>
              <a:bodyPr/>
              <a:lstStyle/>
              <a:p>
                <a:r>
                  <a:rPr lang="fr-TN">
                    <a:noFill/>
                  </a:rPr>
                  <a:t> </a:t>
                </a:r>
              </a:p>
            </p:txBody>
          </p:sp>
        </mc:Fallback>
      </mc:AlternateContent>
      <p:pic>
        <p:nvPicPr>
          <p:cNvPr id="4" name="그림 3"/>
          <p:cNvPicPr>
            <a:picLocks noChangeAspect="1"/>
          </p:cNvPicPr>
          <p:nvPr/>
        </p:nvPicPr>
        <p:blipFill>
          <a:blip r:embed="rId4"/>
          <a:stretch>
            <a:fillRect/>
          </a:stretch>
        </p:blipFill>
        <p:spPr>
          <a:xfrm>
            <a:off x="3519588" y="1805316"/>
            <a:ext cx="5191125" cy="438150"/>
          </a:xfrm>
          <a:prstGeom prst="rect">
            <a:avLst/>
          </a:prstGeom>
        </p:spPr>
      </p:pic>
      <p:pic>
        <p:nvPicPr>
          <p:cNvPr id="6" name="그림 5"/>
          <p:cNvPicPr>
            <a:picLocks noChangeAspect="1"/>
          </p:cNvPicPr>
          <p:nvPr/>
        </p:nvPicPr>
        <p:blipFill>
          <a:blip r:embed="rId5"/>
          <a:stretch>
            <a:fillRect/>
          </a:stretch>
        </p:blipFill>
        <p:spPr>
          <a:xfrm>
            <a:off x="1023253" y="2946993"/>
            <a:ext cx="3752850" cy="561975"/>
          </a:xfrm>
          <a:prstGeom prst="rect">
            <a:avLst/>
          </a:prstGeom>
        </p:spPr>
      </p:pic>
      <p:pic>
        <p:nvPicPr>
          <p:cNvPr id="7" name="그림 6"/>
          <p:cNvPicPr>
            <a:picLocks noChangeAspect="1"/>
          </p:cNvPicPr>
          <p:nvPr/>
        </p:nvPicPr>
        <p:blipFill>
          <a:blip r:embed="rId6"/>
          <a:stretch>
            <a:fillRect/>
          </a:stretch>
        </p:blipFill>
        <p:spPr>
          <a:xfrm>
            <a:off x="7137267" y="3774055"/>
            <a:ext cx="3829050" cy="2571750"/>
          </a:xfrm>
          <a:prstGeom prst="rect">
            <a:avLst/>
          </a:prstGeom>
        </p:spPr>
      </p:pic>
      <p:sp>
        <p:nvSpPr>
          <p:cNvPr id="5" name="Rectangle 4">
            <a:extLst>
              <a:ext uri="{FF2B5EF4-FFF2-40B4-BE49-F238E27FC236}">
                <a16:creationId xmlns:a16="http://schemas.microsoft.com/office/drawing/2014/main" id="{E44D679C-2864-B09B-C520-652CE9EC17BC}"/>
              </a:ext>
            </a:extLst>
          </p:cNvPr>
          <p:cNvSpPr/>
          <p:nvPr/>
        </p:nvSpPr>
        <p:spPr>
          <a:xfrm>
            <a:off x="0" y="336884"/>
            <a:ext cx="215394" cy="119112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TN"/>
          </a:p>
        </p:txBody>
      </p:sp>
    </p:spTree>
    <p:extLst>
      <p:ext uri="{BB962C8B-B14F-4D97-AF65-F5344CB8AC3E}">
        <p14:creationId xmlns:p14="http://schemas.microsoft.com/office/powerpoint/2010/main" val="3766448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08009" y="490126"/>
            <a:ext cx="9869121" cy="624396"/>
          </a:xfrm>
        </p:spPr>
        <p:txBody>
          <a:bodyPr>
            <a:normAutofit/>
          </a:bodyPr>
          <a:lstStyle/>
          <a:p>
            <a:r>
              <a:rPr lang="en-US" sz="2800" b="1" i="0" dirty="0">
                <a:solidFill>
                  <a:schemeClr val="accent1">
                    <a:lumMod val="75000"/>
                  </a:schemeClr>
                </a:solidFill>
                <a:effectLst/>
                <a:latin typeface="Google Sans"/>
              </a:rPr>
              <a:t>How do </a:t>
            </a:r>
            <a:r>
              <a:rPr lang="en-US" sz="2800" b="1" i="0" dirty="0" err="1">
                <a:solidFill>
                  <a:schemeClr val="accent1">
                    <a:lumMod val="75000"/>
                  </a:schemeClr>
                </a:solidFill>
                <a:effectLst/>
                <a:latin typeface="Google Sans"/>
              </a:rPr>
              <a:t>ResNets</a:t>
            </a:r>
            <a:r>
              <a:rPr lang="en-US" sz="2800" b="1" i="0" dirty="0">
                <a:solidFill>
                  <a:schemeClr val="accent1">
                    <a:lumMod val="75000"/>
                  </a:schemeClr>
                </a:solidFill>
                <a:effectLst/>
                <a:latin typeface="Google Sans"/>
              </a:rPr>
              <a:t> solve the Vanishing Gradient Problem?</a:t>
            </a:r>
            <a:endParaRPr lang="ko-KR" altLang="en-US" sz="6000" b="1" dirty="0">
              <a:solidFill>
                <a:schemeClr val="accent1">
                  <a:lumMod val="75000"/>
                </a:schemeClr>
              </a:solidFill>
            </a:endParaRPr>
          </a:p>
        </p:txBody>
      </p:sp>
      <p:sp>
        <p:nvSpPr>
          <p:cNvPr id="3" name="내용 개체 틀 2"/>
          <p:cNvSpPr>
            <a:spLocks noGrp="1"/>
          </p:cNvSpPr>
          <p:nvPr>
            <p:ph idx="1"/>
          </p:nvPr>
        </p:nvSpPr>
        <p:spPr>
          <a:xfrm>
            <a:off x="539657" y="1204957"/>
            <a:ext cx="11150989" cy="5546221"/>
          </a:xfrm>
        </p:spPr>
        <p:txBody>
          <a:bodyPr/>
          <a:lstStyle/>
          <a:p>
            <a:r>
              <a:rPr lang="en-US" altLang="ko-KR" dirty="0"/>
              <a:t>Gradient vanish</a:t>
            </a:r>
          </a:p>
          <a:p>
            <a:pPr>
              <a:buFont typeface="Wingdings" panose="05000000000000000000" pitchFamily="2" charset="2"/>
              <a:buChar char="à"/>
            </a:pPr>
            <a:r>
              <a:rPr lang="en-US" altLang="ko-KR" dirty="0">
                <a:sym typeface="Wingdings" panose="05000000000000000000" pitchFamily="2" charset="2"/>
              </a:rPr>
              <a:t>Long time to get the convergence point, sensible to get the local minima.</a:t>
            </a:r>
          </a:p>
          <a:p>
            <a:pPr>
              <a:buFont typeface="Wingdings" panose="05000000000000000000" pitchFamily="2" charset="2"/>
              <a:buChar char="à"/>
            </a:pPr>
            <a:endParaRPr lang="en-US" altLang="ko-KR" dirty="0"/>
          </a:p>
          <a:p>
            <a:pPr marL="0" indent="0">
              <a:buNone/>
            </a:pPr>
            <a:endParaRPr lang="en-US" altLang="ko-KR" dirty="0"/>
          </a:p>
          <a:p>
            <a:pPr marL="0" indent="0">
              <a:buNone/>
            </a:pPr>
            <a:endParaRPr lang="en-US" altLang="ko-KR" dirty="0"/>
          </a:p>
          <a:p>
            <a:pPr marL="0" indent="0" algn="ctr">
              <a:buNone/>
            </a:pPr>
            <a:endParaRPr lang="en-US" altLang="ko-KR" dirty="0"/>
          </a:p>
          <a:p>
            <a:pPr marL="0" indent="0">
              <a:buNone/>
            </a:pPr>
            <a:endParaRPr lang="en-US" altLang="ko-KR" dirty="0"/>
          </a:p>
          <a:p>
            <a:r>
              <a:rPr lang="en-US" altLang="ko-KR" dirty="0"/>
              <a:t>Gradient explode</a:t>
            </a:r>
          </a:p>
          <a:p>
            <a:pPr marL="0" indent="0">
              <a:buNone/>
            </a:pPr>
            <a:r>
              <a:rPr lang="en-US" altLang="ko-KR" dirty="0">
                <a:sym typeface="Wingdings" panose="05000000000000000000" pitchFamily="2" charset="2"/>
              </a:rPr>
              <a:t> Hard to converge to the minimum value of loss function.</a:t>
            </a:r>
            <a:endParaRPr lang="en-US" altLang="ko-KR" dirty="0"/>
          </a:p>
          <a:p>
            <a:pPr marL="0" indent="0">
              <a:buNone/>
            </a:pPr>
            <a:endParaRPr lang="en-US" altLang="ko-KR" dirty="0"/>
          </a:p>
          <a:p>
            <a:endParaRPr lang="en-US" altLang="ko-KR" dirty="0"/>
          </a:p>
          <a:p>
            <a:endParaRPr lang="en-US" altLang="ko-KR" dirty="0"/>
          </a:p>
          <a:p>
            <a:pPr marL="0" indent="0">
              <a:buNone/>
            </a:pPr>
            <a:endParaRPr lang="en-US" altLang="ko-KR" i="1" dirty="0"/>
          </a:p>
          <a:p>
            <a:endParaRPr lang="en-US" altLang="ko-KR" dirty="0"/>
          </a:p>
          <a:p>
            <a:endParaRPr lang="en-US" altLang="ko-KR" dirty="0"/>
          </a:p>
          <a:p>
            <a:endParaRPr lang="en-US" altLang="ko-KR" dirty="0"/>
          </a:p>
          <a:p>
            <a:pPr marL="0" indent="0" algn="ctr">
              <a:buNone/>
            </a:pPr>
            <a:endParaRPr lang="en-US" altLang="ko-KR" dirty="0"/>
          </a:p>
        </p:txBody>
      </p:sp>
      <p:pic>
        <p:nvPicPr>
          <p:cNvPr id="5" name="그림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4703" y="4863891"/>
            <a:ext cx="2395803" cy="1796852"/>
          </a:xfrm>
          <a:prstGeom prst="rect">
            <a:avLst/>
          </a:prstGeom>
        </p:spPr>
      </p:pic>
      <p:pic>
        <p:nvPicPr>
          <p:cNvPr id="9" name="그림 8"/>
          <p:cNvPicPr>
            <a:picLocks noChangeAspect="1"/>
          </p:cNvPicPr>
          <p:nvPr/>
        </p:nvPicPr>
        <p:blipFill>
          <a:blip r:embed="rId4"/>
          <a:stretch>
            <a:fillRect/>
          </a:stretch>
        </p:blipFill>
        <p:spPr>
          <a:xfrm>
            <a:off x="1008440" y="2159264"/>
            <a:ext cx="2395803" cy="1909238"/>
          </a:xfrm>
          <a:prstGeom prst="rect">
            <a:avLst/>
          </a:prstGeom>
        </p:spPr>
      </p:pic>
      <p:sp>
        <p:nvSpPr>
          <p:cNvPr id="4" name="Rectangle 3">
            <a:extLst>
              <a:ext uri="{FF2B5EF4-FFF2-40B4-BE49-F238E27FC236}">
                <a16:creationId xmlns:a16="http://schemas.microsoft.com/office/drawing/2014/main" id="{11932504-9037-C10B-7509-DB229FB88FD1}"/>
              </a:ext>
            </a:extLst>
          </p:cNvPr>
          <p:cNvSpPr/>
          <p:nvPr/>
        </p:nvSpPr>
        <p:spPr>
          <a:xfrm>
            <a:off x="0" y="336884"/>
            <a:ext cx="215394" cy="119112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TN"/>
          </a:p>
        </p:txBody>
      </p:sp>
    </p:spTree>
    <p:extLst>
      <p:ext uri="{BB962C8B-B14F-4D97-AF65-F5344CB8AC3E}">
        <p14:creationId xmlns:p14="http://schemas.microsoft.com/office/powerpoint/2010/main" val="4165761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C097A66C-F6D2-C904-19C0-BD200ECF78F2}"/>
              </a:ext>
            </a:extLst>
          </p:cNvPr>
          <p:cNvSpPr txBox="1"/>
          <p:nvPr/>
        </p:nvSpPr>
        <p:spPr>
          <a:xfrm>
            <a:off x="524256" y="580751"/>
            <a:ext cx="6096000" cy="1077218"/>
          </a:xfrm>
          <a:prstGeom prst="rect">
            <a:avLst/>
          </a:prstGeom>
          <a:noFill/>
        </p:spPr>
        <p:txBody>
          <a:bodyPr wrap="square">
            <a:spAutoFit/>
          </a:bodyPr>
          <a:lstStyle/>
          <a:p>
            <a:pPr algn="l"/>
            <a:r>
              <a:rPr lang="fr-FR" sz="2800" b="1" i="0" dirty="0" err="1">
                <a:solidFill>
                  <a:schemeClr val="accent1">
                    <a:lumMod val="75000"/>
                  </a:schemeClr>
                </a:solidFill>
                <a:effectLst/>
                <a:latin typeface="Google Sans"/>
              </a:rPr>
              <a:t>Benefits</a:t>
            </a:r>
            <a:r>
              <a:rPr lang="fr-FR" sz="2800" b="1" i="0" dirty="0">
                <a:solidFill>
                  <a:schemeClr val="accent1">
                    <a:lumMod val="75000"/>
                  </a:schemeClr>
                </a:solidFill>
                <a:effectLst/>
                <a:latin typeface="Google Sans"/>
              </a:rPr>
              <a:t> of </a:t>
            </a:r>
            <a:r>
              <a:rPr lang="fr-FR" sz="2800" b="1" i="0" dirty="0" err="1">
                <a:solidFill>
                  <a:schemeClr val="accent1">
                    <a:lumMod val="75000"/>
                  </a:schemeClr>
                </a:solidFill>
                <a:effectLst/>
                <a:latin typeface="Google Sans"/>
              </a:rPr>
              <a:t>ResNets</a:t>
            </a:r>
            <a:endParaRPr lang="fr-FR" sz="2800" b="1" i="0" dirty="0">
              <a:solidFill>
                <a:schemeClr val="accent1">
                  <a:lumMod val="75000"/>
                </a:schemeClr>
              </a:solidFill>
              <a:effectLst/>
              <a:latin typeface="Google Sans"/>
            </a:endParaRPr>
          </a:p>
          <a:p>
            <a:br>
              <a:rPr lang="fr-FR" dirty="0"/>
            </a:br>
            <a:endParaRPr lang="fr-TN" dirty="0"/>
          </a:p>
        </p:txBody>
      </p:sp>
      <p:sp>
        <p:nvSpPr>
          <p:cNvPr id="5" name="ZoneTexte 4">
            <a:extLst>
              <a:ext uri="{FF2B5EF4-FFF2-40B4-BE49-F238E27FC236}">
                <a16:creationId xmlns:a16="http://schemas.microsoft.com/office/drawing/2014/main" id="{69AD15CA-3562-60A5-1D7F-4B91079B29BB}"/>
              </a:ext>
            </a:extLst>
          </p:cNvPr>
          <p:cNvSpPr txBox="1"/>
          <p:nvPr/>
        </p:nvSpPr>
        <p:spPr>
          <a:xfrm>
            <a:off x="1024128" y="1657969"/>
            <a:ext cx="10338816" cy="3373359"/>
          </a:xfrm>
          <a:prstGeom prst="rect">
            <a:avLst/>
          </a:prstGeom>
          <a:noFill/>
        </p:spPr>
        <p:txBody>
          <a:bodyPr wrap="square">
            <a:spAutoFit/>
          </a:bodyPr>
          <a:lstStyle/>
          <a:p>
            <a:pPr algn="l">
              <a:lnSpc>
                <a:spcPct val="150000"/>
              </a:lnSpc>
            </a:pPr>
            <a:r>
              <a:rPr lang="en-US" b="0" i="0" dirty="0" err="1">
                <a:solidFill>
                  <a:srgbClr val="1F1F1F"/>
                </a:solidFill>
                <a:effectLst/>
                <a:latin typeface="Google Sans"/>
              </a:rPr>
              <a:t>ResNets</a:t>
            </a:r>
            <a:r>
              <a:rPr lang="en-US" b="0" i="0" dirty="0">
                <a:solidFill>
                  <a:srgbClr val="1F1F1F"/>
                </a:solidFill>
                <a:effectLst/>
                <a:latin typeface="Google Sans"/>
              </a:rPr>
              <a:t> have several benefits over traditional deep neural networks:</a:t>
            </a:r>
          </a:p>
          <a:p>
            <a:pPr algn="l">
              <a:lnSpc>
                <a:spcPct val="150000"/>
              </a:lnSpc>
            </a:pPr>
            <a:endParaRPr lang="en-US" b="0" i="0" dirty="0">
              <a:solidFill>
                <a:srgbClr val="1F1F1F"/>
              </a:solidFill>
              <a:effectLst/>
              <a:latin typeface="Google Sans"/>
            </a:endParaRPr>
          </a:p>
          <a:p>
            <a:pPr marL="285750" indent="-285750" algn="l">
              <a:lnSpc>
                <a:spcPct val="150000"/>
              </a:lnSpc>
              <a:buFont typeface="Arial" panose="020B0604020202020204" pitchFamily="34" charset="0"/>
              <a:buChar char="•"/>
            </a:pPr>
            <a:r>
              <a:rPr lang="en-US" b="1" i="0" dirty="0">
                <a:solidFill>
                  <a:srgbClr val="009CCF"/>
                </a:solidFill>
                <a:effectLst/>
                <a:latin typeface="Google Sans"/>
              </a:rPr>
              <a:t>Improved accuracy: </a:t>
            </a:r>
            <a:r>
              <a:rPr lang="en-US" b="0" i="0" dirty="0">
                <a:solidFill>
                  <a:srgbClr val="1F1F1F"/>
                </a:solidFill>
                <a:effectLst/>
                <a:latin typeface="Google Sans"/>
              </a:rPr>
              <a:t>By addressing the vanishing gradient problem, </a:t>
            </a:r>
            <a:r>
              <a:rPr lang="en-US" b="0" i="0" dirty="0" err="1">
                <a:solidFill>
                  <a:srgbClr val="1F1F1F"/>
                </a:solidFill>
                <a:effectLst/>
                <a:latin typeface="Google Sans"/>
              </a:rPr>
              <a:t>ResNets</a:t>
            </a:r>
            <a:r>
              <a:rPr lang="en-US" b="0" i="0" dirty="0">
                <a:solidFill>
                  <a:srgbClr val="1F1F1F"/>
                </a:solidFill>
                <a:effectLst/>
                <a:latin typeface="Google Sans"/>
              </a:rPr>
              <a:t> can achieve better accuracy on a variety of tasks.</a:t>
            </a:r>
          </a:p>
          <a:p>
            <a:pPr marL="285750" indent="-285750" algn="l">
              <a:lnSpc>
                <a:spcPct val="150000"/>
              </a:lnSpc>
              <a:buFont typeface="Arial" panose="020B0604020202020204" pitchFamily="34" charset="0"/>
              <a:buChar char="•"/>
            </a:pPr>
            <a:r>
              <a:rPr lang="en-US" b="1" i="0" dirty="0">
                <a:solidFill>
                  <a:srgbClr val="009CCF"/>
                </a:solidFill>
                <a:effectLst/>
                <a:latin typeface="Google Sans"/>
              </a:rPr>
              <a:t>Deeper networks: </a:t>
            </a:r>
            <a:r>
              <a:rPr lang="en-US" b="0" i="0" dirty="0" err="1">
                <a:solidFill>
                  <a:srgbClr val="1F1F1F"/>
                </a:solidFill>
                <a:effectLst/>
                <a:latin typeface="Google Sans"/>
              </a:rPr>
              <a:t>ResNets</a:t>
            </a:r>
            <a:r>
              <a:rPr lang="en-US" b="0" i="0" dirty="0">
                <a:solidFill>
                  <a:srgbClr val="1F1F1F"/>
                </a:solidFill>
                <a:effectLst/>
                <a:latin typeface="Google Sans"/>
              </a:rPr>
              <a:t> can be trained with more layers than traditional deep neural networks without suffering from the vanishing gradient problem.</a:t>
            </a:r>
          </a:p>
          <a:p>
            <a:pPr marL="285750" indent="-285750" algn="l">
              <a:lnSpc>
                <a:spcPct val="150000"/>
              </a:lnSpc>
              <a:buFont typeface="Arial" panose="020B0604020202020204" pitchFamily="34" charset="0"/>
              <a:buChar char="•"/>
            </a:pPr>
            <a:r>
              <a:rPr lang="en-US" b="1" i="0" dirty="0">
                <a:solidFill>
                  <a:srgbClr val="009CCF"/>
                </a:solidFill>
                <a:effectLst/>
                <a:latin typeface="Google Sans"/>
              </a:rPr>
              <a:t>Reduced training time: </a:t>
            </a:r>
            <a:r>
              <a:rPr lang="en-US" b="0" i="0" dirty="0">
                <a:solidFill>
                  <a:srgbClr val="1F1F1F"/>
                </a:solidFill>
                <a:effectLst/>
                <a:latin typeface="Google Sans"/>
              </a:rPr>
              <a:t>The skip connections in </a:t>
            </a:r>
            <a:r>
              <a:rPr lang="en-US" b="0" i="0" dirty="0" err="1">
                <a:solidFill>
                  <a:srgbClr val="1F1F1F"/>
                </a:solidFill>
                <a:effectLst/>
                <a:latin typeface="Google Sans"/>
              </a:rPr>
              <a:t>ResNets</a:t>
            </a:r>
            <a:r>
              <a:rPr lang="en-US" b="0" i="0" dirty="0">
                <a:solidFill>
                  <a:srgbClr val="1F1F1F"/>
                </a:solidFill>
                <a:effectLst/>
                <a:latin typeface="Google Sans"/>
              </a:rPr>
              <a:t> can help the network to learn faster, reducing the training time.</a:t>
            </a:r>
          </a:p>
        </p:txBody>
      </p:sp>
      <p:sp>
        <p:nvSpPr>
          <p:cNvPr id="6" name="Rectangle 5">
            <a:extLst>
              <a:ext uri="{FF2B5EF4-FFF2-40B4-BE49-F238E27FC236}">
                <a16:creationId xmlns:a16="http://schemas.microsoft.com/office/drawing/2014/main" id="{83CC8DDC-0074-165C-EB74-788C741AF3D4}"/>
              </a:ext>
            </a:extLst>
          </p:cNvPr>
          <p:cNvSpPr/>
          <p:nvPr/>
        </p:nvSpPr>
        <p:spPr>
          <a:xfrm>
            <a:off x="0" y="336884"/>
            <a:ext cx="215394" cy="119112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TN"/>
          </a:p>
        </p:txBody>
      </p:sp>
    </p:spTree>
    <p:extLst>
      <p:ext uri="{BB962C8B-B14F-4D97-AF65-F5344CB8AC3E}">
        <p14:creationId xmlns:p14="http://schemas.microsoft.com/office/powerpoint/2010/main" val="787534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C097A66C-F6D2-C904-19C0-BD200ECF78F2}"/>
              </a:ext>
            </a:extLst>
          </p:cNvPr>
          <p:cNvSpPr txBox="1"/>
          <p:nvPr/>
        </p:nvSpPr>
        <p:spPr>
          <a:xfrm>
            <a:off x="524256" y="580751"/>
            <a:ext cx="6096000" cy="800219"/>
          </a:xfrm>
          <a:prstGeom prst="rect">
            <a:avLst/>
          </a:prstGeom>
          <a:noFill/>
        </p:spPr>
        <p:txBody>
          <a:bodyPr wrap="square">
            <a:spAutoFit/>
          </a:bodyPr>
          <a:lstStyle/>
          <a:p>
            <a:pPr algn="l"/>
            <a:r>
              <a:rPr lang="fr-FR" sz="2800" b="1" i="0" dirty="0">
                <a:solidFill>
                  <a:schemeClr val="accent1">
                    <a:lumMod val="75000"/>
                  </a:schemeClr>
                </a:solidFill>
                <a:effectLst/>
                <a:latin typeface="Google Sans"/>
              </a:rPr>
              <a:t>Applications of </a:t>
            </a:r>
            <a:r>
              <a:rPr lang="fr-FR" sz="2800" b="1" i="0" dirty="0" err="1">
                <a:solidFill>
                  <a:schemeClr val="accent1">
                    <a:lumMod val="75000"/>
                  </a:schemeClr>
                </a:solidFill>
                <a:effectLst/>
                <a:latin typeface="Google Sans"/>
              </a:rPr>
              <a:t>ResNets</a:t>
            </a:r>
            <a:br>
              <a:rPr lang="fr-FR" dirty="0"/>
            </a:br>
            <a:endParaRPr lang="fr-TN" dirty="0"/>
          </a:p>
        </p:txBody>
      </p:sp>
      <p:sp>
        <p:nvSpPr>
          <p:cNvPr id="5" name="ZoneTexte 4">
            <a:extLst>
              <a:ext uri="{FF2B5EF4-FFF2-40B4-BE49-F238E27FC236}">
                <a16:creationId xmlns:a16="http://schemas.microsoft.com/office/drawing/2014/main" id="{69AD15CA-3562-60A5-1D7F-4B91079B29BB}"/>
              </a:ext>
            </a:extLst>
          </p:cNvPr>
          <p:cNvSpPr txBox="1"/>
          <p:nvPr/>
        </p:nvSpPr>
        <p:spPr>
          <a:xfrm>
            <a:off x="1060704" y="1657969"/>
            <a:ext cx="10338816" cy="3276282"/>
          </a:xfrm>
          <a:prstGeom prst="rect">
            <a:avLst/>
          </a:prstGeom>
          <a:noFill/>
        </p:spPr>
        <p:txBody>
          <a:bodyPr wrap="square">
            <a:spAutoFit/>
          </a:bodyPr>
          <a:lstStyle/>
          <a:p>
            <a:pPr algn="l">
              <a:lnSpc>
                <a:spcPct val="150000"/>
              </a:lnSpc>
            </a:pPr>
            <a:r>
              <a:rPr lang="en-US" sz="2000" b="1" i="0" dirty="0" err="1">
                <a:solidFill>
                  <a:srgbClr val="009CCF"/>
                </a:solidFill>
                <a:effectLst/>
                <a:latin typeface="Google Sans"/>
              </a:rPr>
              <a:t>ResNets</a:t>
            </a:r>
            <a:r>
              <a:rPr lang="en-US" sz="2000" b="0" i="0" dirty="0">
                <a:solidFill>
                  <a:srgbClr val="1F1F1F"/>
                </a:solidFill>
                <a:effectLst/>
                <a:latin typeface="Google Sans"/>
              </a:rPr>
              <a:t> have been successfully used in a variety of applications, including:</a:t>
            </a:r>
          </a:p>
          <a:p>
            <a:pPr algn="l">
              <a:lnSpc>
                <a:spcPct val="150000"/>
              </a:lnSpc>
            </a:pPr>
            <a:endParaRPr lang="en-US" sz="2000" b="0" i="0" dirty="0">
              <a:solidFill>
                <a:srgbClr val="1F1F1F"/>
              </a:solidFill>
              <a:effectLst/>
              <a:latin typeface="Google Sans"/>
            </a:endParaRPr>
          </a:p>
          <a:p>
            <a:pPr marL="285750" indent="-285750" algn="l">
              <a:lnSpc>
                <a:spcPct val="150000"/>
              </a:lnSpc>
              <a:buFont typeface="Arial" panose="020B0604020202020204" pitchFamily="34" charset="0"/>
              <a:buChar char="•"/>
            </a:pPr>
            <a:r>
              <a:rPr lang="en-US" sz="2000" b="0" i="0" dirty="0">
                <a:solidFill>
                  <a:srgbClr val="1F1F1F"/>
                </a:solidFill>
                <a:effectLst/>
                <a:latin typeface="Google Sans"/>
              </a:rPr>
              <a:t>Image recognition</a:t>
            </a:r>
          </a:p>
          <a:p>
            <a:pPr marL="285750" indent="-285750" algn="l">
              <a:lnSpc>
                <a:spcPct val="150000"/>
              </a:lnSpc>
              <a:buFont typeface="Arial" panose="020B0604020202020204" pitchFamily="34" charset="0"/>
              <a:buChar char="•"/>
            </a:pPr>
            <a:r>
              <a:rPr lang="en-US" sz="2000" b="0" i="0" dirty="0">
                <a:solidFill>
                  <a:srgbClr val="1F1F1F"/>
                </a:solidFill>
                <a:effectLst/>
                <a:latin typeface="Google Sans"/>
              </a:rPr>
              <a:t>Object detection</a:t>
            </a:r>
          </a:p>
          <a:p>
            <a:pPr marL="285750" indent="-285750" algn="l">
              <a:lnSpc>
                <a:spcPct val="150000"/>
              </a:lnSpc>
              <a:buFont typeface="Arial" panose="020B0604020202020204" pitchFamily="34" charset="0"/>
              <a:buChar char="•"/>
            </a:pPr>
            <a:r>
              <a:rPr lang="en-US" sz="2000" b="0" i="0" dirty="0">
                <a:solidFill>
                  <a:srgbClr val="1F1F1F"/>
                </a:solidFill>
                <a:effectLst/>
                <a:latin typeface="Google Sans"/>
              </a:rPr>
              <a:t>Image segmentation</a:t>
            </a:r>
          </a:p>
          <a:p>
            <a:pPr marL="285750" indent="-285750" algn="l">
              <a:lnSpc>
                <a:spcPct val="150000"/>
              </a:lnSpc>
              <a:buFont typeface="Arial" panose="020B0604020202020204" pitchFamily="34" charset="0"/>
              <a:buChar char="•"/>
            </a:pPr>
            <a:r>
              <a:rPr lang="en-US" sz="2000" b="0" i="0" dirty="0">
                <a:solidFill>
                  <a:srgbClr val="1F1F1F"/>
                </a:solidFill>
                <a:effectLst/>
                <a:latin typeface="Google Sans"/>
              </a:rPr>
              <a:t>Video classification</a:t>
            </a:r>
          </a:p>
          <a:p>
            <a:pPr marL="285750" indent="-285750" algn="l">
              <a:lnSpc>
                <a:spcPct val="150000"/>
              </a:lnSpc>
              <a:buFont typeface="Arial" panose="020B0604020202020204" pitchFamily="34" charset="0"/>
              <a:buChar char="•"/>
            </a:pPr>
            <a:r>
              <a:rPr lang="en-US" sz="2000" b="0" i="0" dirty="0">
                <a:solidFill>
                  <a:srgbClr val="1F1F1F"/>
                </a:solidFill>
                <a:effectLst/>
                <a:latin typeface="Google Sans"/>
              </a:rPr>
              <a:t>Natural language processing</a:t>
            </a:r>
          </a:p>
        </p:txBody>
      </p:sp>
      <p:sp>
        <p:nvSpPr>
          <p:cNvPr id="2" name="Rectangle 1">
            <a:extLst>
              <a:ext uri="{FF2B5EF4-FFF2-40B4-BE49-F238E27FC236}">
                <a16:creationId xmlns:a16="http://schemas.microsoft.com/office/drawing/2014/main" id="{442A5FDE-56BB-4718-67D4-ECADFB55AC2A}"/>
              </a:ext>
            </a:extLst>
          </p:cNvPr>
          <p:cNvSpPr/>
          <p:nvPr/>
        </p:nvSpPr>
        <p:spPr>
          <a:xfrm>
            <a:off x="0" y="336884"/>
            <a:ext cx="215394" cy="119112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TN"/>
          </a:p>
        </p:txBody>
      </p:sp>
    </p:spTree>
    <p:extLst>
      <p:ext uri="{BB962C8B-B14F-4D97-AF65-F5344CB8AC3E}">
        <p14:creationId xmlns:p14="http://schemas.microsoft.com/office/powerpoint/2010/main" val="361316653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1347</TotalTime>
  <Words>1170</Words>
  <Application>Microsoft Office PowerPoint</Application>
  <PresentationFormat>Grand écran</PresentationFormat>
  <Paragraphs>134</Paragraphs>
  <Slides>11</Slides>
  <Notes>10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11</vt:i4>
      </vt:variant>
    </vt:vector>
  </HeadingPairs>
  <TitlesOfParts>
    <vt:vector size="19" baseType="lpstr">
      <vt:lpstr>맑은 고딕</vt:lpstr>
      <vt:lpstr>Arial</vt:lpstr>
      <vt:lpstr>Calibri</vt:lpstr>
      <vt:lpstr>Calibri Light</vt:lpstr>
      <vt:lpstr>Cambria Math</vt:lpstr>
      <vt:lpstr>Google Sans</vt:lpstr>
      <vt:lpstr>Wingdings</vt:lpstr>
      <vt:lpstr>Thème Office</vt:lpstr>
      <vt:lpstr>Introduction to Resnet</vt:lpstr>
      <vt:lpstr>What is a ResNet?</vt:lpstr>
      <vt:lpstr>Présentation PowerPoint</vt:lpstr>
      <vt:lpstr>Présentation PowerPoint</vt:lpstr>
      <vt:lpstr>Présentation PowerPoint</vt:lpstr>
      <vt:lpstr>What is the Vanishing Gradient Problem?</vt:lpstr>
      <vt:lpstr>How do ResNets solve the Vanishing Gradient Problem?</vt:lpstr>
      <vt:lpstr>Présentation PowerPoint</vt:lpstr>
      <vt:lpstr>Présentation PowerPoint</vt:lpstr>
      <vt:lpstr>Présentation PowerPoint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Resnet</dc:title>
  <dc:creator>Windows 사용자</dc:creator>
  <cp:lastModifiedBy>Administrateur</cp:lastModifiedBy>
  <cp:revision>34</cp:revision>
  <dcterms:created xsi:type="dcterms:W3CDTF">2018-05-14T02:00:28Z</dcterms:created>
  <dcterms:modified xsi:type="dcterms:W3CDTF">2023-12-20T15:50:50Z</dcterms:modified>
</cp:coreProperties>
</file>