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Loop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Day - 4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96A-671B-4307-8CB5-7A2BFF97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9333-3B6D-4248-B1B9-13274BC1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2 strings from user and find how many common characters </a:t>
            </a:r>
            <a:r>
              <a:rPr lang="en-US"/>
              <a:t>they have.</a:t>
            </a:r>
            <a:endParaRPr lang="en-US" dirty="0"/>
          </a:p>
          <a:p>
            <a:r>
              <a:rPr lang="en-US" dirty="0"/>
              <a:t>Create a database question form which takes various input from user.</a:t>
            </a:r>
          </a:p>
          <a:p>
            <a:pPr lvl="1"/>
            <a:r>
              <a:rPr lang="en-US" dirty="0"/>
              <a:t>Should ask for name, age, school/college, grade.</a:t>
            </a:r>
          </a:p>
          <a:p>
            <a:pPr lvl="1"/>
            <a:r>
              <a:rPr lang="en-US" dirty="0"/>
              <a:t>Your job is to check if the entered input is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191808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BA456-D8D2-4781-94A5-F853496F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8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‘*’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E8CFB1-B62E-4ACC-AC3B-1591257B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1108087" cy="640080"/>
          </a:xfrm>
        </p:spPr>
        <p:txBody>
          <a:bodyPr anchor="ctr"/>
          <a:lstStyle/>
          <a:p>
            <a:r>
              <a:rPr lang="en-US" dirty="0"/>
              <a:t>Square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ED878-C1C1-4477-9DDA-D9F27C54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225" y="2774554"/>
            <a:ext cx="1108087" cy="3163825"/>
          </a:xfrm>
        </p:spPr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F6EE32-BCF9-4DF2-8063-F28208C75F58}"/>
              </a:ext>
            </a:extLst>
          </p:cNvPr>
          <p:cNvSpPr txBox="1">
            <a:spLocks/>
          </p:cNvSpPr>
          <p:nvPr/>
        </p:nvSpPr>
        <p:spPr>
          <a:xfrm>
            <a:off x="2485402" y="206858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Triangle 1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437AA96-06E4-4BC3-B142-E2168C23919A}"/>
              </a:ext>
            </a:extLst>
          </p:cNvPr>
          <p:cNvSpPr txBox="1">
            <a:spLocks/>
          </p:cNvSpPr>
          <p:nvPr/>
        </p:nvSpPr>
        <p:spPr>
          <a:xfrm>
            <a:off x="2485402" y="278672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9D6E6A5-659D-4D1A-9F60-C683975E2B6E}"/>
              </a:ext>
            </a:extLst>
          </p:cNvPr>
          <p:cNvSpPr txBox="1">
            <a:spLocks/>
          </p:cNvSpPr>
          <p:nvPr/>
        </p:nvSpPr>
        <p:spPr>
          <a:xfrm>
            <a:off x="4122906" y="206858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Triangle 2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0B64D4A-203F-4D63-AAF0-E35BC56BEADA}"/>
              </a:ext>
            </a:extLst>
          </p:cNvPr>
          <p:cNvSpPr txBox="1">
            <a:spLocks/>
          </p:cNvSpPr>
          <p:nvPr/>
        </p:nvSpPr>
        <p:spPr>
          <a:xfrm>
            <a:off x="4122906" y="278672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D7E4D3-E7FF-4116-A1D1-C556F1C01A44}"/>
              </a:ext>
            </a:extLst>
          </p:cNvPr>
          <p:cNvSpPr txBox="1">
            <a:spLocks/>
          </p:cNvSpPr>
          <p:nvPr/>
        </p:nvSpPr>
        <p:spPr>
          <a:xfrm>
            <a:off x="5835121" y="206858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Triangle 3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A09B16-61F9-44FD-A62A-C0604619F4A1}"/>
              </a:ext>
            </a:extLst>
          </p:cNvPr>
          <p:cNvSpPr txBox="1">
            <a:spLocks/>
          </p:cNvSpPr>
          <p:nvPr/>
        </p:nvSpPr>
        <p:spPr>
          <a:xfrm>
            <a:off x="5835121" y="278672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4FD8AD2-52D4-4BA3-9528-375C068C0D23}"/>
              </a:ext>
            </a:extLst>
          </p:cNvPr>
          <p:cNvSpPr txBox="1">
            <a:spLocks/>
          </p:cNvSpPr>
          <p:nvPr/>
        </p:nvSpPr>
        <p:spPr>
          <a:xfrm>
            <a:off x="7547337" y="2068589"/>
            <a:ext cx="167376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Triangle 4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1A900A1-857E-48E7-A2EF-4CA3EEDD3020}"/>
              </a:ext>
            </a:extLst>
          </p:cNvPr>
          <p:cNvSpPr txBox="1">
            <a:spLocks/>
          </p:cNvSpPr>
          <p:nvPr/>
        </p:nvSpPr>
        <p:spPr>
          <a:xfrm>
            <a:off x="7547336" y="2786727"/>
            <a:ext cx="1673767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* * * * * * * * *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1F4620F-F27D-48D0-ABFC-D702B3123C0D}"/>
              </a:ext>
            </a:extLst>
          </p:cNvPr>
          <p:cNvSpPr txBox="1">
            <a:spLocks/>
          </p:cNvSpPr>
          <p:nvPr/>
        </p:nvSpPr>
        <p:spPr>
          <a:xfrm>
            <a:off x="9603283" y="2068589"/>
            <a:ext cx="167376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Triangle 5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BF62C746-E65E-4E42-8460-F2BC24101325}"/>
              </a:ext>
            </a:extLst>
          </p:cNvPr>
          <p:cNvSpPr txBox="1">
            <a:spLocks/>
          </p:cNvSpPr>
          <p:nvPr/>
        </p:nvSpPr>
        <p:spPr>
          <a:xfrm>
            <a:off x="9603282" y="2786727"/>
            <a:ext cx="1673767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 * 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Number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E8CFB1-B62E-4ACC-AC3B-1591257B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4002" y="2064749"/>
            <a:ext cx="1806356" cy="640080"/>
          </a:xfrm>
        </p:spPr>
        <p:txBody>
          <a:bodyPr anchor="ctr">
            <a:normAutofit/>
          </a:bodyPr>
          <a:lstStyle/>
          <a:p>
            <a:r>
              <a:rPr lang="en-US" dirty="0"/>
              <a:t>Pattern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ED878-C1C1-4477-9DDA-D9F27C54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4002" y="2782887"/>
            <a:ext cx="1806356" cy="3163825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2 3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4 5 6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7 8 9 10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11 12 13 14 15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F6EE32-BCF9-4DF2-8063-F28208C75F58}"/>
              </a:ext>
            </a:extLst>
          </p:cNvPr>
          <p:cNvSpPr txBox="1">
            <a:spLocks/>
          </p:cNvSpPr>
          <p:nvPr/>
        </p:nvSpPr>
        <p:spPr>
          <a:xfrm>
            <a:off x="3757352" y="206474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2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437AA96-06E4-4BC3-B142-E2168C23919A}"/>
              </a:ext>
            </a:extLst>
          </p:cNvPr>
          <p:cNvSpPr txBox="1">
            <a:spLocks/>
          </p:cNvSpPr>
          <p:nvPr/>
        </p:nvSpPr>
        <p:spPr>
          <a:xfrm>
            <a:off x="3757352" y="278288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1 2 3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1 2 3 4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1 2 3 4 5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9D6E6A5-659D-4D1A-9F60-C683975E2B6E}"/>
              </a:ext>
            </a:extLst>
          </p:cNvPr>
          <p:cNvSpPr txBox="1">
            <a:spLocks/>
          </p:cNvSpPr>
          <p:nvPr/>
        </p:nvSpPr>
        <p:spPr>
          <a:xfrm>
            <a:off x="5544382" y="206474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3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0B64D4A-203F-4D63-AAF0-E35BC56BEADA}"/>
              </a:ext>
            </a:extLst>
          </p:cNvPr>
          <p:cNvSpPr txBox="1">
            <a:spLocks/>
          </p:cNvSpPr>
          <p:nvPr/>
        </p:nvSpPr>
        <p:spPr>
          <a:xfrm>
            <a:off x="5544382" y="278288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2 2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3 3 3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4 4 4 4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5 5 5 5 5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D7E4D3-E7FF-4116-A1D1-C556F1C01A44}"/>
              </a:ext>
            </a:extLst>
          </p:cNvPr>
          <p:cNvSpPr txBox="1">
            <a:spLocks/>
          </p:cNvSpPr>
          <p:nvPr/>
        </p:nvSpPr>
        <p:spPr>
          <a:xfrm>
            <a:off x="7331412" y="206730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4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FA09B16-61F9-44FD-A62A-C0604619F4A1}"/>
              </a:ext>
            </a:extLst>
          </p:cNvPr>
          <p:cNvSpPr txBox="1">
            <a:spLocks/>
          </p:cNvSpPr>
          <p:nvPr/>
        </p:nvSpPr>
        <p:spPr>
          <a:xfrm>
            <a:off x="7331412" y="278544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2 1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3 2 1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4 3 2 1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5 4 3 2 1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4FD8AD2-52D4-4BA3-9528-375C068C0D23}"/>
              </a:ext>
            </a:extLst>
          </p:cNvPr>
          <p:cNvSpPr txBox="1">
            <a:spLocks/>
          </p:cNvSpPr>
          <p:nvPr/>
        </p:nvSpPr>
        <p:spPr>
          <a:xfrm>
            <a:off x="9118442" y="2067309"/>
            <a:ext cx="210374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5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1A900A1-857E-48E7-A2EF-4CA3EEDD3020}"/>
              </a:ext>
            </a:extLst>
          </p:cNvPr>
          <p:cNvSpPr txBox="1">
            <a:spLocks/>
          </p:cNvSpPr>
          <p:nvPr/>
        </p:nvSpPr>
        <p:spPr>
          <a:xfrm>
            <a:off x="9118441" y="2785447"/>
            <a:ext cx="2103741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2 4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3 9 9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4 16 16 16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5 25 25 25 25</a:t>
            </a:r>
          </a:p>
        </p:txBody>
      </p:sp>
    </p:spTree>
    <p:extLst>
      <p:ext uri="{BB962C8B-B14F-4D97-AF65-F5344CB8AC3E}">
        <p14:creationId xmlns:p14="http://schemas.microsoft.com/office/powerpoint/2010/main" val="30936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Character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E8CFB1-B62E-4ACC-AC3B-1591257B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4002" y="2064749"/>
            <a:ext cx="1806356" cy="640080"/>
          </a:xfrm>
        </p:spPr>
        <p:txBody>
          <a:bodyPr anchor="ctr">
            <a:normAutofit/>
          </a:bodyPr>
          <a:lstStyle/>
          <a:p>
            <a:r>
              <a:rPr lang="en-US" dirty="0"/>
              <a:t>Pattern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ED878-C1C1-4477-9DDA-D9F27C54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4002" y="2782887"/>
            <a:ext cx="1806356" cy="3163825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B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B C 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B C D 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9D6E6A5-659D-4D1A-9F60-C683975E2B6E}"/>
              </a:ext>
            </a:extLst>
          </p:cNvPr>
          <p:cNvSpPr txBox="1">
            <a:spLocks/>
          </p:cNvSpPr>
          <p:nvPr/>
        </p:nvSpPr>
        <p:spPr>
          <a:xfrm>
            <a:off x="5544382" y="2064749"/>
            <a:ext cx="133003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3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0B64D4A-203F-4D63-AAF0-E35BC56BEADA}"/>
              </a:ext>
            </a:extLst>
          </p:cNvPr>
          <p:cNvSpPr txBox="1">
            <a:spLocks/>
          </p:cNvSpPr>
          <p:nvPr/>
        </p:nvSpPr>
        <p:spPr>
          <a:xfrm>
            <a:off x="5544382" y="2782887"/>
            <a:ext cx="1330036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B </a:t>
            </a:r>
            <a:r>
              <a:rPr lang="en-US" dirty="0" err="1"/>
              <a:t>B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C </a:t>
            </a:r>
            <a:r>
              <a:rPr lang="en-US" dirty="0" err="1"/>
              <a:t>C</a:t>
            </a:r>
            <a:r>
              <a:rPr lang="en-US" dirty="0"/>
              <a:t>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D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/>
              <a:t> </a:t>
            </a:r>
            <a:r>
              <a:rPr lang="en-US" dirty="0" err="1"/>
              <a:t>D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E 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4FD8AD2-52D4-4BA3-9528-375C068C0D23}"/>
              </a:ext>
            </a:extLst>
          </p:cNvPr>
          <p:cNvSpPr txBox="1">
            <a:spLocks/>
          </p:cNvSpPr>
          <p:nvPr/>
        </p:nvSpPr>
        <p:spPr>
          <a:xfrm>
            <a:off x="9118442" y="2067309"/>
            <a:ext cx="210374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Pattern 5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1A900A1-857E-48E7-A2EF-4CA3EEDD3020}"/>
              </a:ext>
            </a:extLst>
          </p:cNvPr>
          <p:cNvSpPr txBox="1">
            <a:spLocks/>
          </p:cNvSpPr>
          <p:nvPr/>
        </p:nvSpPr>
        <p:spPr>
          <a:xfrm>
            <a:off x="9118441" y="2785447"/>
            <a:ext cx="2103741" cy="316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B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C B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D C B 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Garamond" pitchFamily="18" charset="0"/>
              <a:buNone/>
            </a:pPr>
            <a:r>
              <a:rPr lang="en-US" dirty="0"/>
              <a:t>E D C B A</a:t>
            </a:r>
          </a:p>
        </p:txBody>
      </p:sp>
    </p:spTree>
    <p:extLst>
      <p:ext uri="{BB962C8B-B14F-4D97-AF65-F5344CB8AC3E}">
        <p14:creationId xmlns:p14="http://schemas.microsoft.com/office/powerpoint/2010/main" val="243760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Day - 4</a:t>
            </a:r>
          </a:p>
        </p:txBody>
      </p:sp>
    </p:spTree>
    <p:extLst>
      <p:ext uri="{BB962C8B-B14F-4D97-AF65-F5344CB8AC3E}">
        <p14:creationId xmlns:p14="http://schemas.microsoft.com/office/powerpoint/2010/main" val="34669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871-BFE1-4689-910F-DDAC7E4A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5D95-B42F-47DA-96DA-57389049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en-US" dirty="0"/>
              <a:t>Strings in python are surrounded by either single quotation marks, or double quotation marks.</a:t>
            </a:r>
          </a:p>
          <a:p>
            <a:pPr marL="0" indent="0">
              <a:buNone/>
            </a:pPr>
            <a:r>
              <a:rPr lang="en-US" dirty="0"/>
              <a:t>“Hello” or ‘Hello’</a:t>
            </a:r>
          </a:p>
          <a:p>
            <a:r>
              <a:rPr lang="en-US" dirty="0"/>
              <a:t>You can assign a multiline string to a variable by using three quotes:</a:t>
            </a:r>
          </a:p>
          <a:p>
            <a:pPr marL="0" indent="0">
              <a:buNone/>
            </a:pPr>
            <a:r>
              <a:rPr lang="en-US" dirty="0"/>
              <a:t>a  = 	“““This is		‘‘‘ This also </a:t>
            </a:r>
          </a:p>
          <a:p>
            <a:pPr marL="0" indent="0">
              <a:buNone/>
            </a:pPr>
            <a:r>
              <a:rPr lang="en-US" dirty="0"/>
              <a:t>	a multiline      </a:t>
            </a:r>
            <a:r>
              <a:rPr lang="en-US" b="1" dirty="0"/>
              <a:t>or </a:t>
            </a:r>
            <a:r>
              <a:rPr lang="en-US" dirty="0"/>
              <a:t>	a multiline string but,</a:t>
            </a:r>
          </a:p>
          <a:p>
            <a:pPr marL="0" indent="0">
              <a:buNone/>
            </a:pPr>
            <a:r>
              <a:rPr lang="en-US" dirty="0"/>
              <a:t>	String.”””		with sing quotes.’’’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3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F48C-5BB7-4A60-A3FA-FF0A6E21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3BD6-D0DE-4208-A632-261F8623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brackets can be used to access elements of the string.</a:t>
            </a:r>
          </a:p>
          <a:p>
            <a:pPr marL="0" indent="0">
              <a:buNone/>
            </a:pPr>
            <a:r>
              <a:rPr lang="en-US" dirty="0"/>
              <a:t>a = ‘Hello’</a:t>
            </a:r>
          </a:p>
          <a:p>
            <a:pPr marL="0" indent="0">
              <a:buNone/>
            </a:pPr>
            <a:r>
              <a:rPr lang="en-US" dirty="0"/>
              <a:t>a[1] = &gt; ‘e’</a:t>
            </a:r>
          </a:p>
          <a:p>
            <a:r>
              <a:rPr lang="en-US" dirty="0"/>
              <a:t>We can loop through strings using for loop.</a:t>
            </a:r>
          </a:p>
          <a:p>
            <a:r>
              <a:rPr lang="en-US" dirty="0"/>
              <a:t>Length of a string can be found using ‘</a:t>
            </a:r>
            <a:r>
              <a:rPr lang="en-US" dirty="0" err="1"/>
              <a:t>len</a:t>
            </a:r>
            <a:r>
              <a:rPr lang="en-US" dirty="0"/>
              <a:t>()’ function.</a:t>
            </a:r>
          </a:p>
          <a:p>
            <a:r>
              <a:rPr lang="en-US" dirty="0"/>
              <a:t>Keywords like ‘in’ or ‘not in’ can be used to check if a character or phrase is present inside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0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C9B1-2BF6-4617-84FB-D1983AE3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6153-A916-4016-A2FE-8F26B737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return a range of characters by using the slice syntax. Specify the start index and the end index, separated by a colon, to return a part of the string.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dirty="0"/>
              <a:t>A = “Some String”</a:t>
            </a:r>
          </a:p>
          <a:p>
            <a:pPr marL="274320" lvl="1" indent="0">
              <a:buNone/>
            </a:pPr>
            <a:r>
              <a:rPr lang="en-US" dirty="0"/>
              <a:t>A[3: 6] =&gt; ‘e S’</a:t>
            </a:r>
          </a:p>
          <a:p>
            <a:r>
              <a:rPr lang="en-US" dirty="0"/>
              <a:t>Slice from Start: By leaving out the start index, the range will start at the first character.</a:t>
            </a:r>
          </a:p>
          <a:p>
            <a:r>
              <a:rPr lang="en-US" dirty="0"/>
              <a:t>Slice to the End: By leaving out the end index, the range will go to the end.</a:t>
            </a:r>
          </a:p>
          <a:p>
            <a:r>
              <a:rPr lang="en-US" dirty="0"/>
              <a:t>Negative Indexing: Use negative indexes to start the slice from the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93100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919C-FF54-43E6-B3E7-D539DDAD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0A99-FB7C-4DC5-83A5-FB77A2CD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Case: upper() method can be used to returns the string in upper case.</a:t>
            </a:r>
          </a:p>
          <a:p>
            <a:r>
              <a:rPr lang="en-US" dirty="0"/>
              <a:t>Lower Case: Similarly, the lower() method returns string in lower case.</a:t>
            </a:r>
          </a:p>
          <a:p>
            <a:r>
              <a:rPr lang="en-US" dirty="0"/>
              <a:t>Strip: strip() method helps to remove from start and the end of a string.</a:t>
            </a:r>
          </a:p>
          <a:p>
            <a:r>
              <a:rPr lang="en-US" dirty="0"/>
              <a:t>Replace: The replace() method helps replace a string with another.</a:t>
            </a:r>
          </a:p>
          <a:p>
            <a:r>
              <a:rPr lang="en-US" dirty="0"/>
              <a:t>Split: To convert a string into a list split() method helps us do it with a common separator in string.</a:t>
            </a:r>
          </a:p>
          <a:p>
            <a:r>
              <a:rPr lang="en-US" dirty="0"/>
              <a:t>Concatenation: To concatenate or combine two strings we use ‘+’ operator.</a:t>
            </a:r>
          </a:p>
          <a:p>
            <a:r>
              <a:rPr lang="en-US" dirty="0"/>
              <a:t>Formatting: format() method takes passed arguments converts them and places them into placeholders’{}’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3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{608069E4-52E6-4FC9-90CB-0FFE64ABD93F}tf78438558_win32</Template>
  <TotalTime>235</TotalTime>
  <Words>717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SavonVTI</vt:lpstr>
      <vt:lpstr>Loop Patterns</vt:lpstr>
      <vt:lpstr> ‘*’ Patterns</vt:lpstr>
      <vt:lpstr> Number Patterns</vt:lpstr>
      <vt:lpstr> Character Patterns</vt:lpstr>
      <vt:lpstr>Strings</vt:lpstr>
      <vt:lpstr>Strings - Basic</vt:lpstr>
      <vt:lpstr>More about Strings</vt:lpstr>
      <vt:lpstr>String Slicing</vt:lpstr>
      <vt:lpstr>Strings Modification</vt:lpstr>
      <vt:lpstr>Task / Homework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SAMAR KALE</dc:creator>
  <cp:lastModifiedBy>SAMAR KALE</cp:lastModifiedBy>
  <cp:revision>12</cp:revision>
  <dcterms:created xsi:type="dcterms:W3CDTF">2021-07-08T02:23:42Z</dcterms:created>
  <dcterms:modified xsi:type="dcterms:W3CDTF">2021-07-08T06:18:51Z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