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691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3173" y="-925"/>
            <a:ext cx="12195173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1089484" y="1730403"/>
            <a:ext cx="7531497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616370" y="2470926"/>
            <a:ext cx="8681508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46783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46783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3173" y="-925"/>
            <a:ext cx="12195173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1092532" y="1726738"/>
            <a:ext cx="7534656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621536" y="2468304"/>
            <a:ext cx="8680704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097280"/>
            <a:ext cx="42672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6688" y="1097280"/>
            <a:ext cx="42672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097280"/>
            <a:ext cx="42672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2200" y="1701848"/>
            <a:ext cx="42672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6688" y="1097280"/>
            <a:ext cx="42672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6688" y="1701848"/>
            <a:ext cx="42672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1720852" y="-1720850"/>
            <a:ext cx="6858000" cy="10299704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1046573" y="1576104"/>
            <a:ext cx="694944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2737" y="2618913"/>
            <a:ext cx="507703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730605" y="2253385"/>
            <a:ext cx="7726347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705101" y="0"/>
            <a:ext cx="9486900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" y="5048250"/>
            <a:ext cx="4762500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94929" y="1717501"/>
            <a:ext cx="73152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524639" y="2180529"/>
            <a:ext cx="8128727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3175" y="5050633"/>
            <a:ext cx="4765676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3173" y="5051293"/>
            <a:ext cx="12195173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365760"/>
            <a:ext cx="1002792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100629"/>
            <a:ext cx="1002792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68224" y="5870448"/>
            <a:ext cx="2901696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90019" y="6285122"/>
            <a:ext cx="62992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01384" y="6170822"/>
            <a:ext cx="67056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ommons.wikimedia.org/wiki/Category:Suburbs_of_Bangalor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6773" y="990600"/>
            <a:ext cx="10027920" cy="120545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" algn="ctr">
              <a:lnSpc>
                <a:spcPts val="5625"/>
              </a:lnSpc>
              <a:spcBef>
                <a:spcPts val="100"/>
              </a:spcBef>
            </a:pPr>
            <a:r>
              <a:rPr sz="7200" b="1" spc="-55" dirty="0">
                <a:latin typeface="Baskerville Old Face" pitchFamily="18" charset="0"/>
              </a:rPr>
              <a:t>C</a:t>
            </a:r>
            <a:r>
              <a:rPr lang="en-US" sz="7200" b="1" spc="-55" dirty="0">
                <a:latin typeface="Baskerville Old Face" pitchFamily="18" charset="0"/>
              </a:rPr>
              <a:t>OURSERA CAPSTONE</a:t>
            </a:r>
            <a:endParaRPr sz="7200" b="1" spc="-50" dirty="0">
              <a:latin typeface="Baskerville Old Face" pitchFamily="18" charset="0"/>
            </a:endParaRPr>
          </a:p>
          <a:p>
            <a:pPr marL="3810" algn="ctr">
              <a:lnSpc>
                <a:spcPts val="3704"/>
              </a:lnSpc>
            </a:pPr>
            <a:r>
              <a:rPr sz="3200" b="1" spc="-5" dirty="0">
                <a:latin typeface="Gabriola" pitchFamily="82" charset="0"/>
              </a:rPr>
              <a:t>IBM </a:t>
            </a:r>
            <a:r>
              <a:rPr sz="3200" b="1" dirty="0">
                <a:latin typeface="Gabriola" pitchFamily="82" charset="0"/>
              </a:rPr>
              <a:t>Applied </a:t>
            </a:r>
            <a:r>
              <a:rPr sz="3200" b="1" spc="-20" dirty="0">
                <a:latin typeface="Gabriola" pitchFamily="82" charset="0"/>
              </a:rPr>
              <a:t>Data </a:t>
            </a:r>
            <a:r>
              <a:rPr sz="3200" b="1" dirty="0">
                <a:latin typeface="Gabriola" pitchFamily="82" charset="0"/>
              </a:rPr>
              <a:t>Science</a:t>
            </a:r>
            <a:r>
              <a:rPr sz="3200" b="1" spc="5" dirty="0">
                <a:latin typeface="Gabriola" pitchFamily="82" charset="0"/>
              </a:rPr>
              <a:t> </a:t>
            </a:r>
            <a:r>
              <a:rPr sz="3200" b="1" spc="-15" dirty="0" err="1">
                <a:latin typeface="Gabriola" pitchFamily="82" charset="0"/>
              </a:rPr>
              <a:t>Capsto</a:t>
            </a:r>
            <a:r>
              <a:rPr lang="en-US" sz="3200" b="1" spc="-15" dirty="0" err="1">
                <a:latin typeface="Gabriola" pitchFamily="82" charset="0"/>
              </a:rPr>
              <a:t>N</a:t>
            </a:r>
            <a:r>
              <a:rPr sz="3200" b="1" spc="-15" dirty="0" err="1">
                <a:latin typeface="Gabriola" pitchFamily="82" charset="0"/>
              </a:rPr>
              <a:t>e</a:t>
            </a:r>
            <a:endParaRPr sz="3200" b="1" dirty="0">
              <a:latin typeface="Gabriola" pitchFamily="82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47800" y="2796032"/>
            <a:ext cx="9220200" cy="517449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258820" marR="5080" indent="-3246755">
              <a:lnSpc>
                <a:spcPts val="3460"/>
              </a:lnSpc>
              <a:spcBef>
                <a:spcPts val="535"/>
              </a:spcBef>
            </a:pPr>
            <a:r>
              <a:rPr sz="3200" b="1" spc="-5" dirty="0">
                <a:latin typeface="Britannic Bold" pitchFamily="34" charset="0"/>
                <a:cs typeface="Calibri"/>
              </a:rPr>
              <a:t>Opening </a:t>
            </a:r>
            <a:r>
              <a:rPr sz="3200" b="1" dirty="0">
                <a:latin typeface="Britannic Bold" pitchFamily="34" charset="0"/>
                <a:cs typeface="Calibri"/>
              </a:rPr>
              <a:t>a </a:t>
            </a:r>
            <a:r>
              <a:rPr lang="en-US" sz="3200" b="1" spc="-15" dirty="0">
                <a:latin typeface="Britannic Bold" pitchFamily="34" charset="0"/>
                <a:cs typeface="Calibri"/>
              </a:rPr>
              <a:t>new</a:t>
            </a:r>
            <a:r>
              <a:rPr sz="3200" b="1" spc="-15" dirty="0">
                <a:latin typeface="Britannic Bold" pitchFamily="34" charset="0"/>
                <a:cs typeface="Calibri"/>
              </a:rPr>
              <a:t> </a:t>
            </a:r>
            <a:r>
              <a:rPr sz="3200" b="1" dirty="0">
                <a:latin typeface="Britannic Bold" pitchFamily="34" charset="0"/>
                <a:cs typeface="Calibri"/>
              </a:rPr>
              <a:t>Shopping </a:t>
            </a:r>
            <a:r>
              <a:rPr sz="3200" b="1" spc="-5" dirty="0">
                <a:latin typeface="Britannic Bold" pitchFamily="34" charset="0"/>
                <a:cs typeface="Calibri"/>
              </a:rPr>
              <a:t>Mall </a:t>
            </a:r>
            <a:r>
              <a:rPr sz="3200" b="1" dirty="0">
                <a:latin typeface="Britannic Bold" pitchFamily="34" charset="0"/>
                <a:cs typeface="Calibri"/>
              </a:rPr>
              <a:t>in</a:t>
            </a:r>
            <a:r>
              <a:rPr lang="en-US" sz="3200" b="1" dirty="0">
                <a:latin typeface="Britannic Bold" pitchFamily="34" charset="0"/>
                <a:cs typeface="Calibri"/>
              </a:rPr>
              <a:t> Bangalore, India</a:t>
            </a:r>
            <a:r>
              <a:rPr sz="3200" b="1" dirty="0">
                <a:latin typeface="Britannic Bold" pitchFamily="34" charset="0"/>
                <a:cs typeface="Calibri"/>
              </a:rPr>
              <a:t> </a:t>
            </a:r>
            <a:endParaRPr sz="3200" dirty="0">
              <a:latin typeface="Britannic Bold" pitchFamily="34" charset="0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00600" y="3581400"/>
            <a:ext cx="2172335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>
              <a:lnSpc>
                <a:spcPct val="125000"/>
              </a:lnSpc>
              <a:spcBef>
                <a:spcPts val="100"/>
              </a:spcBef>
            </a:pPr>
            <a:r>
              <a:rPr sz="2000" spc="-10" dirty="0">
                <a:latin typeface="Calibri"/>
                <a:cs typeface="Calibri"/>
              </a:rPr>
              <a:t>By: </a:t>
            </a:r>
            <a:r>
              <a:rPr lang="en-US" sz="2000" spc="-5" dirty="0">
                <a:latin typeface="Calibri"/>
                <a:cs typeface="Calibri"/>
              </a:rPr>
              <a:t>Samar Laroia</a:t>
            </a:r>
            <a:r>
              <a:rPr sz="2000" spc="-5" dirty="0">
                <a:latin typeface="Calibri"/>
                <a:cs typeface="Calibri"/>
              </a:rPr>
              <a:t> </a:t>
            </a:r>
            <a:endParaRPr lang="en-US" sz="2000" spc="-5" dirty="0">
              <a:latin typeface="Calibri"/>
              <a:cs typeface="Calibri"/>
            </a:endParaRPr>
          </a:p>
          <a:p>
            <a:pPr marL="12065" marR="5080">
              <a:lnSpc>
                <a:spcPct val="125000"/>
              </a:lnSpc>
              <a:spcBef>
                <a:spcPts val="100"/>
              </a:spcBef>
            </a:pP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33400"/>
            <a:ext cx="5712461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-35" dirty="0">
                <a:latin typeface="Britannic Bold" pitchFamily="34" charset="0"/>
              </a:rPr>
              <a:t>Business</a:t>
            </a:r>
            <a:r>
              <a:rPr sz="4400" b="1" spc="-130" dirty="0">
                <a:latin typeface="Britannic Bold" pitchFamily="34" charset="0"/>
              </a:rPr>
              <a:t> </a:t>
            </a:r>
            <a:r>
              <a:rPr sz="4400" b="1" spc="-50" dirty="0">
                <a:latin typeface="Britannic Bold" pitchFamily="34" charset="0"/>
              </a:rPr>
              <a:t>Problem</a:t>
            </a:r>
            <a:endParaRPr sz="4400" b="1" dirty="0">
              <a:latin typeface="Britannic Bold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81449" y="1295400"/>
            <a:ext cx="10333990" cy="347027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546735" indent="-228600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0" dirty="0">
                <a:latin typeface="Calibri"/>
                <a:cs typeface="Calibri"/>
              </a:rPr>
              <a:t>Location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shopping </a:t>
            </a:r>
            <a:r>
              <a:rPr sz="2400" dirty="0">
                <a:latin typeface="Calibri"/>
                <a:cs typeface="Calibri"/>
              </a:rPr>
              <a:t>mall is </a:t>
            </a:r>
            <a:r>
              <a:rPr sz="2400" spc="-10" dirty="0">
                <a:latin typeface="Calibri"/>
                <a:cs typeface="Calibri"/>
              </a:rPr>
              <a:t>one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most important </a:t>
            </a:r>
            <a:r>
              <a:rPr sz="2400" spc="-5" dirty="0">
                <a:latin typeface="Calibri"/>
                <a:cs typeface="Calibri"/>
              </a:rPr>
              <a:t>decisions </a:t>
            </a:r>
            <a:r>
              <a:rPr sz="2400" spc="-10" dirty="0">
                <a:latin typeface="Calibri"/>
                <a:cs typeface="Calibri"/>
              </a:rPr>
              <a:t>that </a:t>
            </a:r>
            <a:r>
              <a:rPr sz="2400" dirty="0">
                <a:latin typeface="Calibri"/>
                <a:cs typeface="Calibri"/>
              </a:rPr>
              <a:t>will  </a:t>
            </a:r>
            <a:r>
              <a:rPr sz="2400" spc="-5" dirty="0">
                <a:latin typeface="Calibri"/>
                <a:cs typeface="Calibri"/>
              </a:rPr>
              <a:t>determine whether </a:t>
            </a:r>
            <a:r>
              <a:rPr sz="2400" dirty="0">
                <a:latin typeface="Calibri"/>
                <a:cs typeface="Calibri"/>
              </a:rPr>
              <a:t>the mall will </a:t>
            </a:r>
            <a:r>
              <a:rPr sz="2400" spc="-5" dirty="0">
                <a:latin typeface="Calibri"/>
                <a:cs typeface="Calibri"/>
              </a:rPr>
              <a:t>be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success or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failure</a:t>
            </a:r>
            <a:endParaRPr sz="2400" dirty="0">
              <a:latin typeface="Calibri"/>
              <a:cs typeface="Calibri"/>
            </a:endParaRPr>
          </a:p>
          <a:p>
            <a:pPr marL="241300" marR="464184" indent="-228600">
              <a:lnSpc>
                <a:spcPts val="2590"/>
              </a:lnSpc>
              <a:spcBef>
                <a:spcPts val="101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0" dirty="0">
                <a:latin typeface="Calibri"/>
                <a:cs typeface="Calibri"/>
              </a:rPr>
              <a:t>Objective: </a:t>
            </a:r>
            <a:r>
              <a:rPr sz="2400" spc="-114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analyse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select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best locations </a:t>
            </a:r>
            <a:r>
              <a:rPr sz="2400" dirty="0">
                <a:latin typeface="Calibri"/>
                <a:cs typeface="Calibri"/>
              </a:rPr>
              <a:t>in the city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lang="en-US" sz="2400" spc="-10" dirty="0">
                <a:latin typeface="Calibri"/>
                <a:cs typeface="Calibri"/>
              </a:rPr>
              <a:t>Bangalore</a:t>
            </a:r>
            <a:r>
              <a:rPr sz="2400" spc="-35" dirty="0">
                <a:latin typeface="Calibri"/>
                <a:cs typeface="Calibri"/>
              </a:rPr>
              <a:t>, 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open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new </a:t>
            </a:r>
            <a:r>
              <a:rPr sz="2400" spc="-5" dirty="0">
                <a:latin typeface="Calibri"/>
                <a:cs typeface="Calibri"/>
              </a:rPr>
              <a:t>shopping</a:t>
            </a:r>
            <a:r>
              <a:rPr sz="2400" dirty="0">
                <a:latin typeface="Calibri"/>
                <a:cs typeface="Calibri"/>
              </a:rPr>
              <a:t> mall</a:t>
            </a:r>
            <a:r>
              <a:rPr lang="en-US" sz="2400" dirty="0">
                <a:latin typeface="Calibri"/>
                <a:cs typeface="Calibri"/>
              </a:rPr>
              <a:t> in particular area</a:t>
            </a:r>
            <a:endParaRPr sz="2400" dirty="0">
              <a:latin typeface="Calibri"/>
              <a:cs typeface="Calibri"/>
            </a:endParaRPr>
          </a:p>
          <a:p>
            <a:pPr marL="241300" marR="5080" indent="-228600">
              <a:lnSpc>
                <a:spcPts val="2590"/>
              </a:lnSpc>
              <a:spcBef>
                <a:spcPts val="100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5" dirty="0">
                <a:latin typeface="Calibri"/>
                <a:cs typeface="Calibri"/>
              </a:rPr>
              <a:t>This </a:t>
            </a:r>
            <a:r>
              <a:rPr sz="2400" spc="-10" dirty="0">
                <a:latin typeface="Calibri"/>
                <a:cs typeface="Calibri"/>
              </a:rPr>
              <a:t>project </a:t>
            </a:r>
            <a:r>
              <a:rPr sz="2400" dirty="0">
                <a:latin typeface="Calibri"/>
                <a:cs typeface="Calibri"/>
              </a:rPr>
              <a:t>is timely as the city is </a:t>
            </a:r>
            <a:r>
              <a:rPr sz="2400" spc="-10" dirty="0">
                <a:latin typeface="Calibri"/>
                <a:cs typeface="Calibri"/>
              </a:rPr>
              <a:t>currently </a:t>
            </a:r>
            <a:r>
              <a:rPr sz="2400" spc="-15" dirty="0">
                <a:latin typeface="Calibri"/>
                <a:cs typeface="Calibri"/>
              </a:rPr>
              <a:t>suffering from oversupply </a:t>
            </a:r>
            <a:r>
              <a:rPr sz="2400" spc="-5" dirty="0">
                <a:latin typeface="Calibri"/>
                <a:cs typeface="Calibri"/>
              </a:rPr>
              <a:t>of shopping  </a:t>
            </a:r>
            <a:r>
              <a:rPr sz="2400" dirty="0">
                <a:latin typeface="Calibri"/>
                <a:cs typeface="Calibri"/>
              </a:rPr>
              <a:t>malls</a:t>
            </a: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241935" algn="l"/>
              </a:tabLst>
            </a:pPr>
            <a:r>
              <a:rPr sz="2400" dirty="0">
                <a:latin typeface="Calibri"/>
                <a:cs typeface="Calibri"/>
              </a:rPr>
              <a:t>Business</a:t>
            </a:r>
            <a:r>
              <a:rPr sz="2400" spc="-5" dirty="0">
                <a:latin typeface="Calibri"/>
                <a:cs typeface="Calibri"/>
              </a:rPr>
              <a:t> question</a:t>
            </a:r>
            <a:endParaRPr sz="2400" dirty="0">
              <a:latin typeface="Calibri"/>
              <a:cs typeface="Calibri"/>
            </a:endParaRPr>
          </a:p>
          <a:p>
            <a:pPr marL="698500" marR="254635" lvl="1" indent="-228600">
              <a:lnSpc>
                <a:spcPts val="2590"/>
              </a:lnSpc>
              <a:spcBef>
                <a:spcPts val="545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sz="2400" dirty="0">
                <a:latin typeface="Calibri"/>
                <a:cs typeface="Calibri"/>
              </a:rPr>
              <a:t>In the city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lang="en-US" sz="2400" spc="-10" dirty="0">
                <a:latin typeface="Calibri"/>
                <a:cs typeface="Calibri"/>
              </a:rPr>
              <a:t>Bangalore</a:t>
            </a:r>
            <a:r>
              <a:rPr lang="en-US"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if a </a:t>
            </a:r>
            <a:r>
              <a:rPr sz="2400" spc="-10" dirty="0">
                <a:latin typeface="Calibri"/>
                <a:cs typeface="Calibri"/>
              </a:rPr>
              <a:t>property </a:t>
            </a:r>
            <a:r>
              <a:rPr sz="2400" spc="-5" dirty="0">
                <a:latin typeface="Calibri"/>
                <a:cs typeface="Calibri"/>
              </a:rPr>
              <a:t>developer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looking </a:t>
            </a:r>
            <a:r>
              <a:rPr sz="2400" spc="-15" dirty="0">
                <a:latin typeface="Calibri"/>
                <a:cs typeface="Calibri"/>
              </a:rPr>
              <a:t>to  </a:t>
            </a:r>
            <a:r>
              <a:rPr sz="2400" spc="-5" dirty="0">
                <a:latin typeface="Calibri"/>
                <a:cs typeface="Calibri"/>
              </a:rPr>
              <a:t>open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new </a:t>
            </a:r>
            <a:r>
              <a:rPr sz="2400" spc="-5" dirty="0">
                <a:latin typeface="Calibri"/>
                <a:cs typeface="Calibri"/>
              </a:rPr>
              <a:t>shopping </a:t>
            </a:r>
            <a:r>
              <a:rPr sz="2400" dirty="0">
                <a:latin typeface="Calibri"/>
                <a:cs typeface="Calibri"/>
              </a:rPr>
              <a:t>mall, </a:t>
            </a:r>
            <a:r>
              <a:rPr sz="2400" spc="-10" dirty="0">
                <a:latin typeface="Calibri"/>
                <a:cs typeface="Calibri"/>
              </a:rPr>
              <a:t>where would you recommend </a:t>
            </a:r>
            <a:r>
              <a:rPr sz="2400" spc="-5" dirty="0">
                <a:latin typeface="Calibri"/>
                <a:cs typeface="Calibri"/>
              </a:rPr>
              <a:t>that they open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81000"/>
            <a:ext cx="2969261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5" dirty="0">
                <a:latin typeface="Britannic Bold" pitchFamily="34" charset="0"/>
              </a:rPr>
              <a:t>D</a:t>
            </a:r>
            <a:r>
              <a:rPr sz="4400" spc="-85" dirty="0">
                <a:latin typeface="Britannic Bold" pitchFamily="34" charset="0"/>
              </a:rPr>
              <a:t>at</a:t>
            </a:r>
            <a:r>
              <a:rPr sz="4400" dirty="0">
                <a:latin typeface="Britannic Bold" pitchFamily="34" charset="0"/>
              </a:rPr>
              <a:t>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990600"/>
            <a:ext cx="9142730" cy="3642023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8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20" dirty="0">
                <a:latin typeface="Calibri"/>
                <a:cs typeface="Calibri"/>
              </a:rPr>
              <a:t>Data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required</a:t>
            </a:r>
            <a:endParaRPr sz="2800" dirty="0">
              <a:latin typeface="Calibri"/>
              <a:cs typeface="Calibri"/>
            </a:endParaRPr>
          </a:p>
          <a:p>
            <a:pPr marL="712470" lvl="1" indent="-242570">
              <a:lnSpc>
                <a:spcPct val="100000"/>
              </a:lnSpc>
              <a:spcBef>
                <a:spcPts val="250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sz="2400" spc="-10" dirty="0">
                <a:latin typeface="Calibri"/>
                <a:cs typeface="Calibri"/>
              </a:rPr>
              <a:t>List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10" dirty="0">
                <a:latin typeface="Calibri"/>
                <a:cs typeface="Calibri"/>
              </a:rPr>
              <a:t>neighbourhoods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lang="en-US" sz="2400" spc="-15" dirty="0">
                <a:latin typeface="Calibri"/>
                <a:cs typeface="Calibri"/>
              </a:rPr>
              <a:t>Bangalore, India</a:t>
            </a:r>
            <a:endParaRPr sz="2400" dirty="0">
              <a:latin typeface="Calibri"/>
              <a:cs typeface="Calibri"/>
            </a:endParaRPr>
          </a:p>
          <a:p>
            <a:pPr marL="712470" lvl="1" indent="-242570">
              <a:lnSpc>
                <a:spcPct val="100000"/>
              </a:lnSpc>
              <a:spcBef>
                <a:spcPts val="215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sz="2400" spc="-5" dirty="0">
                <a:latin typeface="Calibri"/>
                <a:cs typeface="Calibri"/>
              </a:rPr>
              <a:t>Latitude </a:t>
            </a:r>
            <a:r>
              <a:rPr sz="2400" dirty="0">
                <a:latin typeface="Calibri"/>
                <a:cs typeface="Calibri"/>
              </a:rPr>
              <a:t>and longitude </a:t>
            </a:r>
            <a:r>
              <a:rPr sz="2400" spc="-15" dirty="0">
                <a:latin typeface="Calibri"/>
                <a:cs typeface="Calibri"/>
              </a:rPr>
              <a:t>coordinates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neighbourhoods</a:t>
            </a:r>
            <a:endParaRPr sz="2400" dirty="0">
              <a:latin typeface="Calibri"/>
              <a:cs typeface="Calibri"/>
            </a:endParaRPr>
          </a:p>
          <a:p>
            <a:pPr marL="712470" lvl="1" indent="-242570">
              <a:lnSpc>
                <a:spcPct val="100000"/>
              </a:lnSpc>
              <a:spcBef>
                <a:spcPts val="204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sz="2400" spc="-30" dirty="0">
                <a:latin typeface="Calibri"/>
                <a:cs typeface="Calibri"/>
              </a:rPr>
              <a:t>Venue </a:t>
            </a:r>
            <a:r>
              <a:rPr sz="2400" spc="-15" dirty="0">
                <a:latin typeface="Calibri"/>
                <a:cs typeface="Calibri"/>
              </a:rPr>
              <a:t>data, </a:t>
            </a:r>
            <a:r>
              <a:rPr sz="2400" spc="-5" dirty="0">
                <a:latin typeface="Calibri"/>
                <a:cs typeface="Calibri"/>
              </a:rPr>
              <a:t>particularly </a:t>
            </a:r>
            <a:r>
              <a:rPr sz="2400" spc="-15" dirty="0">
                <a:latin typeface="Calibri"/>
                <a:cs typeface="Calibri"/>
              </a:rPr>
              <a:t>data related to </a:t>
            </a:r>
            <a:r>
              <a:rPr sz="2400" spc="-5" dirty="0">
                <a:latin typeface="Calibri"/>
                <a:cs typeface="Calibri"/>
              </a:rPr>
              <a:t>shopping</a:t>
            </a:r>
            <a:r>
              <a:rPr sz="2400" spc="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malls</a:t>
            </a:r>
          </a:p>
          <a:p>
            <a:pPr marL="469900" indent="-457200">
              <a:lnSpc>
                <a:spcPct val="100000"/>
              </a:lnSpc>
              <a:buFont typeface="Arial" pitchFamily="34" charset="0"/>
              <a:buChar char="•"/>
              <a:tabLst>
                <a:tab pos="241935" algn="l"/>
              </a:tabLst>
            </a:pPr>
            <a:r>
              <a:rPr sz="2800" spc="-15" dirty="0">
                <a:latin typeface="Calibri"/>
                <a:cs typeface="Calibri"/>
              </a:rPr>
              <a:t>Sources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data</a:t>
            </a:r>
            <a:endParaRPr sz="2800" dirty="0">
              <a:latin typeface="Calibri"/>
              <a:cs typeface="Calibri"/>
            </a:endParaRPr>
          </a:p>
          <a:p>
            <a:pPr marL="698500" marR="5080" lvl="1" indent="-228600">
              <a:lnSpc>
                <a:spcPts val="2590"/>
              </a:lnSpc>
              <a:spcBef>
                <a:spcPts val="570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sz="2400" dirty="0">
                <a:latin typeface="Calibri"/>
                <a:cs typeface="Calibri"/>
              </a:rPr>
              <a:t>Wikipedia </a:t>
            </a:r>
            <a:r>
              <a:rPr sz="2400" spc="-10" dirty="0">
                <a:latin typeface="Calibri"/>
                <a:cs typeface="Calibri"/>
              </a:rPr>
              <a:t>page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spc="-10" dirty="0" err="1">
                <a:latin typeface="Calibri"/>
                <a:cs typeface="Calibri"/>
              </a:rPr>
              <a:t>neighbourhoods</a:t>
            </a:r>
            <a:r>
              <a:rPr sz="2400" spc="-10" dirty="0">
                <a:latin typeface="Calibri"/>
                <a:cs typeface="Calibri"/>
              </a:rPr>
              <a:t>  (</a:t>
            </a:r>
            <a:r>
              <a:rPr lang="en-US" sz="2400" u="sng" dirty="0">
                <a:solidFill>
                  <a:schemeClr val="accent3"/>
                </a:solidFill>
                <a:latin typeface="Gabriola" pitchFamily="82" charset="0"/>
                <a:hlinkClick r:id="rId2"/>
              </a:rPr>
              <a:t>https://commons.wikimedia.org/wiki/Category:Suburbs_of_Bangalore</a:t>
            </a:r>
            <a:r>
              <a:rPr sz="2400" spc="-10" dirty="0">
                <a:latin typeface="Calibri"/>
                <a:cs typeface="Calibri"/>
              </a:rPr>
              <a:t>)</a:t>
            </a:r>
            <a:endParaRPr sz="2400" dirty="0">
              <a:latin typeface="Calibri"/>
              <a:cs typeface="Calibri"/>
            </a:endParaRPr>
          </a:p>
          <a:p>
            <a:pPr marL="712470" lvl="1" indent="-242570">
              <a:lnSpc>
                <a:spcPct val="100000"/>
              </a:lnSpc>
              <a:spcBef>
                <a:spcPts val="180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sz="2400" spc="-5" dirty="0">
                <a:latin typeface="Calibri"/>
                <a:cs typeface="Calibri"/>
              </a:rPr>
              <a:t>Geocoder </a:t>
            </a:r>
            <a:r>
              <a:rPr sz="2400" spc="-10" dirty="0">
                <a:latin typeface="Calibri"/>
                <a:cs typeface="Calibri"/>
              </a:rPr>
              <a:t>package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spc="-5" dirty="0">
                <a:latin typeface="Calibri"/>
                <a:cs typeface="Calibri"/>
              </a:rPr>
              <a:t>latitude </a:t>
            </a:r>
            <a:r>
              <a:rPr sz="2400" dirty="0">
                <a:latin typeface="Calibri"/>
                <a:cs typeface="Calibri"/>
              </a:rPr>
              <a:t>and longitude</a:t>
            </a:r>
            <a:r>
              <a:rPr sz="2400" spc="-15" dirty="0">
                <a:latin typeface="Calibri"/>
                <a:cs typeface="Calibri"/>
              </a:rPr>
              <a:t> coordinates</a:t>
            </a:r>
            <a:endParaRPr sz="2400" dirty="0">
              <a:latin typeface="Calibri"/>
              <a:cs typeface="Calibri"/>
            </a:endParaRPr>
          </a:p>
          <a:p>
            <a:pPr marL="712470" lvl="1" indent="-242570">
              <a:lnSpc>
                <a:spcPct val="100000"/>
              </a:lnSpc>
              <a:spcBef>
                <a:spcPts val="204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sz="2400" spc="-15" dirty="0">
                <a:latin typeface="Calibri"/>
                <a:cs typeface="Calibri"/>
              </a:rPr>
              <a:t>Foursquare </a:t>
            </a:r>
            <a:r>
              <a:rPr sz="2400" dirty="0">
                <a:latin typeface="Calibri"/>
                <a:cs typeface="Calibri"/>
              </a:rPr>
              <a:t>API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spc="-10" dirty="0">
                <a:latin typeface="Calibri"/>
                <a:cs typeface="Calibri"/>
              </a:rPr>
              <a:t>venue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40386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40" dirty="0">
                <a:latin typeface="Britannic Bold" pitchFamily="34" charset="0"/>
              </a:rPr>
              <a:t>Methodology</a:t>
            </a:r>
            <a:endParaRPr sz="4400" dirty="0">
              <a:latin typeface="Britannic Bold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281" y="1219200"/>
            <a:ext cx="9042400" cy="355028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19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30" dirty="0">
                <a:latin typeface="Calibri"/>
                <a:cs typeface="Calibri"/>
              </a:rPr>
              <a:t>Web </a:t>
            </a:r>
            <a:r>
              <a:rPr sz="2400" spc="-10" dirty="0">
                <a:latin typeface="Calibri"/>
                <a:cs typeface="Calibri"/>
              </a:rPr>
              <a:t>scraping </a:t>
            </a:r>
            <a:r>
              <a:rPr sz="2400" dirty="0">
                <a:latin typeface="Calibri"/>
                <a:cs typeface="Calibri"/>
              </a:rPr>
              <a:t>Wikipedia </a:t>
            </a:r>
            <a:r>
              <a:rPr sz="2400" spc="-10" dirty="0">
                <a:latin typeface="Calibri"/>
                <a:cs typeface="Calibri"/>
              </a:rPr>
              <a:t>page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spc="-10" dirty="0" err="1">
                <a:latin typeface="Calibri"/>
                <a:cs typeface="Calibri"/>
              </a:rPr>
              <a:t>neighbourhoods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list</a:t>
            </a:r>
            <a:r>
              <a:rPr lang="en-US" sz="2400" spc="-10" dirty="0"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5" dirty="0">
                <a:latin typeface="Calibri"/>
                <a:cs typeface="Calibri"/>
              </a:rPr>
              <a:t>Get latitude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longitude </a:t>
            </a:r>
            <a:r>
              <a:rPr sz="2400" spc="-15" dirty="0">
                <a:latin typeface="Calibri"/>
                <a:cs typeface="Calibri"/>
              </a:rPr>
              <a:t>coordinates </a:t>
            </a:r>
            <a:r>
              <a:rPr sz="2400" spc="-5" dirty="0">
                <a:latin typeface="Calibri"/>
                <a:cs typeface="Calibri"/>
              </a:rPr>
              <a:t>using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0" dirty="0" err="1">
                <a:latin typeface="Calibri"/>
                <a:cs typeface="Calibri"/>
              </a:rPr>
              <a:t>Geocoder</a:t>
            </a:r>
            <a:r>
              <a:rPr lang="en-US" sz="2400" spc="-10" dirty="0"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5" dirty="0">
                <a:latin typeface="Calibri"/>
                <a:cs typeface="Calibri"/>
              </a:rPr>
              <a:t>Use </a:t>
            </a:r>
            <a:r>
              <a:rPr sz="2400" spc="-15" dirty="0">
                <a:latin typeface="Calibri"/>
                <a:cs typeface="Calibri"/>
              </a:rPr>
              <a:t>Foursquare </a:t>
            </a:r>
            <a:r>
              <a:rPr sz="2400" dirty="0">
                <a:latin typeface="Calibri"/>
                <a:cs typeface="Calibri"/>
              </a:rPr>
              <a:t>API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10" dirty="0">
                <a:latin typeface="Calibri"/>
                <a:cs typeface="Calibri"/>
              </a:rPr>
              <a:t>get venue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</a:t>
            </a:r>
            <a:r>
              <a:rPr lang="en-US" sz="2400" spc="-15" dirty="0"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  <a:p>
            <a:pPr marL="241300" marR="5080" indent="-228600">
              <a:lnSpc>
                <a:spcPts val="2590"/>
              </a:lnSpc>
              <a:spcBef>
                <a:spcPts val="103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0" dirty="0">
                <a:latin typeface="Calibri"/>
                <a:cs typeface="Calibri"/>
              </a:rPr>
              <a:t>Group </a:t>
            </a:r>
            <a:r>
              <a:rPr sz="2400" spc="-15" dirty="0">
                <a:latin typeface="Calibri"/>
                <a:cs typeface="Calibri"/>
              </a:rPr>
              <a:t>data </a:t>
            </a:r>
            <a:r>
              <a:rPr sz="2400" spc="-10" dirty="0">
                <a:latin typeface="Calibri"/>
                <a:cs typeface="Calibri"/>
              </a:rPr>
              <a:t>by </a:t>
            </a:r>
            <a:r>
              <a:rPr sz="2400" spc="-5" dirty="0">
                <a:latin typeface="Calibri"/>
                <a:cs typeface="Calibri"/>
              </a:rPr>
              <a:t>neighbourhood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taking </a:t>
            </a:r>
            <a:r>
              <a:rPr sz="2400" dirty="0">
                <a:latin typeface="Calibri"/>
                <a:cs typeface="Calibri"/>
              </a:rPr>
              <a:t>the mean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frequency of  occurrence of </a:t>
            </a:r>
            <a:r>
              <a:rPr sz="2400" dirty="0">
                <a:latin typeface="Calibri"/>
                <a:cs typeface="Calibri"/>
              </a:rPr>
              <a:t>each </a:t>
            </a:r>
            <a:r>
              <a:rPr sz="2400" spc="-10" dirty="0">
                <a:latin typeface="Calibri"/>
                <a:cs typeface="Calibri"/>
              </a:rPr>
              <a:t>venue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category</a:t>
            </a:r>
            <a:r>
              <a:rPr lang="en-US" sz="2400" spc="-10" dirty="0"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9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5" dirty="0">
                <a:latin typeface="Calibri"/>
                <a:cs typeface="Calibri"/>
              </a:rPr>
              <a:t>Filter </a:t>
            </a:r>
            <a:r>
              <a:rPr sz="2400" spc="-10" dirty="0">
                <a:latin typeface="Calibri"/>
                <a:cs typeface="Calibri"/>
              </a:rPr>
              <a:t>venue category by </a:t>
            </a:r>
            <a:r>
              <a:rPr sz="2400" spc="-5" dirty="0">
                <a:latin typeface="Calibri"/>
                <a:cs typeface="Calibri"/>
              </a:rPr>
              <a:t>Shopping </a:t>
            </a:r>
            <a:r>
              <a:rPr sz="2400" dirty="0">
                <a:latin typeface="Calibri"/>
                <a:cs typeface="Calibri"/>
              </a:rPr>
              <a:t>Mall</a:t>
            </a:r>
            <a:r>
              <a:rPr lang="en-US" sz="2400" dirty="0"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20" dirty="0">
                <a:latin typeface="Calibri"/>
                <a:cs typeface="Calibri"/>
              </a:rPr>
              <a:t>Perform </a:t>
            </a:r>
            <a:r>
              <a:rPr sz="2400" spc="-5" dirty="0">
                <a:latin typeface="Calibri"/>
                <a:cs typeface="Calibri"/>
              </a:rPr>
              <a:t>clustering on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data </a:t>
            </a:r>
            <a:r>
              <a:rPr sz="2400" spc="-10" dirty="0">
                <a:latin typeface="Calibri"/>
                <a:cs typeface="Calibri"/>
              </a:rPr>
              <a:t>by </a:t>
            </a:r>
            <a:r>
              <a:rPr sz="2400" spc="-5" dirty="0">
                <a:latin typeface="Calibri"/>
                <a:cs typeface="Calibri"/>
              </a:rPr>
              <a:t>using </a:t>
            </a:r>
            <a:r>
              <a:rPr sz="2400" dirty="0">
                <a:latin typeface="Calibri"/>
                <a:cs typeface="Calibri"/>
              </a:rPr>
              <a:t>k-means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clustering</a:t>
            </a:r>
            <a:r>
              <a:rPr lang="en-US" sz="2400" spc="-5" dirty="0"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0" dirty="0">
                <a:latin typeface="Calibri"/>
                <a:cs typeface="Calibri"/>
              </a:rPr>
              <a:t>Visualize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clusters </a:t>
            </a:r>
            <a:r>
              <a:rPr sz="2400" dirty="0">
                <a:latin typeface="Calibri"/>
                <a:cs typeface="Calibri"/>
              </a:rPr>
              <a:t>in a map </a:t>
            </a:r>
            <a:r>
              <a:rPr sz="2400" spc="-5" dirty="0">
                <a:latin typeface="Calibri"/>
                <a:cs typeface="Calibri"/>
              </a:rPr>
              <a:t>using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Folium</a:t>
            </a:r>
            <a:r>
              <a:rPr lang="en-US" sz="2400" spc="-10" dirty="0"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81000"/>
            <a:ext cx="2588261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14" dirty="0">
                <a:latin typeface="Britannic Bold" pitchFamily="34" charset="0"/>
              </a:rPr>
              <a:t>R</a:t>
            </a:r>
            <a:r>
              <a:rPr sz="4400" spc="-35" dirty="0">
                <a:latin typeface="Britannic Bold" pitchFamily="34" charset="0"/>
              </a:rPr>
              <a:t>e</a:t>
            </a:r>
            <a:r>
              <a:rPr sz="4400" spc="-30" dirty="0">
                <a:latin typeface="Britannic Bold" pitchFamily="34" charset="0"/>
              </a:rPr>
              <a:t>s</a:t>
            </a:r>
            <a:r>
              <a:rPr sz="4400" spc="-50" dirty="0">
                <a:latin typeface="Britannic Bold" pitchFamily="34" charset="0"/>
              </a:rPr>
              <a:t>u</a:t>
            </a:r>
            <a:r>
              <a:rPr sz="4400" spc="-30" dirty="0">
                <a:latin typeface="Britannic Bold" pitchFamily="34" charset="0"/>
              </a:rPr>
              <a:t>l</a:t>
            </a:r>
            <a:r>
              <a:rPr sz="4400" spc="-25" dirty="0">
                <a:latin typeface="Britannic Bold" pitchFamily="34" charset="0"/>
              </a:rPr>
              <a:t>t</a:t>
            </a:r>
            <a:r>
              <a:rPr sz="4400" dirty="0">
                <a:latin typeface="Britannic Bold" pitchFamily="34" charset="0"/>
              </a:rPr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4800" y="1292715"/>
            <a:ext cx="5714999" cy="3334887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360680" indent="-228600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5" dirty="0">
                <a:latin typeface="Bernard MT Condensed" pitchFamily="18" charset="0"/>
                <a:cs typeface="Calibri"/>
              </a:rPr>
              <a:t>Categorized </a:t>
            </a:r>
            <a:r>
              <a:rPr sz="2400" dirty="0">
                <a:latin typeface="Bernard MT Condensed" pitchFamily="18" charset="0"/>
                <a:cs typeface="Calibri"/>
              </a:rPr>
              <a:t>the </a:t>
            </a:r>
            <a:r>
              <a:rPr sz="2400" spc="-10" dirty="0">
                <a:latin typeface="Bernard MT Condensed" pitchFamily="18" charset="0"/>
                <a:cs typeface="Calibri"/>
              </a:rPr>
              <a:t>neighbourhoods  </a:t>
            </a:r>
            <a:r>
              <a:rPr sz="2400" spc="-15" dirty="0">
                <a:latin typeface="Bernard MT Condensed" pitchFamily="18" charset="0"/>
                <a:cs typeface="Calibri"/>
              </a:rPr>
              <a:t>into </a:t>
            </a:r>
            <a:r>
              <a:rPr lang="en-US" sz="2400" dirty="0">
                <a:latin typeface="Bernard MT Condensed" pitchFamily="18" charset="0"/>
                <a:cs typeface="Calibri"/>
              </a:rPr>
              <a:t>4</a:t>
            </a:r>
            <a:r>
              <a:rPr sz="2400" dirty="0">
                <a:latin typeface="Bernard MT Condensed" pitchFamily="18" charset="0"/>
                <a:cs typeface="Calibri"/>
              </a:rPr>
              <a:t> </a:t>
            </a:r>
            <a:r>
              <a:rPr sz="2400" spc="-15" dirty="0">
                <a:latin typeface="Bernard MT Condensed" pitchFamily="18" charset="0"/>
                <a:cs typeface="Calibri"/>
              </a:rPr>
              <a:t>clusters</a:t>
            </a:r>
            <a:r>
              <a:rPr sz="2400" spc="-50" dirty="0">
                <a:latin typeface="Bernard MT Condensed" pitchFamily="18" charset="0"/>
                <a:cs typeface="Calibri"/>
              </a:rPr>
              <a:t> </a:t>
            </a:r>
            <a:r>
              <a:rPr sz="2400" dirty="0">
                <a:latin typeface="Bernard MT Condensed" pitchFamily="18" charset="0"/>
                <a:cs typeface="Calibri"/>
              </a:rPr>
              <a:t>: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b="1" dirty="0"/>
              <a:t> </a:t>
            </a:r>
            <a:r>
              <a:rPr lang="en-US" b="1" u="sng" dirty="0"/>
              <a:t>Cluster 0: </a:t>
            </a:r>
            <a:r>
              <a:rPr lang="en-US" dirty="0" err="1"/>
              <a:t>Neighbourhoods</a:t>
            </a:r>
            <a:r>
              <a:rPr lang="en-US" dirty="0"/>
              <a:t> with  low number to no existence  of shopping malls 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b="1" u="sng" dirty="0"/>
              <a:t>Cluster 1: </a:t>
            </a:r>
            <a:r>
              <a:rPr lang="en-US" dirty="0" err="1"/>
              <a:t>Neighbourhoods</a:t>
            </a:r>
            <a:r>
              <a:rPr lang="en-US" dirty="0"/>
              <a:t> with high concentration of shopping malls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b="1" u="sng" dirty="0"/>
              <a:t>Cluster </a:t>
            </a:r>
            <a:r>
              <a:rPr lang="en-US" b="1" u="sng" dirty="0">
                <a:latin typeface="+mj-lt"/>
              </a:rPr>
              <a:t>2</a:t>
            </a:r>
            <a:r>
              <a:rPr lang="en-US" dirty="0">
                <a:latin typeface="+mj-lt"/>
              </a:rPr>
              <a:t>: </a:t>
            </a:r>
            <a:r>
              <a:rPr lang="en-US" dirty="0" err="1"/>
              <a:t>Neighbourhoods</a:t>
            </a:r>
            <a:r>
              <a:rPr lang="en-US" dirty="0"/>
              <a:t> with  equal concentration shopping malls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b="1" u="sng" dirty="0"/>
              <a:t>Cluster </a:t>
            </a:r>
            <a:r>
              <a:rPr lang="en-US" b="1" u="sng" dirty="0">
                <a:latin typeface="+mj-lt"/>
              </a:rPr>
              <a:t>3</a:t>
            </a:r>
            <a:r>
              <a:rPr lang="en-US" dirty="0">
                <a:latin typeface="+mj-lt"/>
              </a:rPr>
              <a:t>: </a:t>
            </a:r>
            <a:r>
              <a:rPr lang="en-US" dirty="0" err="1"/>
              <a:t>Neighbourhoods</a:t>
            </a:r>
            <a:r>
              <a:rPr lang="en-US" dirty="0"/>
              <a:t> with moderate shopping malls</a:t>
            </a:r>
          </a:p>
          <a:p>
            <a:pPr marL="469900" marR="5080" lvl="1">
              <a:lnSpc>
                <a:spcPts val="2590"/>
              </a:lnSpc>
              <a:spcBef>
                <a:spcPts val="530"/>
              </a:spcBef>
              <a:buSzPct val="95833"/>
              <a:tabLst>
                <a:tab pos="713105" algn="l"/>
              </a:tabLst>
            </a:pPr>
            <a:endParaRPr sz="2400" dirty="0">
              <a:cs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609600"/>
            <a:ext cx="59436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00"/>
            <a:ext cx="3578861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0" dirty="0">
                <a:latin typeface="Britannic Bold" pitchFamily="34" charset="0"/>
              </a:rPr>
              <a:t>Discussion</a:t>
            </a:r>
            <a:endParaRPr sz="4400" dirty="0">
              <a:latin typeface="Britannic Bold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8" y="1371600"/>
            <a:ext cx="9797415" cy="4237056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19"/>
              </a:spcBef>
              <a:buFont typeface="Arial"/>
              <a:buChar char="•"/>
              <a:tabLst>
                <a:tab pos="241935" algn="l"/>
              </a:tabLst>
            </a:pPr>
            <a:r>
              <a:rPr lang="en-US" sz="2400" dirty="0"/>
              <a:t>Main focusing shopping Mall around the Bangalore city</a:t>
            </a:r>
            <a:endParaRPr sz="24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5" dirty="0">
                <a:latin typeface="Calibri"/>
                <a:cs typeface="Calibri"/>
              </a:rPr>
              <a:t>Highest number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10" dirty="0">
                <a:latin typeface="Calibri"/>
                <a:cs typeface="Calibri"/>
              </a:rPr>
              <a:t>cluster </a:t>
            </a:r>
            <a:r>
              <a:rPr lang="en-US" sz="2400" dirty="0">
                <a:latin typeface="Calibri"/>
                <a:cs typeface="Calibri"/>
              </a:rPr>
              <a:t>1</a:t>
            </a:r>
            <a:r>
              <a:rPr sz="2400" dirty="0">
                <a:latin typeface="Calibri"/>
                <a:cs typeface="Calibri"/>
              </a:rPr>
              <a:t> and </a:t>
            </a:r>
            <a:r>
              <a:rPr sz="2400" spc="-15" dirty="0">
                <a:latin typeface="Calibri"/>
                <a:cs typeface="Calibri"/>
              </a:rPr>
              <a:t>moderate </a:t>
            </a:r>
            <a:r>
              <a:rPr sz="2400" spc="-5" dirty="0">
                <a:latin typeface="Calibri"/>
                <a:cs typeface="Calibri"/>
              </a:rPr>
              <a:t>number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10" dirty="0">
                <a:latin typeface="Calibri"/>
                <a:cs typeface="Calibri"/>
              </a:rPr>
              <a:t>cluster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3</a:t>
            </a: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935" algn="l"/>
              </a:tabLst>
            </a:pPr>
            <a:r>
              <a:rPr lang="en-US" sz="2400" dirty="0">
                <a:latin typeface="Calibri"/>
                <a:cs typeface="Calibri"/>
              </a:rPr>
              <a:t>Cluster 2 has  equal focusing area where the all area is good for </a:t>
            </a:r>
            <a:r>
              <a:rPr lang="en-US" sz="2400" dirty="0" err="1">
                <a:latin typeface="Calibri"/>
                <a:cs typeface="Calibri"/>
              </a:rPr>
              <a:t>openning</a:t>
            </a:r>
            <a:r>
              <a:rPr lang="en-US" sz="2400" dirty="0"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0" dirty="0">
                <a:latin typeface="Calibri"/>
                <a:cs typeface="Calibri"/>
              </a:rPr>
              <a:t>Cluster </a:t>
            </a:r>
            <a:r>
              <a:rPr lang="en-US" sz="2400" dirty="0">
                <a:latin typeface="Calibri"/>
                <a:cs typeface="Calibri"/>
              </a:rPr>
              <a:t>0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has very low number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no shopping </a:t>
            </a:r>
            <a:r>
              <a:rPr sz="2400" dirty="0">
                <a:latin typeface="Calibri"/>
                <a:cs typeface="Calibri"/>
              </a:rPr>
              <a:t>mall in the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neighbourhoods</a:t>
            </a:r>
            <a:endParaRPr sz="2400" dirty="0">
              <a:latin typeface="Calibri"/>
              <a:cs typeface="Calibri"/>
            </a:endParaRPr>
          </a:p>
          <a:p>
            <a:pPr marL="241300" marR="5080" indent="-228600">
              <a:lnSpc>
                <a:spcPts val="2590"/>
              </a:lnSpc>
              <a:spcBef>
                <a:spcPts val="103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0" dirty="0">
                <a:latin typeface="Calibri"/>
                <a:cs typeface="Calibri"/>
              </a:rPr>
              <a:t>Oversupply </a:t>
            </a:r>
            <a:r>
              <a:rPr sz="2400" spc="-5" dirty="0">
                <a:latin typeface="Calibri"/>
                <a:cs typeface="Calibri"/>
              </a:rPr>
              <a:t>of shopping </a:t>
            </a:r>
            <a:r>
              <a:rPr sz="2400" dirty="0">
                <a:latin typeface="Calibri"/>
                <a:cs typeface="Calibri"/>
              </a:rPr>
              <a:t>malls </a:t>
            </a:r>
            <a:r>
              <a:rPr sz="2400" spc="-5" dirty="0">
                <a:latin typeface="Calibri"/>
                <a:cs typeface="Calibri"/>
              </a:rPr>
              <a:t>mostly happened </a:t>
            </a:r>
            <a:r>
              <a:rPr sz="2400" dirty="0">
                <a:latin typeface="Calibri"/>
                <a:cs typeface="Calibri"/>
              </a:rPr>
              <a:t>in the </a:t>
            </a:r>
            <a:r>
              <a:rPr sz="2400" spc="-10" dirty="0">
                <a:latin typeface="Calibri"/>
                <a:cs typeface="Calibri"/>
              </a:rPr>
              <a:t>central area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35" dirty="0">
                <a:latin typeface="Calibri"/>
                <a:cs typeface="Calibri"/>
              </a:rPr>
              <a:t>city,  </a:t>
            </a:r>
            <a:r>
              <a:rPr sz="2400" dirty="0">
                <a:latin typeface="Calibri"/>
                <a:cs typeface="Calibri"/>
              </a:rPr>
              <a:t>with the </a:t>
            </a:r>
            <a:r>
              <a:rPr sz="2400" spc="-5" dirty="0">
                <a:latin typeface="Calibri"/>
                <a:cs typeface="Calibri"/>
              </a:rPr>
              <a:t>suburb </a:t>
            </a:r>
            <a:r>
              <a:rPr sz="2400" spc="-10" dirty="0">
                <a:latin typeface="Calibri"/>
                <a:cs typeface="Calibri"/>
              </a:rPr>
              <a:t>area still </a:t>
            </a:r>
            <a:r>
              <a:rPr sz="2400" spc="-20" dirty="0">
                <a:latin typeface="Calibri"/>
                <a:cs typeface="Calibri"/>
              </a:rPr>
              <a:t>have </a:t>
            </a:r>
            <a:r>
              <a:rPr sz="2400" spc="-5" dirty="0">
                <a:latin typeface="Calibri"/>
                <a:cs typeface="Calibri"/>
              </a:rPr>
              <a:t>very </a:t>
            </a:r>
            <a:r>
              <a:rPr sz="2400" spc="-20" dirty="0">
                <a:latin typeface="Calibri"/>
                <a:cs typeface="Calibri"/>
              </a:rPr>
              <a:t>few </a:t>
            </a:r>
            <a:r>
              <a:rPr sz="2400" spc="-5" dirty="0">
                <a:latin typeface="Calibri"/>
                <a:cs typeface="Calibri"/>
              </a:rPr>
              <a:t>shopping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malls</a:t>
            </a:r>
            <a:endParaRPr lang="en-US" sz="2400" dirty="0">
              <a:latin typeface="Calibri"/>
              <a:cs typeface="Calibri"/>
            </a:endParaRPr>
          </a:p>
          <a:p>
            <a:pPr marL="241300" marR="5080" indent="-228600">
              <a:lnSpc>
                <a:spcPts val="2590"/>
              </a:lnSpc>
              <a:spcBef>
                <a:spcPts val="1035"/>
              </a:spcBef>
              <a:buFont typeface="Arial"/>
              <a:buChar char="•"/>
              <a:tabLst>
                <a:tab pos="241935" algn="l"/>
              </a:tabLst>
            </a:pPr>
            <a:r>
              <a:rPr lang="en-US" sz="2400" dirty="0"/>
              <a:t> Property developers are advised to avoid neighborhoods in cluster 2 which already have high concentration of shopping malls and suffering from intense competition.</a:t>
            </a:r>
            <a:endParaRPr lang="en-US" sz="2400" dirty="0">
              <a:latin typeface="Calibri"/>
              <a:cs typeface="Calibri"/>
            </a:endParaRPr>
          </a:p>
          <a:p>
            <a:pPr marL="241300" marR="5080" indent="-228600">
              <a:lnSpc>
                <a:spcPts val="2590"/>
              </a:lnSpc>
              <a:spcBef>
                <a:spcPts val="1035"/>
              </a:spcBef>
              <a:buFont typeface="Arial"/>
              <a:buChar char="•"/>
              <a:tabLst>
                <a:tab pos="241935" algn="l"/>
              </a:tabLst>
            </a:pP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00"/>
            <a:ext cx="4968206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5" dirty="0">
                <a:latin typeface="Britannic Bold" pitchFamily="34" charset="0"/>
              </a:rPr>
              <a:t>Recommendations</a:t>
            </a:r>
            <a:endParaRPr sz="4400" dirty="0">
              <a:latin typeface="Britannic Bold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8" y="1600200"/>
            <a:ext cx="10165715" cy="310662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946150" indent="-228600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5" dirty="0">
                <a:latin typeface="Calibri"/>
                <a:cs typeface="Calibri"/>
              </a:rPr>
              <a:t>Open new shopping </a:t>
            </a:r>
            <a:r>
              <a:rPr sz="2400" dirty="0">
                <a:latin typeface="Calibri"/>
                <a:cs typeface="Calibri"/>
              </a:rPr>
              <a:t>malls in </a:t>
            </a:r>
            <a:r>
              <a:rPr sz="2400" spc="-10" dirty="0">
                <a:latin typeface="Calibri"/>
                <a:cs typeface="Calibri"/>
              </a:rPr>
              <a:t>neighbourhoods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10" dirty="0">
                <a:latin typeface="Calibri"/>
                <a:cs typeface="Calibri"/>
              </a:rPr>
              <a:t>cluster </a:t>
            </a:r>
            <a:r>
              <a:rPr lang="en-US" sz="2400" dirty="0">
                <a:latin typeface="Calibri"/>
                <a:cs typeface="Calibri"/>
              </a:rPr>
              <a:t>0 </a:t>
            </a:r>
            <a:r>
              <a:rPr sz="2400" dirty="0">
                <a:latin typeface="Calibri"/>
                <a:cs typeface="Calibri"/>
              </a:rPr>
              <a:t>with </a:t>
            </a:r>
            <a:r>
              <a:rPr sz="2400" spc="-10" dirty="0">
                <a:latin typeface="Calibri"/>
                <a:cs typeface="Calibri"/>
              </a:rPr>
              <a:t>little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no  competition</a:t>
            </a:r>
            <a:endParaRPr sz="2400" dirty="0">
              <a:latin typeface="Calibri"/>
              <a:cs typeface="Calibri"/>
            </a:endParaRPr>
          </a:p>
          <a:p>
            <a:pPr marL="241300" marR="5080" indent="-228600">
              <a:lnSpc>
                <a:spcPts val="2590"/>
              </a:lnSpc>
              <a:spcBef>
                <a:spcPts val="101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5" dirty="0">
                <a:latin typeface="Calibri"/>
                <a:cs typeface="Calibri"/>
              </a:rPr>
              <a:t>Can </a:t>
            </a:r>
            <a:r>
              <a:rPr sz="2400" dirty="0">
                <a:latin typeface="Calibri"/>
                <a:cs typeface="Calibri"/>
              </a:rPr>
              <a:t>also </a:t>
            </a:r>
            <a:r>
              <a:rPr sz="2400" spc="-5" dirty="0">
                <a:latin typeface="Calibri"/>
                <a:cs typeface="Calibri"/>
              </a:rPr>
              <a:t>open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10" dirty="0">
                <a:latin typeface="Calibri"/>
                <a:cs typeface="Calibri"/>
              </a:rPr>
              <a:t>neighbourhoods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10" dirty="0">
                <a:latin typeface="Calibri"/>
                <a:cs typeface="Calibri"/>
              </a:rPr>
              <a:t>cluster </a:t>
            </a:r>
            <a:r>
              <a:rPr lang="en-US" sz="2400" dirty="0">
                <a:latin typeface="Calibri"/>
                <a:cs typeface="Calibri"/>
              </a:rPr>
              <a:t>3 </a:t>
            </a:r>
            <a:r>
              <a:rPr sz="2400" dirty="0">
                <a:latin typeface="Calibri"/>
                <a:cs typeface="Calibri"/>
              </a:rPr>
              <a:t>with </a:t>
            </a:r>
            <a:r>
              <a:rPr sz="2400" spc="-15" dirty="0">
                <a:latin typeface="Calibri"/>
                <a:cs typeface="Calibri"/>
              </a:rPr>
              <a:t>moderate </a:t>
            </a:r>
            <a:r>
              <a:rPr sz="2400" spc="-5" dirty="0">
                <a:latin typeface="Calibri"/>
                <a:cs typeface="Calibri"/>
              </a:rPr>
              <a:t>competition </a:t>
            </a:r>
            <a:r>
              <a:rPr sz="2400" dirty="0">
                <a:latin typeface="Calibri"/>
                <a:cs typeface="Calibri"/>
              </a:rPr>
              <a:t>if </a:t>
            </a:r>
            <a:r>
              <a:rPr sz="2400" spc="-20" dirty="0">
                <a:latin typeface="Calibri"/>
                <a:cs typeface="Calibri"/>
              </a:rPr>
              <a:t>have  </a:t>
            </a:r>
            <a:r>
              <a:rPr sz="2400" spc="-5" dirty="0">
                <a:latin typeface="Calibri"/>
                <a:cs typeface="Calibri"/>
              </a:rPr>
              <a:t>unique selling </a:t>
            </a:r>
            <a:r>
              <a:rPr sz="2400" spc="-10" dirty="0">
                <a:latin typeface="Calibri"/>
                <a:cs typeface="Calibri"/>
              </a:rPr>
              <a:t>propositions </a:t>
            </a:r>
            <a:r>
              <a:rPr sz="2400" spc="-15" dirty="0">
                <a:latin typeface="Calibri"/>
                <a:cs typeface="Calibri"/>
              </a:rPr>
              <a:t>to stand </a:t>
            </a:r>
            <a:r>
              <a:rPr sz="2400" spc="-5" dirty="0">
                <a:latin typeface="Calibri"/>
                <a:cs typeface="Calibri"/>
              </a:rPr>
              <a:t>out </a:t>
            </a:r>
            <a:r>
              <a:rPr sz="2400" spc="-15" dirty="0">
                <a:latin typeface="Calibri"/>
                <a:cs typeface="Calibri"/>
              </a:rPr>
              <a:t>from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competition</a:t>
            </a:r>
            <a:endParaRPr sz="2400" dirty="0">
              <a:latin typeface="Calibri"/>
              <a:cs typeface="Calibri"/>
            </a:endParaRPr>
          </a:p>
          <a:p>
            <a:pPr marL="241300" marR="5080" indent="-228600">
              <a:lnSpc>
                <a:spcPts val="2590"/>
              </a:lnSpc>
              <a:spcBef>
                <a:spcPts val="100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20" dirty="0">
                <a:latin typeface="Calibri"/>
                <a:cs typeface="Calibri"/>
              </a:rPr>
              <a:t>Avoid </a:t>
            </a:r>
            <a:r>
              <a:rPr sz="2400" spc="-10" dirty="0">
                <a:latin typeface="Calibri"/>
                <a:cs typeface="Calibri"/>
              </a:rPr>
              <a:t>neighbourhoods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10" dirty="0">
                <a:latin typeface="Calibri"/>
                <a:cs typeface="Calibri"/>
              </a:rPr>
              <a:t>cluster </a:t>
            </a:r>
            <a:r>
              <a:rPr lang="en-US" sz="2400" dirty="0">
                <a:latin typeface="Calibri"/>
                <a:cs typeface="Calibri"/>
              </a:rPr>
              <a:t>1</a:t>
            </a:r>
            <a:r>
              <a:rPr sz="2400" dirty="0">
                <a:latin typeface="Calibri"/>
                <a:cs typeface="Calibri"/>
              </a:rPr>
              <a:t>, </a:t>
            </a:r>
            <a:r>
              <a:rPr sz="2400" spc="-5" dirty="0">
                <a:latin typeface="Calibri"/>
                <a:cs typeface="Calibri"/>
              </a:rPr>
              <a:t>already high </a:t>
            </a:r>
            <a:r>
              <a:rPr sz="2400" spc="-15" dirty="0">
                <a:latin typeface="Calibri"/>
                <a:cs typeface="Calibri"/>
              </a:rPr>
              <a:t>concentration </a:t>
            </a:r>
            <a:r>
              <a:rPr sz="2400" spc="-5" dirty="0">
                <a:latin typeface="Calibri"/>
                <a:cs typeface="Calibri"/>
              </a:rPr>
              <a:t>of shopping </a:t>
            </a:r>
            <a:r>
              <a:rPr sz="2400" dirty="0">
                <a:latin typeface="Calibri"/>
                <a:cs typeface="Calibri"/>
              </a:rPr>
              <a:t>malls  and </a:t>
            </a:r>
            <a:r>
              <a:rPr sz="2400" spc="-10" dirty="0">
                <a:latin typeface="Calibri"/>
                <a:cs typeface="Calibri"/>
              </a:rPr>
              <a:t>intense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competition</a:t>
            </a:r>
            <a:endParaRPr lang="en-US" sz="2400" spc="-5" dirty="0">
              <a:latin typeface="Calibri"/>
              <a:cs typeface="Calibri"/>
            </a:endParaRPr>
          </a:p>
          <a:p>
            <a:pPr marL="241300" marR="5080" indent="-228600">
              <a:lnSpc>
                <a:spcPts val="2590"/>
              </a:lnSpc>
              <a:spcBef>
                <a:spcPts val="1000"/>
              </a:spcBef>
              <a:buFont typeface="Arial"/>
              <a:buChar char="•"/>
              <a:tabLst>
                <a:tab pos="241935" algn="l"/>
              </a:tabLst>
            </a:pPr>
            <a:r>
              <a:rPr lang="en-US" sz="2400" spc="-5" dirty="0">
                <a:latin typeface="Calibri"/>
                <a:cs typeface="Calibri"/>
              </a:rPr>
              <a:t>In cluster 2  is also a good area where the investors invest and start the  business but one thing keep in mind that in this area sell the different things 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533400"/>
            <a:ext cx="3807461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5" dirty="0">
                <a:latin typeface="Britannic Bold" pitchFamily="34" charset="0"/>
              </a:rPr>
              <a:t>Conclusion</a:t>
            </a:r>
            <a:endParaRPr sz="4400" dirty="0">
              <a:latin typeface="Britannic Bold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821307"/>
            <a:ext cx="9861550" cy="264495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304800" indent="-228600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0" dirty="0">
                <a:latin typeface="Calibri"/>
                <a:cs typeface="Calibri"/>
              </a:rPr>
              <a:t>Answer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business question: The </a:t>
            </a:r>
            <a:r>
              <a:rPr sz="2400" spc="-10" dirty="0">
                <a:latin typeface="Calibri"/>
                <a:cs typeface="Calibri"/>
              </a:rPr>
              <a:t>neighbourhoods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10" dirty="0">
                <a:latin typeface="Calibri"/>
                <a:cs typeface="Calibri"/>
              </a:rPr>
              <a:t>cluster </a:t>
            </a:r>
            <a:r>
              <a:rPr lang="en-US" sz="2400" dirty="0">
                <a:latin typeface="Calibri"/>
                <a:cs typeface="Calibri"/>
              </a:rPr>
              <a:t>0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most  </a:t>
            </a:r>
            <a:r>
              <a:rPr sz="2400" spc="-20" dirty="0">
                <a:latin typeface="Calibri"/>
                <a:cs typeface="Calibri"/>
              </a:rPr>
              <a:t>preferred </a:t>
            </a:r>
            <a:r>
              <a:rPr sz="2400" spc="-10" dirty="0">
                <a:latin typeface="Calibri"/>
                <a:cs typeface="Calibri"/>
              </a:rPr>
              <a:t>locations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open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new </a:t>
            </a:r>
            <a:r>
              <a:rPr sz="2400" spc="-5" dirty="0">
                <a:latin typeface="Calibri"/>
                <a:cs typeface="Calibri"/>
              </a:rPr>
              <a:t>shopping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mall</a:t>
            </a:r>
          </a:p>
          <a:p>
            <a:pPr marL="241300" marR="5080" indent="-228600" algn="just">
              <a:lnSpc>
                <a:spcPts val="2590"/>
              </a:lnSpc>
              <a:spcBef>
                <a:spcPts val="101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5" dirty="0">
                <a:latin typeface="Calibri"/>
                <a:cs typeface="Calibri"/>
              </a:rPr>
              <a:t>Findings of </a:t>
            </a:r>
            <a:r>
              <a:rPr sz="2400" dirty="0">
                <a:latin typeface="Calibri"/>
                <a:cs typeface="Calibri"/>
              </a:rPr>
              <a:t>this </a:t>
            </a:r>
            <a:r>
              <a:rPr sz="2400" spc="-10" dirty="0">
                <a:latin typeface="Calibri"/>
                <a:cs typeface="Calibri"/>
              </a:rPr>
              <a:t>project </a:t>
            </a:r>
            <a:r>
              <a:rPr sz="2400" dirty="0">
                <a:latin typeface="Calibri"/>
                <a:cs typeface="Calibri"/>
              </a:rPr>
              <a:t>will </a:t>
            </a:r>
            <a:r>
              <a:rPr sz="2400" spc="-5" dirty="0">
                <a:latin typeface="Calibri"/>
                <a:cs typeface="Calibri"/>
              </a:rPr>
              <a:t>help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relevant stakeholders to </a:t>
            </a:r>
            <a:r>
              <a:rPr sz="2400" spc="-10" dirty="0">
                <a:latin typeface="Calibri"/>
                <a:cs typeface="Calibri"/>
              </a:rPr>
              <a:t>capitalize </a:t>
            </a:r>
            <a:r>
              <a:rPr sz="2400" spc="-5" dirty="0">
                <a:latin typeface="Calibri"/>
                <a:cs typeface="Calibri"/>
              </a:rPr>
              <a:t>on </a:t>
            </a:r>
            <a:r>
              <a:rPr sz="2400" dirty="0">
                <a:latin typeface="Calibri"/>
                <a:cs typeface="Calibri"/>
              </a:rPr>
              <a:t>the  </a:t>
            </a:r>
            <a:r>
              <a:rPr sz="2400" spc="-5" dirty="0">
                <a:latin typeface="Calibri"/>
                <a:cs typeface="Calibri"/>
              </a:rPr>
              <a:t>opportunities </a:t>
            </a:r>
            <a:r>
              <a:rPr sz="2400" spc="-10" dirty="0">
                <a:latin typeface="Calibri"/>
                <a:cs typeface="Calibri"/>
              </a:rPr>
              <a:t>on </a:t>
            </a:r>
            <a:r>
              <a:rPr sz="2400" spc="-5" dirty="0">
                <a:latin typeface="Calibri"/>
                <a:cs typeface="Calibri"/>
              </a:rPr>
              <a:t>high </a:t>
            </a:r>
            <a:r>
              <a:rPr sz="2400" spc="-10" dirty="0">
                <a:latin typeface="Calibri"/>
                <a:cs typeface="Calibri"/>
              </a:rPr>
              <a:t>potential locations </a:t>
            </a:r>
            <a:r>
              <a:rPr sz="2400" dirty="0">
                <a:latin typeface="Calibri"/>
                <a:cs typeface="Calibri"/>
              </a:rPr>
              <a:t>while </a:t>
            </a:r>
            <a:r>
              <a:rPr sz="2400" spc="-15" dirty="0">
                <a:latin typeface="Calibri"/>
                <a:cs typeface="Calibri"/>
              </a:rPr>
              <a:t>avoiding overcrowded </a:t>
            </a:r>
            <a:r>
              <a:rPr sz="2400" spc="-10" dirty="0">
                <a:latin typeface="Calibri"/>
                <a:cs typeface="Calibri"/>
              </a:rPr>
              <a:t>areas </a:t>
            </a:r>
            <a:r>
              <a:rPr sz="2400" dirty="0">
                <a:latin typeface="Calibri"/>
                <a:cs typeface="Calibri"/>
              </a:rPr>
              <a:t>in  their </a:t>
            </a:r>
            <a:r>
              <a:rPr sz="2400" spc="-5" dirty="0">
                <a:latin typeface="Calibri"/>
                <a:cs typeface="Calibri"/>
              </a:rPr>
              <a:t>decisions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open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new </a:t>
            </a:r>
            <a:r>
              <a:rPr sz="2400" spc="-5" dirty="0">
                <a:latin typeface="Calibri"/>
                <a:cs typeface="Calibri"/>
              </a:rPr>
              <a:t>shopping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mall</a:t>
            </a:r>
            <a:r>
              <a:rPr lang="en-US" sz="2400" dirty="0">
                <a:latin typeface="Calibri"/>
                <a:cs typeface="Calibri"/>
              </a:rPr>
              <a:t>.</a:t>
            </a:r>
          </a:p>
          <a:p>
            <a:pPr marL="241300" marR="5080" indent="-228600" algn="just">
              <a:lnSpc>
                <a:spcPts val="2590"/>
              </a:lnSpc>
              <a:spcBef>
                <a:spcPts val="1015"/>
              </a:spcBef>
              <a:buFont typeface="Arial"/>
              <a:buChar char="•"/>
              <a:tabLst>
                <a:tab pos="241935" algn="l"/>
              </a:tabLst>
            </a:pPr>
            <a:r>
              <a:rPr lang="en-US" sz="2400" dirty="0">
                <a:latin typeface="Calibri"/>
                <a:cs typeface="Calibri"/>
              </a:rPr>
              <a:t>Moreover , the start a new shopping complex or mall stakeholders should be checks and find the accurate area once again and then invest.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2329" y="533400"/>
            <a:ext cx="3426461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sz="4400" dirty="0">
              <a:latin typeface="Britannic Bold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7468"/>
            <a:ext cx="12192000" cy="402336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81</TotalTime>
  <Words>532</Words>
  <Application>Microsoft Office PowerPoint</Application>
  <PresentationFormat>Widescreen</PresentationFormat>
  <Paragraphs>49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</vt:lpstr>
      <vt:lpstr>Baskerville Old Face</vt:lpstr>
      <vt:lpstr>Bernard MT Condensed</vt:lpstr>
      <vt:lpstr>Britannic Bold</vt:lpstr>
      <vt:lpstr>Calibri</vt:lpstr>
      <vt:lpstr>Franklin Gothic Book</vt:lpstr>
      <vt:lpstr>Franklin Gothic Medium</vt:lpstr>
      <vt:lpstr>Gabriola</vt:lpstr>
      <vt:lpstr>Wingdings</vt:lpstr>
      <vt:lpstr>Angles</vt:lpstr>
      <vt:lpstr>COURSERA CAPSTONE IBM Applied Data Science CapstoNe</vt:lpstr>
      <vt:lpstr>Business Problem</vt:lpstr>
      <vt:lpstr>Data</vt:lpstr>
      <vt:lpstr>Methodology</vt:lpstr>
      <vt:lpstr>Results</vt:lpstr>
      <vt:lpstr>Discussion</vt:lpstr>
      <vt:lpstr>Recommendations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Coursera Capstone IBM Applied Data Science Capstone</dc:title>
  <dc:creator>limchiahooi</dc:creator>
  <cp:lastModifiedBy>Samar Laroia</cp:lastModifiedBy>
  <cp:revision>8</cp:revision>
  <dcterms:created xsi:type="dcterms:W3CDTF">2019-07-11T05:39:27Z</dcterms:created>
  <dcterms:modified xsi:type="dcterms:W3CDTF">2019-08-31T19:43:27Z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2019-01-15T00:00:00Z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2019-07-11T00:00:00Z</vt:filetime>
  </property>
</Properties>
</file>