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9" r:id="rId4"/>
    <p:sldId id="271" r:id="rId5"/>
    <p:sldId id="272" r:id="rId6"/>
    <p:sldId id="273" r:id="rId7"/>
    <p:sldId id="274" r:id="rId8"/>
    <p:sldId id="275" r:id="rId9"/>
    <p:sldId id="276" r:id="rId10"/>
    <p:sldId id="277" r:id="rId11"/>
    <p:sldId id="278" r:id="rId12"/>
    <p:sldId id="279" r:id="rId13"/>
    <p:sldId id="280" r:id="rId14"/>
    <p:sldId id="260" r:id="rId15"/>
    <p:sldId id="262" r:id="rId16"/>
    <p:sldId id="281" r:id="rId17"/>
    <p:sldId id="282" r:id="rId18"/>
    <p:sldId id="283" r:id="rId19"/>
    <p:sldId id="284" r:id="rId20"/>
    <p:sldId id="263" r:id="rId21"/>
    <p:sldId id="264" r:id="rId22"/>
    <p:sldId id="266" r:id="rId23"/>
    <p:sldId id="288" r:id="rId24"/>
    <p:sldId id="289" r:id="rId25"/>
    <p:sldId id="290" r:id="rId26"/>
    <p:sldId id="291" r:id="rId27"/>
    <p:sldId id="292" r:id="rId28"/>
    <p:sldId id="293" r:id="rId29"/>
    <p:sldId id="294" r:id="rId30"/>
    <p:sldId id="296" r:id="rId31"/>
    <p:sldId id="295" r:id="rId32"/>
    <p:sldId id="297" r:id="rId33"/>
    <p:sldId id="298" r:id="rId34"/>
    <p:sldId id="299" r:id="rId35"/>
    <p:sldId id="300" r:id="rId36"/>
    <p:sldId id="301" r:id="rId37"/>
    <p:sldId id="303" r:id="rId38"/>
    <p:sldId id="302" r:id="rId39"/>
    <p:sldId id="304" r:id="rId40"/>
    <p:sldId id="306" r:id="rId41"/>
    <p:sldId id="305" r:id="rId42"/>
    <p:sldId id="308" r:id="rId43"/>
    <p:sldId id="309" r:id="rId44"/>
    <p:sldId id="307" r:id="rId45"/>
    <p:sldId id="311" r:id="rId46"/>
    <p:sldId id="312" r:id="rId47"/>
    <p:sldId id="313" r:id="rId48"/>
    <p:sldId id="314" r:id="rId49"/>
    <p:sldId id="315" r:id="rId50"/>
    <p:sldId id="316" r:id="rId51"/>
    <p:sldId id="318" r:id="rId52"/>
    <p:sldId id="310" r:id="rId53"/>
    <p:sldId id="317" r:id="rId54"/>
    <p:sldId id="268" r:id="rId55"/>
  </p:sldIdLst>
  <p:sldSz cx="18288000" cy="10287000"/>
  <p:notesSz cx="6858000" cy="9144000"/>
  <p:embeddedFontLst>
    <p:embeddedFont>
      <p:font typeface="Proxima Nova" panose="020B0604020202020204" charset="0"/>
      <p:regular r:id="rId56"/>
    </p:embeddedFont>
    <p:embeddedFont>
      <p:font typeface="Proxima Nova Bold" panose="020B0604020202020204" charset="0"/>
      <p:regular r:id="rId57"/>
    </p:embeddedFont>
    <p:embeddedFont>
      <p:font typeface="Roboto Mono" panose="00000009000000000000" pitchFamily="49" charset="0"/>
      <p:regular r:id="rId58"/>
      <p:bold r:id="rId59"/>
      <p:italic r:id="rId60"/>
      <p:boldItalic r:id="rId6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3" d="100"/>
          <a:sy n="43" d="100"/>
        </p:scale>
        <p:origin x="936" y="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5" Type="http://schemas.openxmlformats.org/officeDocument/2006/relationships/slide" Target="slides/slide4.xml"/><Relationship Id="rId61"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svg"/></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image" Target="../media/image8.svg"/></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20.png"/><Relationship Id="rId4" Type="http://schemas.openxmlformats.org/officeDocument/2006/relationships/image" Target="../media/image3.png"/><Relationship Id="rId9" Type="http://schemas.openxmlformats.org/officeDocument/2006/relationships/image" Target="../media/image8.svg"/></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21.png"/><Relationship Id="rId4" Type="http://schemas.openxmlformats.org/officeDocument/2006/relationships/image" Target="../media/image3.png"/><Relationship Id="rId9" Type="http://schemas.openxmlformats.org/officeDocument/2006/relationships/image" Target="../media/image8.svg"/></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22.png"/><Relationship Id="rId4" Type="http://schemas.openxmlformats.org/officeDocument/2006/relationships/image" Target="../media/image3.png"/><Relationship Id="rId9" Type="http://schemas.openxmlformats.org/officeDocument/2006/relationships/image" Target="../media/image8.svg"/></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23.png"/><Relationship Id="rId4" Type="http://schemas.openxmlformats.org/officeDocument/2006/relationships/image" Target="../media/image3.png"/><Relationship Id="rId9" Type="http://schemas.openxmlformats.org/officeDocument/2006/relationships/image" Target="../media/image8.svg"/></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24.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25.png"/><Relationship Id="rId4" Type="http://schemas.openxmlformats.org/officeDocument/2006/relationships/image" Target="../media/image3.png"/><Relationship Id="rId9" Type="http://schemas.openxmlformats.org/officeDocument/2006/relationships/image" Target="../media/image8.svg"/></Relationships>
</file>

<file path=ppt/slides/_rels/slide2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26.png"/><Relationship Id="rId4" Type="http://schemas.openxmlformats.org/officeDocument/2006/relationships/image" Target="../media/image3.png"/><Relationship Id="rId9" Type="http://schemas.openxmlformats.org/officeDocument/2006/relationships/image" Target="../media/image8.svg"/></Relationships>
</file>

<file path=ppt/slides/_rels/slide2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26.png"/><Relationship Id="rId4" Type="http://schemas.openxmlformats.org/officeDocument/2006/relationships/image" Target="../media/image3.png"/><Relationship Id="rId9" Type="http://schemas.openxmlformats.org/officeDocument/2006/relationships/image" Target="../media/image8.svg"/></Relationships>
</file>

<file path=ppt/slides/_rels/slide2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27.png"/><Relationship Id="rId4" Type="http://schemas.openxmlformats.org/officeDocument/2006/relationships/image" Target="../media/image3.png"/><Relationship Id="rId9" Type="http://schemas.openxmlformats.org/officeDocument/2006/relationships/image" Target="../media/image8.svg"/></Relationships>
</file>

<file path=ppt/slides/_rels/slide2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28.png"/><Relationship Id="rId4" Type="http://schemas.openxmlformats.org/officeDocument/2006/relationships/image" Target="../media/image3.png"/><Relationship Id="rId9" Type="http://schemas.openxmlformats.org/officeDocument/2006/relationships/image" Target="../media/image8.svg"/></Relationships>
</file>

<file path=ppt/slides/_rels/slide2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29.pn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3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svg"/></Relationships>
</file>

<file path=ppt/slides/_rels/slide3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31.png"/><Relationship Id="rId4" Type="http://schemas.openxmlformats.org/officeDocument/2006/relationships/image" Target="../media/image3.png"/><Relationship Id="rId9" Type="http://schemas.openxmlformats.org/officeDocument/2006/relationships/image" Target="../media/image8.svg"/></Relationships>
</file>

<file path=ppt/slides/_rels/slide3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3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32.png"/><Relationship Id="rId4" Type="http://schemas.openxmlformats.org/officeDocument/2006/relationships/image" Target="../media/image3.png"/><Relationship Id="rId9" Type="http://schemas.openxmlformats.org/officeDocument/2006/relationships/image" Target="../media/image8.svg"/></Relationships>
</file>

<file path=ppt/slides/_rels/slide3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3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33.png"/><Relationship Id="rId4" Type="http://schemas.openxmlformats.org/officeDocument/2006/relationships/image" Target="../media/image3.png"/><Relationship Id="rId9" Type="http://schemas.openxmlformats.org/officeDocument/2006/relationships/image" Target="../media/image8.svg"/></Relationships>
</file>

<file path=ppt/slides/_rels/slide3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34.png"/><Relationship Id="rId4" Type="http://schemas.openxmlformats.org/officeDocument/2006/relationships/image" Target="../media/image3.png"/><Relationship Id="rId9" Type="http://schemas.openxmlformats.org/officeDocument/2006/relationships/image" Target="../media/image8.svg"/></Relationships>
</file>

<file path=ppt/slides/_rels/slide3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35.png"/><Relationship Id="rId4" Type="http://schemas.openxmlformats.org/officeDocument/2006/relationships/image" Target="../media/image3.png"/><Relationship Id="rId9" Type="http://schemas.openxmlformats.org/officeDocument/2006/relationships/image" Target="../media/image8.svg"/></Relationships>
</file>

<file path=ppt/slides/_rels/slide3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36.png"/><Relationship Id="rId4" Type="http://schemas.openxmlformats.org/officeDocument/2006/relationships/image" Target="../media/image3.png"/><Relationship Id="rId9" Type="http://schemas.openxmlformats.org/officeDocument/2006/relationships/image" Target="../media/image8.svg"/></Relationships>
</file>

<file path=ppt/slides/_rels/slide3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4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37.png"/><Relationship Id="rId4" Type="http://schemas.openxmlformats.org/officeDocument/2006/relationships/image" Target="../media/image3.png"/><Relationship Id="rId9" Type="http://schemas.openxmlformats.org/officeDocument/2006/relationships/image" Target="../media/image8.svg"/></Relationships>
</file>

<file path=ppt/slides/_rels/slide4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38.png"/><Relationship Id="rId4" Type="http://schemas.openxmlformats.org/officeDocument/2006/relationships/image" Target="../media/image3.png"/><Relationship Id="rId9" Type="http://schemas.openxmlformats.org/officeDocument/2006/relationships/image" Target="../media/image8.svg"/></Relationships>
</file>

<file path=ppt/slides/_rels/slide4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39.png"/><Relationship Id="rId4" Type="http://schemas.openxmlformats.org/officeDocument/2006/relationships/image" Target="../media/image3.png"/><Relationship Id="rId9" Type="http://schemas.openxmlformats.org/officeDocument/2006/relationships/image" Target="../media/image8.svg"/></Relationships>
</file>

<file path=ppt/slides/_rels/slide4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40.png"/><Relationship Id="rId4" Type="http://schemas.openxmlformats.org/officeDocument/2006/relationships/image" Target="../media/image3.png"/><Relationship Id="rId9" Type="http://schemas.openxmlformats.org/officeDocument/2006/relationships/image" Target="../media/image8.svg"/></Relationships>
</file>

<file path=ppt/slides/_rels/slide4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38.png"/><Relationship Id="rId4" Type="http://schemas.openxmlformats.org/officeDocument/2006/relationships/image" Target="../media/image3.png"/><Relationship Id="rId9" Type="http://schemas.openxmlformats.org/officeDocument/2006/relationships/image" Target="../media/image8.svg"/></Relationships>
</file>

<file path=ppt/slides/_rels/slide4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39.png"/><Relationship Id="rId4" Type="http://schemas.openxmlformats.org/officeDocument/2006/relationships/image" Target="../media/image3.png"/><Relationship Id="rId9" Type="http://schemas.openxmlformats.org/officeDocument/2006/relationships/image" Target="../media/image8.svg"/></Relationships>
</file>

<file path=ppt/slides/_rels/slide4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41.png"/><Relationship Id="rId4" Type="http://schemas.openxmlformats.org/officeDocument/2006/relationships/image" Target="../media/image3.png"/><Relationship Id="rId9" Type="http://schemas.openxmlformats.org/officeDocument/2006/relationships/image" Target="../media/image8.svg"/></Relationships>
</file>

<file path=ppt/slides/_rels/slide4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42.pn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5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43.png"/><Relationship Id="rId4" Type="http://schemas.openxmlformats.org/officeDocument/2006/relationships/image" Target="../media/image3.png"/><Relationship Id="rId9" Type="http://schemas.openxmlformats.org/officeDocument/2006/relationships/image" Target="../media/image8.svg"/></Relationships>
</file>

<file path=ppt/slides/_rels/slide5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5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5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54.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51.svg"/><Relationship Id="rId3" Type="http://schemas.openxmlformats.org/officeDocument/2006/relationships/image" Target="../media/image45.svg"/><Relationship Id="rId7" Type="http://schemas.openxmlformats.org/officeDocument/2006/relationships/image" Target="../media/image48.svg"/><Relationship Id="rId12" Type="http://schemas.openxmlformats.org/officeDocument/2006/relationships/image" Target="../media/image7.png"/><Relationship Id="rId2"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50.svg"/><Relationship Id="rId5" Type="http://schemas.openxmlformats.org/officeDocument/2006/relationships/image" Target="../media/image47.svg"/><Relationship Id="rId10" Type="http://schemas.openxmlformats.org/officeDocument/2006/relationships/image" Target="../media/image5.png"/><Relationship Id="rId4" Type="http://schemas.openxmlformats.org/officeDocument/2006/relationships/image" Target="../media/image46.png"/><Relationship Id="rId9" Type="http://schemas.openxmlformats.org/officeDocument/2006/relationships/image" Target="../media/image49.sv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4" name="Freeform 4"/>
          <p:cNvSpPr/>
          <p:nvPr/>
        </p:nvSpPr>
        <p:spPr>
          <a:xfrm rot="4596961">
            <a:off x="-1432340" y="6872827"/>
            <a:ext cx="4389359" cy="4373398"/>
          </a:xfrm>
          <a:custGeom>
            <a:avLst/>
            <a:gdLst/>
            <a:ahLst/>
            <a:cxnLst/>
            <a:rect l="l" t="t" r="r" b="b"/>
            <a:pathLst>
              <a:path w="4389359" h="4373398">
                <a:moveTo>
                  <a:pt x="0" y="0"/>
                </a:moveTo>
                <a:lnTo>
                  <a:pt x="4389360" y="0"/>
                </a:lnTo>
                <a:lnTo>
                  <a:pt x="4389360"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1201367">
            <a:off x="714950" y="8429479"/>
            <a:ext cx="3625255" cy="4816160"/>
          </a:xfrm>
          <a:custGeom>
            <a:avLst/>
            <a:gdLst/>
            <a:ahLst/>
            <a:cxnLst/>
            <a:rect l="l" t="t" r="r" b="b"/>
            <a:pathLst>
              <a:path w="3625255" h="4816160">
                <a:moveTo>
                  <a:pt x="0" y="0"/>
                </a:moveTo>
                <a:lnTo>
                  <a:pt x="3625255" y="0"/>
                </a:lnTo>
                <a:lnTo>
                  <a:pt x="3625255" y="4816161"/>
                </a:lnTo>
                <a:lnTo>
                  <a:pt x="0" y="481616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10123381">
            <a:off x="15383533" y="-370895"/>
            <a:ext cx="3980134" cy="4114800"/>
          </a:xfrm>
          <a:custGeom>
            <a:avLst/>
            <a:gdLst/>
            <a:ahLst/>
            <a:cxnLst/>
            <a:rect l="l" t="t" r="r" b="b"/>
            <a:pathLst>
              <a:path w="3980134" h="4114800">
                <a:moveTo>
                  <a:pt x="0" y="0"/>
                </a:moveTo>
                <a:lnTo>
                  <a:pt x="3980134" y="0"/>
                </a:lnTo>
                <a:lnTo>
                  <a:pt x="398013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1395011">
            <a:off x="13558858" y="-1158072"/>
            <a:ext cx="2921537" cy="3881268"/>
          </a:xfrm>
          <a:custGeom>
            <a:avLst/>
            <a:gdLst/>
            <a:ahLst/>
            <a:cxnLst/>
            <a:rect l="l" t="t" r="r" b="b"/>
            <a:pathLst>
              <a:path w="2921537" h="3881268">
                <a:moveTo>
                  <a:pt x="0" y="0"/>
                </a:moveTo>
                <a:lnTo>
                  <a:pt x="2921536" y="0"/>
                </a:lnTo>
                <a:lnTo>
                  <a:pt x="2921536" y="3881269"/>
                </a:lnTo>
                <a:lnTo>
                  <a:pt x="0" y="388126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TextBox 8">
            <a:extLst>
              <a:ext uri="{FF2B5EF4-FFF2-40B4-BE49-F238E27FC236}">
                <a16:creationId xmlns:a16="http://schemas.microsoft.com/office/drawing/2014/main" id="{EFD9920B-9416-B840-A93C-4E460274E36E}"/>
              </a:ext>
            </a:extLst>
          </p:cNvPr>
          <p:cNvSpPr txBox="1"/>
          <p:nvPr/>
        </p:nvSpPr>
        <p:spPr>
          <a:xfrm>
            <a:off x="291976" y="3793285"/>
            <a:ext cx="10553700" cy="2359620"/>
          </a:xfrm>
          <a:prstGeom prst="rect">
            <a:avLst/>
          </a:prstGeom>
        </p:spPr>
        <p:txBody>
          <a:bodyPr wrap="square" lIns="0" tIns="0" rIns="0" bIns="0" rtlCol="0" anchor="t">
            <a:spAutoFit/>
          </a:bodyPr>
          <a:lstStyle/>
          <a:p>
            <a:pPr>
              <a:lnSpc>
                <a:spcPts val="9200"/>
              </a:lnSpc>
            </a:pPr>
            <a:r>
              <a:rPr lang="en-US" sz="8800" spc="92" dirty="0">
                <a:solidFill>
                  <a:srgbClr val="0086B3"/>
                </a:solidFill>
                <a:latin typeface="Proxima Nova Bold"/>
              </a:rPr>
              <a:t>WATER QUALITY 		   PROJECT</a:t>
            </a:r>
          </a:p>
        </p:txBody>
      </p:sp>
      <p:pic>
        <p:nvPicPr>
          <p:cNvPr id="14" name="Immagine 13">
            <a:extLst>
              <a:ext uri="{FF2B5EF4-FFF2-40B4-BE49-F238E27FC236}">
                <a16:creationId xmlns:a16="http://schemas.microsoft.com/office/drawing/2014/main" id="{AB3B0833-8954-A343-F7AB-4ADD3E710A1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87156" y="2628900"/>
            <a:ext cx="5490989" cy="549098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1028699" y="942865"/>
            <a:ext cx="7135021" cy="1641475"/>
          </a:xfrm>
          <a:prstGeom prst="rect">
            <a:avLst/>
          </a:prstGeom>
        </p:spPr>
        <p:txBody>
          <a:bodyPr lIns="0" tIns="0" rIns="0" bIns="0" rtlCol="0" anchor="t">
            <a:spAutoFit/>
          </a:bodyPr>
          <a:lstStyle/>
          <a:p>
            <a:pPr>
              <a:lnSpc>
                <a:spcPts val="6399"/>
              </a:lnSpc>
            </a:pPr>
            <a:r>
              <a:rPr lang="en-US" sz="6399" spc="63" dirty="0">
                <a:solidFill>
                  <a:srgbClr val="0086B3"/>
                </a:solidFill>
                <a:latin typeface="Proxima Nova Bold"/>
              </a:rPr>
              <a:t>FEATURE DESCRIPTION </a:t>
            </a:r>
          </a:p>
        </p:txBody>
      </p:sp>
      <p:sp>
        <p:nvSpPr>
          <p:cNvPr id="4" name="TextBox 4"/>
          <p:cNvSpPr txBox="1"/>
          <p:nvPr/>
        </p:nvSpPr>
        <p:spPr>
          <a:xfrm>
            <a:off x="1065161" y="3152955"/>
            <a:ext cx="10545373" cy="3981090"/>
          </a:xfrm>
          <a:prstGeom prst="rect">
            <a:avLst/>
          </a:prstGeom>
        </p:spPr>
        <p:txBody>
          <a:bodyPr wrap="square" lIns="0" tIns="0" rIns="0" bIns="0" rtlCol="0" anchor="t">
            <a:spAutoFit/>
          </a:bodyPr>
          <a:lstStyle>
            <a:defPPr>
              <a:defRPr lang="en-US"/>
            </a:defPPr>
            <a:lvl1pPr>
              <a:lnSpc>
                <a:spcPts val="4500"/>
              </a:lnSpc>
              <a:defRPr sz="3000">
                <a:solidFill>
                  <a:srgbClr val="1F294C"/>
                </a:solidFill>
                <a:latin typeface="Proxima Nova"/>
              </a:defRPr>
            </a:lvl1pPr>
          </a:lstStyle>
          <a:p>
            <a:r>
              <a:rPr lang="en-US" b="1" dirty="0">
                <a:solidFill>
                  <a:srgbClr val="002060"/>
                </a:solidFill>
              </a:rPr>
              <a:t>8. </a:t>
            </a:r>
            <a:r>
              <a:rPr lang="it-IT" b="1" dirty="0">
                <a:solidFill>
                  <a:srgbClr val="002060"/>
                </a:solidFill>
              </a:rPr>
              <a:t>Trihalomethanes</a:t>
            </a:r>
            <a:r>
              <a:rPr lang="en-US" b="1" dirty="0">
                <a:solidFill>
                  <a:srgbClr val="002060"/>
                </a:solidFill>
              </a:rPr>
              <a:t>:                                                              </a:t>
            </a:r>
          </a:p>
          <a:p>
            <a:r>
              <a:rPr lang="en-US" dirty="0"/>
              <a:t>Pure THMs are chemicals which may be found in water treated with chlorine. The concentration of THMs in drinking water varies according to the level of organic material in the water, the amount of chlorine required to treat the water, and the temperature of the water that is being treated. THM levels up to 80 ppm is considered safe in drinking water.</a:t>
            </a:r>
          </a:p>
        </p:txBody>
      </p:sp>
      <p:sp>
        <p:nvSpPr>
          <p:cNvPr id="5" name="Freeform 5"/>
          <p:cNvSpPr/>
          <p:nvPr/>
        </p:nvSpPr>
        <p:spPr>
          <a:xfrm rot="4201469">
            <a:off x="-1165980" y="7429873"/>
            <a:ext cx="4389359" cy="4373398"/>
          </a:xfrm>
          <a:custGeom>
            <a:avLst/>
            <a:gdLst/>
            <a:ahLst/>
            <a:cxnLst/>
            <a:rect l="l" t="t" r="r" b="b"/>
            <a:pathLst>
              <a:path w="4389359" h="4373398">
                <a:moveTo>
                  <a:pt x="0" y="0"/>
                </a:moveTo>
                <a:lnTo>
                  <a:pt x="4389360" y="0"/>
                </a:lnTo>
                <a:lnTo>
                  <a:pt x="4389360"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4089119">
            <a:off x="991678" y="9138498"/>
            <a:ext cx="3484112" cy="2787289"/>
          </a:xfrm>
          <a:custGeom>
            <a:avLst/>
            <a:gdLst/>
            <a:ahLst/>
            <a:cxnLst/>
            <a:rect l="l" t="t" r="r" b="b"/>
            <a:pathLst>
              <a:path w="3484112" h="2787289">
                <a:moveTo>
                  <a:pt x="0" y="0"/>
                </a:moveTo>
                <a:lnTo>
                  <a:pt x="3484112" y="0"/>
                </a:lnTo>
                <a:lnTo>
                  <a:pt x="3484112" y="2787289"/>
                </a:lnTo>
                <a:lnTo>
                  <a:pt x="0" y="27872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10026593">
            <a:off x="15481612" y="-521355"/>
            <a:ext cx="3555375" cy="4205283"/>
          </a:xfrm>
          <a:custGeom>
            <a:avLst/>
            <a:gdLst/>
            <a:ahLst/>
            <a:cxnLst/>
            <a:rect l="l" t="t" r="r" b="b"/>
            <a:pathLst>
              <a:path w="3555375" h="4205283">
                <a:moveTo>
                  <a:pt x="0" y="0"/>
                </a:moveTo>
                <a:lnTo>
                  <a:pt x="3555376" y="0"/>
                </a:lnTo>
                <a:lnTo>
                  <a:pt x="3555376" y="4205282"/>
                </a:lnTo>
                <a:lnTo>
                  <a:pt x="0" y="42052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2827656" flipH="1" flipV="1">
            <a:off x="14119950" y="-1318357"/>
            <a:ext cx="3484112" cy="2787289"/>
          </a:xfrm>
          <a:custGeom>
            <a:avLst/>
            <a:gdLst/>
            <a:ahLst/>
            <a:cxnLst/>
            <a:rect l="l" t="t" r="r" b="b"/>
            <a:pathLst>
              <a:path w="3484112" h="2787289">
                <a:moveTo>
                  <a:pt x="3484112" y="2787289"/>
                </a:moveTo>
                <a:lnTo>
                  <a:pt x="0" y="2787289"/>
                </a:lnTo>
                <a:lnTo>
                  <a:pt x="0" y="0"/>
                </a:lnTo>
                <a:lnTo>
                  <a:pt x="3484112" y="0"/>
                </a:lnTo>
                <a:lnTo>
                  <a:pt x="3484112" y="2787289"/>
                </a:lnTo>
                <a:close/>
              </a:path>
            </a:pathLst>
          </a:custGeom>
          <a:blipFill>
            <a:blip r:embed="rId8">
              <a:extLst>
                <a:ext uri="{96DAC541-7B7A-43D3-8B79-37D633B846F1}">
                  <asvg:svgBlip xmlns:asvg="http://schemas.microsoft.com/office/drawing/2016/SVG/main" r:embed="rId9"/>
                </a:ext>
              </a:extLst>
            </a:blip>
            <a:stretch>
              <a:fillRect/>
            </a:stretch>
          </a:blipFill>
        </p:spPr>
      </p:sp>
    </p:spTree>
    <p:extLst>
      <p:ext uri="{BB962C8B-B14F-4D97-AF65-F5344CB8AC3E}">
        <p14:creationId xmlns:p14="http://schemas.microsoft.com/office/powerpoint/2010/main" val="1701167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1028699" y="942865"/>
            <a:ext cx="7135021" cy="1641475"/>
          </a:xfrm>
          <a:prstGeom prst="rect">
            <a:avLst/>
          </a:prstGeom>
        </p:spPr>
        <p:txBody>
          <a:bodyPr lIns="0" tIns="0" rIns="0" bIns="0" rtlCol="0" anchor="t">
            <a:spAutoFit/>
          </a:bodyPr>
          <a:lstStyle/>
          <a:p>
            <a:pPr>
              <a:lnSpc>
                <a:spcPts val="6399"/>
              </a:lnSpc>
            </a:pPr>
            <a:r>
              <a:rPr lang="en-US" sz="6399" spc="63" dirty="0">
                <a:solidFill>
                  <a:srgbClr val="0086B3"/>
                </a:solidFill>
                <a:latin typeface="Proxima Nova Bold"/>
              </a:rPr>
              <a:t>FEATURE DESCRIPTION </a:t>
            </a:r>
          </a:p>
        </p:txBody>
      </p:sp>
      <p:sp>
        <p:nvSpPr>
          <p:cNvPr id="4" name="TextBox 4"/>
          <p:cNvSpPr txBox="1"/>
          <p:nvPr/>
        </p:nvSpPr>
        <p:spPr>
          <a:xfrm>
            <a:off x="1065161" y="3152955"/>
            <a:ext cx="10545373" cy="3981090"/>
          </a:xfrm>
          <a:prstGeom prst="rect">
            <a:avLst/>
          </a:prstGeom>
        </p:spPr>
        <p:txBody>
          <a:bodyPr wrap="square" lIns="0" tIns="0" rIns="0" bIns="0" rtlCol="0" anchor="t">
            <a:spAutoFit/>
          </a:bodyPr>
          <a:lstStyle>
            <a:defPPr>
              <a:defRPr lang="en-US"/>
            </a:defPPr>
            <a:lvl1pPr>
              <a:lnSpc>
                <a:spcPts val="4500"/>
              </a:lnSpc>
              <a:defRPr sz="3000">
                <a:solidFill>
                  <a:srgbClr val="1F294C"/>
                </a:solidFill>
                <a:latin typeface="Proxima Nova"/>
              </a:defRPr>
            </a:lvl1pPr>
          </a:lstStyle>
          <a:p>
            <a:r>
              <a:rPr lang="en-US" b="1" dirty="0">
                <a:solidFill>
                  <a:srgbClr val="002060"/>
                </a:solidFill>
              </a:rPr>
              <a:t>9. </a:t>
            </a:r>
            <a:r>
              <a:rPr lang="it-IT" b="1" dirty="0">
                <a:solidFill>
                  <a:srgbClr val="002060"/>
                </a:solidFill>
              </a:rPr>
              <a:t>Turbidity </a:t>
            </a:r>
            <a:r>
              <a:rPr lang="en-US" b="1" dirty="0">
                <a:solidFill>
                  <a:srgbClr val="002060"/>
                </a:solidFill>
              </a:rPr>
              <a:t>:                                                              </a:t>
            </a:r>
          </a:p>
          <a:p>
            <a:r>
              <a:rPr lang="en-US" dirty="0"/>
              <a:t>The turbidity of water depends on the quantity of solid matter present in the suspended state. It is a measure of light emitting properties of water and the test is used to indicate the quality of waste discharge with respect to colloidal matter. The mean turbidity value obtained for Wondo Genet Campus (0.98 NTU) is lower than the WHO recommended value of 5.00 NTU.</a:t>
            </a:r>
          </a:p>
        </p:txBody>
      </p:sp>
      <p:sp>
        <p:nvSpPr>
          <p:cNvPr id="5" name="Freeform 5"/>
          <p:cNvSpPr/>
          <p:nvPr/>
        </p:nvSpPr>
        <p:spPr>
          <a:xfrm rot="4201469">
            <a:off x="-1165980" y="7429873"/>
            <a:ext cx="4389359" cy="4373398"/>
          </a:xfrm>
          <a:custGeom>
            <a:avLst/>
            <a:gdLst/>
            <a:ahLst/>
            <a:cxnLst/>
            <a:rect l="l" t="t" r="r" b="b"/>
            <a:pathLst>
              <a:path w="4389359" h="4373398">
                <a:moveTo>
                  <a:pt x="0" y="0"/>
                </a:moveTo>
                <a:lnTo>
                  <a:pt x="4389360" y="0"/>
                </a:lnTo>
                <a:lnTo>
                  <a:pt x="4389360"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4089119">
            <a:off x="991678" y="9138498"/>
            <a:ext cx="3484112" cy="2787289"/>
          </a:xfrm>
          <a:custGeom>
            <a:avLst/>
            <a:gdLst/>
            <a:ahLst/>
            <a:cxnLst/>
            <a:rect l="l" t="t" r="r" b="b"/>
            <a:pathLst>
              <a:path w="3484112" h="2787289">
                <a:moveTo>
                  <a:pt x="0" y="0"/>
                </a:moveTo>
                <a:lnTo>
                  <a:pt x="3484112" y="0"/>
                </a:lnTo>
                <a:lnTo>
                  <a:pt x="3484112" y="2787289"/>
                </a:lnTo>
                <a:lnTo>
                  <a:pt x="0" y="27872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10026593">
            <a:off x="15481612" y="-521355"/>
            <a:ext cx="3555375" cy="4205283"/>
          </a:xfrm>
          <a:custGeom>
            <a:avLst/>
            <a:gdLst/>
            <a:ahLst/>
            <a:cxnLst/>
            <a:rect l="l" t="t" r="r" b="b"/>
            <a:pathLst>
              <a:path w="3555375" h="4205283">
                <a:moveTo>
                  <a:pt x="0" y="0"/>
                </a:moveTo>
                <a:lnTo>
                  <a:pt x="3555376" y="0"/>
                </a:lnTo>
                <a:lnTo>
                  <a:pt x="3555376" y="4205282"/>
                </a:lnTo>
                <a:lnTo>
                  <a:pt x="0" y="42052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2827656" flipH="1" flipV="1">
            <a:off x="14119950" y="-1318357"/>
            <a:ext cx="3484112" cy="2787289"/>
          </a:xfrm>
          <a:custGeom>
            <a:avLst/>
            <a:gdLst/>
            <a:ahLst/>
            <a:cxnLst/>
            <a:rect l="l" t="t" r="r" b="b"/>
            <a:pathLst>
              <a:path w="3484112" h="2787289">
                <a:moveTo>
                  <a:pt x="3484112" y="2787289"/>
                </a:moveTo>
                <a:lnTo>
                  <a:pt x="0" y="2787289"/>
                </a:lnTo>
                <a:lnTo>
                  <a:pt x="0" y="0"/>
                </a:lnTo>
                <a:lnTo>
                  <a:pt x="3484112" y="0"/>
                </a:lnTo>
                <a:lnTo>
                  <a:pt x="3484112" y="2787289"/>
                </a:lnTo>
                <a:close/>
              </a:path>
            </a:pathLst>
          </a:custGeom>
          <a:blipFill>
            <a:blip r:embed="rId8">
              <a:extLst>
                <a:ext uri="{96DAC541-7B7A-43D3-8B79-37D633B846F1}">
                  <asvg:svgBlip xmlns:asvg="http://schemas.microsoft.com/office/drawing/2016/SVG/main" r:embed="rId9"/>
                </a:ext>
              </a:extLst>
            </a:blip>
            <a:stretch>
              <a:fillRect/>
            </a:stretch>
          </a:blipFill>
        </p:spPr>
      </p:sp>
    </p:spTree>
    <p:extLst>
      <p:ext uri="{BB962C8B-B14F-4D97-AF65-F5344CB8AC3E}">
        <p14:creationId xmlns:p14="http://schemas.microsoft.com/office/powerpoint/2010/main" val="3541462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1028699" y="942865"/>
            <a:ext cx="7135021" cy="1641475"/>
          </a:xfrm>
          <a:prstGeom prst="rect">
            <a:avLst/>
          </a:prstGeom>
        </p:spPr>
        <p:txBody>
          <a:bodyPr lIns="0" tIns="0" rIns="0" bIns="0" rtlCol="0" anchor="t">
            <a:spAutoFit/>
          </a:bodyPr>
          <a:lstStyle/>
          <a:p>
            <a:pPr>
              <a:lnSpc>
                <a:spcPts val="6399"/>
              </a:lnSpc>
            </a:pPr>
            <a:r>
              <a:rPr lang="en-US" sz="6399" spc="63" dirty="0">
                <a:solidFill>
                  <a:srgbClr val="0086B3"/>
                </a:solidFill>
                <a:latin typeface="Proxima Nova Bold"/>
              </a:rPr>
              <a:t>FEATURE DESCRIPTION </a:t>
            </a:r>
          </a:p>
        </p:txBody>
      </p:sp>
      <p:sp>
        <p:nvSpPr>
          <p:cNvPr id="4" name="TextBox 4"/>
          <p:cNvSpPr txBox="1"/>
          <p:nvPr/>
        </p:nvSpPr>
        <p:spPr>
          <a:xfrm>
            <a:off x="1054719" y="3817689"/>
            <a:ext cx="10545373" cy="1672766"/>
          </a:xfrm>
          <a:prstGeom prst="rect">
            <a:avLst/>
          </a:prstGeom>
        </p:spPr>
        <p:txBody>
          <a:bodyPr wrap="square" lIns="0" tIns="0" rIns="0" bIns="0" rtlCol="0" anchor="t">
            <a:spAutoFit/>
          </a:bodyPr>
          <a:lstStyle>
            <a:defPPr>
              <a:defRPr lang="en-US"/>
            </a:defPPr>
            <a:lvl1pPr>
              <a:lnSpc>
                <a:spcPts val="4500"/>
              </a:lnSpc>
              <a:defRPr sz="3000">
                <a:solidFill>
                  <a:srgbClr val="1F294C"/>
                </a:solidFill>
                <a:latin typeface="Proxima Nova"/>
              </a:defRPr>
            </a:lvl1pPr>
          </a:lstStyle>
          <a:p>
            <a:r>
              <a:rPr lang="en-US" b="1" dirty="0">
                <a:solidFill>
                  <a:srgbClr val="002060"/>
                </a:solidFill>
              </a:rPr>
              <a:t>10. </a:t>
            </a:r>
            <a:r>
              <a:rPr lang="it-IT" b="1" dirty="0">
                <a:solidFill>
                  <a:srgbClr val="002060"/>
                </a:solidFill>
              </a:rPr>
              <a:t>Potability </a:t>
            </a:r>
            <a:r>
              <a:rPr lang="en-US" b="1" dirty="0">
                <a:solidFill>
                  <a:srgbClr val="002060"/>
                </a:solidFill>
              </a:rPr>
              <a:t>:                                                              </a:t>
            </a:r>
          </a:p>
          <a:p>
            <a:r>
              <a:rPr lang="en-US" dirty="0"/>
              <a:t>Indicates if water is safe for human consumption where 1 means Potable and 0 means Not potable.</a:t>
            </a:r>
          </a:p>
        </p:txBody>
      </p:sp>
      <p:sp>
        <p:nvSpPr>
          <p:cNvPr id="5" name="Freeform 5"/>
          <p:cNvSpPr/>
          <p:nvPr/>
        </p:nvSpPr>
        <p:spPr>
          <a:xfrm rot="4201469">
            <a:off x="-1165980" y="7429873"/>
            <a:ext cx="4389359" cy="4373398"/>
          </a:xfrm>
          <a:custGeom>
            <a:avLst/>
            <a:gdLst/>
            <a:ahLst/>
            <a:cxnLst/>
            <a:rect l="l" t="t" r="r" b="b"/>
            <a:pathLst>
              <a:path w="4389359" h="4373398">
                <a:moveTo>
                  <a:pt x="0" y="0"/>
                </a:moveTo>
                <a:lnTo>
                  <a:pt x="4389360" y="0"/>
                </a:lnTo>
                <a:lnTo>
                  <a:pt x="4389360"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4089119">
            <a:off x="991678" y="9138498"/>
            <a:ext cx="3484112" cy="2787289"/>
          </a:xfrm>
          <a:custGeom>
            <a:avLst/>
            <a:gdLst/>
            <a:ahLst/>
            <a:cxnLst/>
            <a:rect l="l" t="t" r="r" b="b"/>
            <a:pathLst>
              <a:path w="3484112" h="2787289">
                <a:moveTo>
                  <a:pt x="0" y="0"/>
                </a:moveTo>
                <a:lnTo>
                  <a:pt x="3484112" y="0"/>
                </a:lnTo>
                <a:lnTo>
                  <a:pt x="3484112" y="2787289"/>
                </a:lnTo>
                <a:lnTo>
                  <a:pt x="0" y="27872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10026593">
            <a:off x="15481612" y="-521355"/>
            <a:ext cx="3555375" cy="4205283"/>
          </a:xfrm>
          <a:custGeom>
            <a:avLst/>
            <a:gdLst/>
            <a:ahLst/>
            <a:cxnLst/>
            <a:rect l="l" t="t" r="r" b="b"/>
            <a:pathLst>
              <a:path w="3555375" h="4205283">
                <a:moveTo>
                  <a:pt x="0" y="0"/>
                </a:moveTo>
                <a:lnTo>
                  <a:pt x="3555376" y="0"/>
                </a:lnTo>
                <a:lnTo>
                  <a:pt x="3555376" y="4205282"/>
                </a:lnTo>
                <a:lnTo>
                  <a:pt x="0" y="42052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2827656" flipH="1" flipV="1">
            <a:off x="14119950" y="-1318357"/>
            <a:ext cx="3484112" cy="2787289"/>
          </a:xfrm>
          <a:custGeom>
            <a:avLst/>
            <a:gdLst/>
            <a:ahLst/>
            <a:cxnLst/>
            <a:rect l="l" t="t" r="r" b="b"/>
            <a:pathLst>
              <a:path w="3484112" h="2787289">
                <a:moveTo>
                  <a:pt x="3484112" y="2787289"/>
                </a:moveTo>
                <a:lnTo>
                  <a:pt x="0" y="2787289"/>
                </a:lnTo>
                <a:lnTo>
                  <a:pt x="0" y="0"/>
                </a:lnTo>
                <a:lnTo>
                  <a:pt x="3484112" y="0"/>
                </a:lnTo>
                <a:lnTo>
                  <a:pt x="3484112" y="2787289"/>
                </a:lnTo>
                <a:close/>
              </a:path>
            </a:pathLst>
          </a:custGeom>
          <a:blipFill>
            <a:blip r:embed="rId8">
              <a:extLst>
                <a:ext uri="{96DAC541-7B7A-43D3-8B79-37D633B846F1}">
                  <asvg:svgBlip xmlns:asvg="http://schemas.microsoft.com/office/drawing/2016/SVG/main" r:embed="rId9"/>
                </a:ext>
              </a:extLst>
            </a:blip>
            <a:stretch>
              <a:fillRect/>
            </a:stretch>
          </a:blipFill>
        </p:spPr>
      </p:sp>
    </p:spTree>
    <p:extLst>
      <p:ext uri="{BB962C8B-B14F-4D97-AF65-F5344CB8AC3E}">
        <p14:creationId xmlns:p14="http://schemas.microsoft.com/office/powerpoint/2010/main" val="303548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381000" y="4929651"/>
            <a:ext cx="9519087" cy="867225"/>
          </a:xfrm>
          <a:prstGeom prst="rect">
            <a:avLst/>
          </a:prstGeom>
        </p:spPr>
        <p:txBody>
          <a:bodyPr wrap="square" lIns="0" tIns="0" rIns="0" bIns="0" rtlCol="0" anchor="t">
            <a:spAutoFit/>
          </a:bodyPr>
          <a:lstStyle/>
          <a:p>
            <a:pPr>
              <a:lnSpc>
                <a:spcPts val="6399"/>
              </a:lnSpc>
            </a:pPr>
            <a:r>
              <a:rPr lang="en-US" sz="6399" spc="63" dirty="0">
                <a:solidFill>
                  <a:srgbClr val="0086B3"/>
                </a:solidFill>
                <a:latin typeface="Proxima Nova Bold"/>
              </a:rPr>
              <a:t> </a:t>
            </a:r>
            <a:r>
              <a:rPr lang="it-IT" sz="8800" spc="63" dirty="0">
                <a:solidFill>
                  <a:srgbClr val="0086B3"/>
                </a:solidFill>
                <a:latin typeface="Proxima Nova Bold"/>
              </a:rPr>
              <a:t>Data Engineering</a:t>
            </a:r>
            <a:endParaRPr lang="en-US" sz="8800" spc="63" dirty="0">
              <a:solidFill>
                <a:srgbClr val="0086B3"/>
              </a:solidFill>
              <a:latin typeface="Proxima Nova Bold"/>
            </a:endParaRPr>
          </a:p>
        </p:txBody>
      </p:sp>
      <p:sp>
        <p:nvSpPr>
          <p:cNvPr id="5" name="Freeform 5"/>
          <p:cNvSpPr/>
          <p:nvPr/>
        </p:nvSpPr>
        <p:spPr>
          <a:xfrm rot="4596961">
            <a:off x="-1406027" y="6806086"/>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201367">
            <a:off x="557077" y="8324231"/>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10123381">
            <a:off x="15488782" y="-651472"/>
            <a:ext cx="3980134" cy="4114800"/>
          </a:xfrm>
          <a:custGeom>
            <a:avLst/>
            <a:gdLst/>
            <a:ahLst/>
            <a:cxnLst/>
            <a:rect l="l" t="t" r="r" b="b"/>
            <a:pathLst>
              <a:path w="3980134" h="4114800">
                <a:moveTo>
                  <a:pt x="0" y="0"/>
                </a:moveTo>
                <a:lnTo>
                  <a:pt x="3980134" y="0"/>
                </a:lnTo>
                <a:lnTo>
                  <a:pt x="398013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395011">
            <a:off x="13614410" y="-1236110"/>
            <a:ext cx="2725288" cy="3620552"/>
          </a:xfrm>
          <a:custGeom>
            <a:avLst/>
            <a:gdLst/>
            <a:ahLst/>
            <a:cxnLst/>
            <a:rect l="l" t="t" r="r" b="b"/>
            <a:pathLst>
              <a:path w="2725288" h="3620552">
                <a:moveTo>
                  <a:pt x="0" y="0"/>
                </a:moveTo>
                <a:lnTo>
                  <a:pt x="2725289" y="0"/>
                </a:lnTo>
                <a:lnTo>
                  <a:pt x="2725289" y="3620552"/>
                </a:lnTo>
                <a:lnTo>
                  <a:pt x="0" y="362055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pic>
        <p:nvPicPr>
          <p:cNvPr id="10" name="Immagine 9">
            <a:extLst>
              <a:ext uri="{FF2B5EF4-FFF2-40B4-BE49-F238E27FC236}">
                <a16:creationId xmlns:a16="http://schemas.microsoft.com/office/drawing/2014/main" id="{9717ECE4-1FB9-AF83-61E7-F5CD172AC65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25200" y="2971670"/>
            <a:ext cx="4877481" cy="4877481"/>
          </a:xfrm>
          <a:prstGeom prst="rect">
            <a:avLst/>
          </a:prstGeom>
        </p:spPr>
      </p:pic>
    </p:spTree>
    <p:extLst>
      <p:ext uri="{BB962C8B-B14F-4D97-AF65-F5344CB8AC3E}">
        <p14:creationId xmlns:p14="http://schemas.microsoft.com/office/powerpoint/2010/main" val="212236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1028700" y="1529753"/>
            <a:ext cx="9081698" cy="820738"/>
          </a:xfrm>
          <a:prstGeom prst="rect">
            <a:avLst/>
          </a:prstGeom>
        </p:spPr>
        <p:txBody>
          <a:bodyPr lIns="0" tIns="0" rIns="0" bIns="0" rtlCol="0" anchor="t">
            <a:spAutoFit/>
          </a:bodyPr>
          <a:lstStyle/>
          <a:p>
            <a:pPr>
              <a:lnSpc>
                <a:spcPts val="6399"/>
              </a:lnSpc>
            </a:pPr>
            <a:r>
              <a:rPr lang="it-IT" sz="6399" spc="63" dirty="0">
                <a:solidFill>
                  <a:srgbClr val="0086B3"/>
                </a:solidFill>
                <a:latin typeface="Proxima Nova Bold"/>
              </a:rPr>
              <a:t>Load Data</a:t>
            </a:r>
            <a:endParaRPr lang="en-US" sz="6399" spc="63" dirty="0">
              <a:solidFill>
                <a:srgbClr val="0086B3"/>
              </a:solidFill>
              <a:latin typeface="Proxima Nova Bold"/>
            </a:endParaRPr>
          </a:p>
        </p:txBody>
      </p:sp>
      <p:sp>
        <p:nvSpPr>
          <p:cNvPr id="4" name="TextBox 4"/>
          <p:cNvSpPr txBox="1"/>
          <p:nvPr/>
        </p:nvSpPr>
        <p:spPr>
          <a:xfrm>
            <a:off x="1028700" y="3046175"/>
            <a:ext cx="9323809" cy="3693319"/>
          </a:xfrm>
          <a:prstGeom prst="rect">
            <a:avLst/>
          </a:prstGeom>
        </p:spPr>
        <p:txBody>
          <a:bodyPr lIns="0" tIns="0" rIns="0" bIns="0" rtlCol="0" anchor="t">
            <a:spAutoFit/>
          </a:bodyPr>
          <a:lstStyle/>
          <a:p>
            <a:pPr rtl="0">
              <a:spcBef>
                <a:spcPts val="0"/>
              </a:spcBef>
              <a:spcAft>
                <a:spcPts val="0"/>
              </a:spcAft>
            </a:pPr>
            <a:r>
              <a:rPr lang="it-IT" sz="2400" b="0" i="0" u="none" strike="noStrike" dirty="0">
                <a:solidFill>
                  <a:srgbClr val="008000"/>
                </a:solidFill>
                <a:effectLst/>
                <a:highlight>
                  <a:srgbClr val="F7F7F7"/>
                </a:highlight>
                <a:latin typeface="Courier New" panose="02070309020205020404" pitchFamily="49" charset="0"/>
              </a:rPr>
              <a:t>#importation des données</a:t>
            </a:r>
            <a:endParaRPr lang="it-IT" sz="2400" b="0" dirty="0">
              <a:effectLst/>
              <a:highlight>
                <a:srgbClr val="F7F7F7"/>
              </a:highlight>
            </a:endParaRPr>
          </a:p>
          <a:p>
            <a:pPr rtl="0">
              <a:spcBef>
                <a:spcPts val="0"/>
              </a:spcBef>
              <a:spcAft>
                <a:spcPts val="0"/>
              </a:spcAft>
            </a:pPr>
            <a:r>
              <a:rPr lang="it-IT" sz="2400" b="0" i="0" u="none" strike="noStrike" dirty="0">
                <a:solidFill>
                  <a:srgbClr val="000000"/>
                </a:solidFill>
                <a:effectLst/>
                <a:highlight>
                  <a:srgbClr val="F7F7F7"/>
                </a:highlight>
                <a:latin typeface="Courier New" panose="02070309020205020404" pitchFamily="49" charset="0"/>
              </a:rPr>
              <a:t>water= pd.read_csv(</a:t>
            </a:r>
            <a:r>
              <a:rPr lang="it-IT" sz="2400" b="0" i="0" u="none" strike="noStrike" dirty="0">
                <a:solidFill>
                  <a:srgbClr val="A31515"/>
                </a:solidFill>
                <a:effectLst/>
                <a:highlight>
                  <a:srgbClr val="F7F7F7"/>
                </a:highlight>
                <a:latin typeface="Courier New" panose="02070309020205020404" pitchFamily="49" charset="0"/>
              </a:rPr>
              <a:t>"water_potability.csv"</a:t>
            </a:r>
            <a:r>
              <a:rPr lang="it-IT" sz="2400" b="0" i="0" u="none" strike="noStrike" dirty="0">
                <a:solidFill>
                  <a:srgbClr val="000000"/>
                </a:solidFill>
                <a:effectLst/>
                <a:highlight>
                  <a:srgbClr val="F7F7F7"/>
                </a:highlight>
                <a:latin typeface="Courier New" panose="02070309020205020404" pitchFamily="49" charset="0"/>
              </a:rPr>
              <a:t>)</a:t>
            </a:r>
            <a:endParaRPr lang="it-IT" sz="2400" b="0" dirty="0">
              <a:effectLst/>
              <a:highlight>
                <a:srgbClr val="F7F7F7"/>
              </a:highlight>
            </a:endParaRPr>
          </a:p>
          <a:p>
            <a:pPr rtl="0">
              <a:spcBef>
                <a:spcPts val="0"/>
              </a:spcBef>
              <a:spcAft>
                <a:spcPts val="0"/>
              </a:spcAft>
            </a:pPr>
            <a:r>
              <a:rPr lang="it-IT" sz="2400" b="0" i="0" u="none" strike="noStrike" dirty="0">
                <a:solidFill>
                  <a:srgbClr val="795E26"/>
                </a:solidFill>
                <a:effectLst/>
                <a:highlight>
                  <a:srgbClr val="F7F7F7"/>
                </a:highlight>
                <a:latin typeface="Courier New" panose="02070309020205020404" pitchFamily="49" charset="0"/>
              </a:rPr>
              <a:t>print</a:t>
            </a:r>
            <a:r>
              <a:rPr lang="it-IT" sz="2400" b="0" i="0" u="none" strike="noStrike" dirty="0">
                <a:solidFill>
                  <a:srgbClr val="000000"/>
                </a:solidFill>
                <a:effectLst/>
                <a:highlight>
                  <a:srgbClr val="F7F7F7"/>
                </a:highlight>
                <a:latin typeface="Courier New" panose="02070309020205020404" pitchFamily="49" charset="0"/>
              </a:rPr>
              <a:t>(</a:t>
            </a:r>
            <a:r>
              <a:rPr lang="it-IT" sz="2400" b="0" i="0" u="none" strike="noStrike" dirty="0">
                <a:solidFill>
                  <a:srgbClr val="A31515"/>
                </a:solidFill>
                <a:effectLst/>
                <a:highlight>
                  <a:srgbClr val="F7F7F7"/>
                </a:highlight>
                <a:latin typeface="Courier New" panose="02070309020205020404" pitchFamily="49" charset="0"/>
              </a:rPr>
              <a:t>"Columns in water DataFrame:"</a:t>
            </a:r>
            <a:r>
              <a:rPr lang="it-IT" sz="2400" b="0" i="0" u="none" strike="noStrike" dirty="0">
                <a:solidFill>
                  <a:srgbClr val="000000"/>
                </a:solidFill>
                <a:effectLst/>
                <a:highlight>
                  <a:srgbClr val="F7F7F7"/>
                </a:highlight>
                <a:latin typeface="Courier New" panose="02070309020205020404" pitchFamily="49" charset="0"/>
              </a:rPr>
              <a:t>, water.columns)</a:t>
            </a:r>
            <a:endParaRPr lang="it-IT" sz="2400" b="0" dirty="0">
              <a:effectLst/>
              <a:highlight>
                <a:srgbClr val="F7F7F7"/>
              </a:highlight>
            </a:endParaRPr>
          </a:p>
          <a:p>
            <a:pPr rtl="0">
              <a:spcBef>
                <a:spcPts val="0"/>
              </a:spcBef>
              <a:spcAft>
                <a:spcPts val="0"/>
              </a:spcAft>
            </a:pPr>
            <a:r>
              <a:rPr lang="it-IT" sz="2400" b="0" i="0" u="none" strike="noStrike" dirty="0">
                <a:solidFill>
                  <a:srgbClr val="008000"/>
                </a:solidFill>
                <a:effectLst/>
                <a:highlight>
                  <a:srgbClr val="F7F7F7"/>
                </a:highlight>
                <a:latin typeface="Courier New" panose="02070309020205020404" pitchFamily="49" charset="0"/>
              </a:rPr>
              <a:t># Create a copy of the DataFrame</a:t>
            </a:r>
            <a:endParaRPr lang="it-IT" sz="2400" b="0" dirty="0">
              <a:effectLst/>
              <a:highlight>
                <a:srgbClr val="F7F7F7"/>
              </a:highlight>
            </a:endParaRPr>
          </a:p>
          <a:p>
            <a:pPr rtl="0">
              <a:spcBef>
                <a:spcPts val="0"/>
              </a:spcBef>
              <a:spcAft>
                <a:spcPts val="0"/>
              </a:spcAft>
            </a:pPr>
            <a:r>
              <a:rPr lang="it-IT" sz="2400" b="0" i="0" u="none" strike="noStrike" dirty="0">
                <a:solidFill>
                  <a:srgbClr val="000000"/>
                </a:solidFill>
                <a:effectLst/>
                <a:highlight>
                  <a:srgbClr val="F7F7F7"/>
                </a:highlight>
                <a:latin typeface="Courier New" panose="02070309020205020404" pitchFamily="49" charset="0"/>
              </a:rPr>
              <a:t>df = water.copy()</a:t>
            </a:r>
            <a:endParaRPr lang="it-IT" sz="2400" b="0" dirty="0">
              <a:effectLst/>
              <a:highlight>
                <a:srgbClr val="F7F7F7"/>
              </a:highlight>
            </a:endParaRPr>
          </a:p>
          <a:p>
            <a:pPr rtl="0">
              <a:spcBef>
                <a:spcPts val="0"/>
              </a:spcBef>
              <a:spcAft>
                <a:spcPts val="0"/>
              </a:spcAft>
            </a:pPr>
            <a:r>
              <a:rPr lang="it-IT" sz="2400" b="0" i="0" u="none" strike="noStrike" dirty="0">
                <a:solidFill>
                  <a:srgbClr val="008000"/>
                </a:solidFill>
                <a:effectLst/>
                <a:highlight>
                  <a:srgbClr val="F7F7F7"/>
                </a:highlight>
                <a:latin typeface="Courier New" panose="02070309020205020404" pitchFamily="49" charset="0"/>
              </a:rPr>
              <a:t># Display the first few rows of the DataFrame</a:t>
            </a:r>
            <a:endParaRPr lang="it-IT" sz="2400" b="0" dirty="0">
              <a:effectLst/>
              <a:highlight>
                <a:srgbClr val="F7F7F7"/>
              </a:highlight>
            </a:endParaRPr>
          </a:p>
          <a:p>
            <a:pPr rtl="0">
              <a:spcBef>
                <a:spcPts val="0"/>
              </a:spcBef>
              <a:spcAft>
                <a:spcPts val="0"/>
              </a:spcAft>
            </a:pPr>
            <a:r>
              <a:rPr lang="it-IT" sz="2400" b="0" i="0" u="none" strike="noStrike" dirty="0">
                <a:solidFill>
                  <a:srgbClr val="795E26"/>
                </a:solidFill>
                <a:effectLst/>
                <a:highlight>
                  <a:srgbClr val="F7F7F7"/>
                </a:highlight>
                <a:latin typeface="Courier New" panose="02070309020205020404" pitchFamily="49" charset="0"/>
              </a:rPr>
              <a:t>print</a:t>
            </a:r>
            <a:r>
              <a:rPr lang="it-IT" sz="2400" b="0" i="0" u="none" strike="noStrike" dirty="0">
                <a:solidFill>
                  <a:srgbClr val="000000"/>
                </a:solidFill>
                <a:effectLst/>
                <a:highlight>
                  <a:srgbClr val="F7F7F7"/>
                </a:highlight>
                <a:latin typeface="Courier New" panose="02070309020205020404" pitchFamily="49" charset="0"/>
              </a:rPr>
              <a:t>(</a:t>
            </a:r>
            <a:r>
              <a:rPr lang="it-IT" sz="2400" b="0" i="0" u="none" strike="noStrike" dirty="0">
                <a:solidFill>
                  <a:srgbClr val="A31515"/>
                </a:solidFill>
                <a:effectLst/>
                <a:highlight>
                  <a:srgbClr val="F7F7F7"/>
                </a:highlight>
                <a:latin typeface="Courier New" panose="02070309020205020404" pitchFamily="49" charset="0"/>
              </a:rPr>
              <a:t>"DataFrame `df`:"</a:t>
            </a:r>
            <a:r>
              <a:rPr lang="it-IT" sz="2400" b="0" i="0" u="none" strike="noStrike" dirty="0">
                <a:solidFill>
                  <a:srgbClr val="000000"/>
                </a:solidFill>
                <a:effectLst/>
                <a:highlight>
                  <a:srgbClr val="F7F7F7"/>
                </a:highlight>
                <a:latin typeface="Courier New" panose="02070309020205020404" pitchFamily="49" charset="0"/>
              </a:rPr>
              <a:t>)</a:t>
            </a:r>
            <a:endParaRPr lang="it-IT" sz="2400" b="0" dirty="0">
              <a:effectLst/>
              <a:highlight>
                <a:srgbClr val="F7F7F7"/>
              </a:highlight>
            </a:endParaRPr>
          </a:p>
          <a:p>
            <a:pPr rtl="0">
              <a:spcBef>
                <a:spcPts val="0"/>
              </a:spcBef>
              <a:spcAft>
                <a:spcPts val="0"/>
              </a:spcAft>
            </a:pPr>
            <a:r>
              <a:rPr lang="it-IT" sz="2400" b="0" i="0" u="none" strike="noStrike" dirty="0">
                <a:solidFill>
                  <a:srgbClr val="795E26"/>
                </a:solidFill>
                <a:effectLst/>
                <a:highlight>
                  <a:srgbClr val="F7F7F7"/>
                </a:highlight>
                <a:latin typeface="Courier New" panose="02070309020205020404" pitchFamily="49" charset="0"/>
              </a:rPr>
              <a:t>print</a:t>
            </a:r>
            <a:r>
              <a:rPr lang="it-IT" sz="2400" b="0" i="0" u="none" strike="noStrike" dirty="0">
                <a:solidFill>
                  <a:srgbClr val="000000"/>
                </a:solidFill>
                <a:effectLst/>
                <a:highlight>
                  <a:srgbClr val="F7F7F7"/>
                </a:highlight>
                <a:latin typeface="Courier New" panose="02070309020205020404" pitchFamily="49" charset="0"/>
              </a:rPr>
              <a:t>(df.head())</a:t>
            </a:r>
            <a:endParaRPr lang="it-IT" sz="2400" b="0" dirty="0">
              <a:effectLst/>
              <a:highlight>
                <a:srgbClr val="F7F7F7"/>
              </a:highlight>
            </a:endParaRPr>
          </a:p>
          <a:p>
            <a:br>
              <a:rPr lang="it-IT" sz="2400" dirty="0"/>
            </a:br>
            <a:endParaRPr lang="en-US" sz="2400" dirty="0">
              <a:solidFill>
                <a:srgbClr val="1F294C"/>
              </a:solidFill>
              <a:latin typeface="Proxima Nova"/>
            </a:endParaRPr>
          </a:p>
        </p:txBody>
      </p:sp>
      <p:sp>
        <p:nvSpPr>
          <p:cNvPr id="5" name="Freeform 5"/>
          <p:cNvSpPr/>
          <p:nvPr/>
        </p:nvSpPr>
        <p:spPr>
          <a:xfrm rot="4596961">
            <a:off x="-1406027" y="6806086"/>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201367">
            <a:off x="557077" y="8324231"/>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10123381">
            <a:off x="15488782" y="-651472"/>
            <a:ext cx="3980134" cy="4114800"/>
          </a:xfrm>
          <a:custGeom>
            <a:avLst/>
            <a:gdLst/>
            <a:ahLst/>
            <a:cxnLst/>
            <a:rect l="l" t="t" r="r" b="b"/>
            <a:pathLst>
              <a:path w="3980134" h="4114800">
                <a:moveTo>
                  <a:pt x="0" y="0"/>
                </a:moveTo>
                <a:lnTo>
                  <a:pt x="3980134" y="0"/>
                </a:lnTo>
                <a:lnTo>
                  <a:pt x="398013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395011">
            <a:off x="13614410" y="-1236110"/>
            <a:ext cx="2725288" cy="3620552"/>
          </a:xfrm>
          <a:custGeom>
            <a:avLst/>
            <a:gdLst/>
            <a:ahLst/>
            <a:cxnLst/>
            <a:rect l="l" t="t" r="r" b="b"/>
            <a:pathLst>
              <a:path w="2725288" h="3620552">
                <a:moveTo>
                  <a:pt x="0" y="0"/>
                </a:moveTo>
                <a:lnTo>
                  <a:pt x="2725289" y="0"/>
                </a:lnTo>
                <a:lnTo>
                  <a:pt x="2725289" y="3620552"/>
                </a:lnTo>
                <a:lnTo>
                  <a:pt x="0" y="362055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pic>
        <p:nvPicPr>
          <p:cNvPr id="10" name="Immagine 9">
            <a:extLst>
              <a:ext uri="{FF2B5EF4-FFF2-40B4-BE49-F238E27FC236}">
                <a16:creationId xmlns:a16="http://schemas.microsoft.com/office/drawing/2014/main" id="{3197D717-3BCE-11FE-8A3C-CB002BB5B836}"/>
              </a:ext>
            </a:extLst>
          </p:cNvPr>
          <p:cNvPicPr>
            <a:picLocks noChangeAspect="1"/>
          </p:cNvPicPr>
          <p:nvPr/>
        </p:nvPicPr>
        <p:blipFill>
          <a:blip r:embed="rId10"/>
          <a:stretch>
            <a:fillRect/>
          </a:stretch>
        </p:blipFill>
        <p:spPr>
          <a:xfrm>
            <a:off x="6858000" y="5694502"/>
            <a:ext cx="11144250" cy="3634340"/>
          </a:xfrm>
          <a:prstGeom prst="rect">
            <a:avLst/>
          </a:prstGeom>
          <a:ln>
            <a:noFill/>
          </a:ln>
          <a:effectLst>
            <a:glow rad="101600">
              <a:schemeClr val="accent1">
                <a:satMod val="175000"/>
                <a:alpha val="40000"/>
              </a:schemeClr>
            </a:glow>
            <a:outerShdw blurRad="190500" algn="tl" rotWithShape="0">
              <a:srgbClr val="000000">
                <a:alpha val="7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507968" y="864762"/>
            <a:ext cx="8778629" cy="1641475"/>
          </a:xfrm>
          <a:prstGeom prst="rect">
            <a:avLst/>
          </a:prstGeom>
        </p:spPr>
        <p:txBody>
          <a:bodyPr lIns="0" tIns="0" rIns="0" bIns="0" rtlCol="0" anchor="t">
            <a:spAutoFit/>
          </a:bodyPr>
          <a:lstStyle/>
          <a:p>
            <a:pPr>
              <a:lnSpc>
                <a:spcPts val="6399"/>
              </a:lnSpc>
            </a:pPr>
            <a:r>
              <a:rPr lang="en-US" sz="6399" spc="63" dirty="0">
                <a:solidFill>
                  <a:srgbClr val="0086B3"/>
                </a:solidFill>
                <a:latin typeface="Proxima Nova Bold"/>
              </a:rPr>
              <a:t> </a:t>
            </a:r>
            <a:r>
              <a:rPr lang="it-IT" sz="6399" spc="63" dirty="0">
                <a:solidFill>
                  <a:srgbClr val="0086B3"/>
                </a:solidFill>
                <a:latin typeface="Proxima Nova Bold"/>
              </a:rPr>
              <a:t>Data Exploration</a:t>
            </a:r>
          </a:p>
          <a:p>
            <a:pPr>
              <a:lnSpc>
                <a:spcPts val="6399"/>
              </a:lnSpc>
            </a:pPr>
            <a:endParaRPr lang="en-US" sz="6399" spc="63" dirty="0">
              <a:solidFill>
                <a:srgbClr val="0086B3"/>
              </a:solidFill>
              <a:latin typeface="Proxima Nova Bold"/>
            </a:endParaRPr>
          </a:p>
        </p:txBody>
      </p:sp>
      <p:sp>
        <p:nvSpPr>
          <p:cNvPr id="11" name="Freeform 11"/>
          <p:cNvSpPr/>
          <p:nvPr/>
        </p:nvSpPr>
        <p:spPr>
          <a:xfrm rot="4596961">
            <a:off x="-1406027" y="6806086"/>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rot="-1201367">
            <a:off x="557077" y="8324231"/>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rot="10123381">
            <a:off x="15488782" y="-651472"/>
            <a:ext cx="3980134" cy="4114800"/>
          </a:xfrm>
          <a:custGeom>
            <a:avLst/>
            <a:gdLst/>
            <a:ahLst/>
            <a:cxnLst/>
            <a:rect l="l" t="t" r="r" b="b"/>
            <a:pathLst>
              <a:path w="3980134" h="4114800">
                <a:moveTo>
                  <a:pt x="0" y="0"/>
                </a:moveTo>
                <a:lnTo>
                  <a:pt x="3980134" y="0"/>
                </a:lnTo>
                <a:lnTo>
                  <a:pt x="398013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p:cNvSpPr/>
          <p:nvPr/>
        </p:nvSpPr>
        <p:spPr>
          <a:xfrm rot="-1395011">
            <a:off x="13614410" y="-1236110"/>
            <a:ext cx="2725288" cy="3620552"/>
          </a:xfrm>
          <a:custGeom>
            <a:avLst/>
            <a:gdLst/>
            <a:ahLst/>
            <a:cxnLst/>
            <a:rect l="l" t="t" r="r" b="b"/>
            <a:pathLst>
              <a:path w="2725288" h="3620552">
                <a:moveTo>
                  <a:pt x="0" y="0"/>
                </a:moveTo>
                <a:lnTo>
                  <a:pt x="2725289" y="0"/>
                </a:lnTo>
                <a:lnTo>
                  <a:pt x="2725289" y="3620552"/>
                </a:lnTo>
                <a:lnTo>
                  <a:pt x="0" y="362055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6" name="CasellaDiTesto 15">
            <a:extLst>
              <a:ext uri="{FF2B5EF4-FFF2-40B4-BE49-F238E27FC236}">
                <a16:creationId xmlns:a16="http://schemas.microsoft.com/office/drawing/2014/main" id="{1688FDB2-E099-073A-E78D-9FA2949E1EEA}"/>
              </a:ext>
            </a:extLst>
          </p:cNvPr>
          <p:cNvSpPr txBox="1"/>
          <p:nvPr/>
        </p:nvSpPr>
        <p:spPr>
          <a:xfrm>
            <a:off x="507968" y="2442549"/>
            <a:ext cx="10850136" cy="2062103"/>
          </a:xfrm>
          <a:prstGeom prst="rect">
            <a:avLst/>
          </a:prstGeom>
          <a:noFill/>
        </p:spPr>
        <p:txBody>
          <a:bodyPr wrap="square">
            <a:spAutoFit/>
          </a:bodyPr>
          <a:lstStyle/>
          <a:p>
            <a:pPr rtl="0">
              <a:spcBef>
                <a:spcPts val="0"/>
              </a:spcBef>
              <a:spcAft>
                <a:spcPts val="0"/>
              </a:spcAft>
            </a:pPr>
            <a:r>
              <a:rPr lang="it-IT" sz="3200" b="0" i="0" u="none" strike="noStrike" dirty="0">
                <a:solidFill>
                  <a:srgbClr val="008000"/>
                </a:solidFill>
                <a:effectLst/>
                <a:highlight>
                  <a:srgbClr val="F7F7F7"/>
                </a:highlight>
                <a:latin typeface="Courier New" panose="02070309020205020404" pitchFamily="49" charset="0"/>
              </a:rPr>
              <a:t># Display information about the dataset </a:t>
            </a:r>
            <a:r>
              <a:rPr lang="it-IT" sz="3200" b="0" i="0" u="none" strike="noStrike" dirty="0">
                <a:solidFill>
                  <a:srgbClr val="795E26"/>
                </a:solidFill>
                <a:effectLst/>
                <a:highlight>
                  <a:srgbClr val="F7F7F7"/>
                </a:highlight>
                <a:latin typeface="Courier New" panose="02070309020205020404" pitchFamily="49" charset="0"/>
              </a:rPr>
              <a:t>print</a:t>
            </a:r>
            <a:r>
              <a:rPr lang="it-IT" sz="3200" b="0" i="0" u="none" strike="noStrike" dirty="0">
                <a:solidFill>
                  <a:srgbClr val="000000"/>
                </a:solidFill>
                <a:effectLst/>
                <a:highlight>
                  <a:srgbClr val="F7F7F7"/>
                </a:highlight>
                <a:latin typeface="Courier New" panose="02070309020205020404" pitchFamily="49" charset="0"/>
              </a:rPr>
              <a:t>(</a:t>
            </a:r>
            <a:r>
              <a:rPr lang="it-IT" sz="3200" b="0" i="0" u="none" strike="noStrike" dirty="0">
                <a:solidFill>
                  <a:srgbClr val="A31515"/>
                </a:solidFill>
                <a:effectLst/>
                <a:highlight>
                  <a:srgbClr val="F7F7F7"/>
                </a:highlight>
                <a:latin typeface="Courier New" panose="02070309020205020404" pitchFamily="49" charset="0"/>
              </a:rPr>
              <a:t>"\n Dataset information:"</a:t>
            </a:r>
            <a:r>
              <a:rPr lang="it-IT" sz="3200" b="0" i="0" u="none" strike="noStrike" dirty="0">
                <a:solidFill>
                  <a:srgbClr val="000000"/>
                </a:solidFill>
                <a:effectLst/>
                <a:highlight>
                  <a:srgbClr val="F7F7F7"/>
                </a:highlight>
                <a:latin typeface="Courier New" panose="02070309020205020404" pitchFamily="49" charset="0"/>
              </a:rPr>
              <a:t>)</a:t>
            </a:r>
          </a:p>
          <a:p>
            <a:r>
              <a:rPr lang="it-IT" sz="3200" b="0" i="0" u="none" strike="noStrike" dirty="0">
                <a:solidFill>
                  <a:srgbClr val="795E26"/>
                </a:solidFill>
                <a:effectLst/>
                <a:latin typeface="Courier New" panose="02070309020205020404" pitchFamily="49" charset="0"/>
              </a:rPr>
              <a:t>print</a:t>
            </a:r>
            <a:r>
              <a:rPr lang="it-IT" sz="3200" b="0" i="0" u="none" strike="noStrike" dirty="0">
                <a:solidFill>
                  <a:srgbClr val="000000"/>
                </a:solidFill>
                <a:effectLst/>
                <a:latin typeface="Courier New" panose="02070309020205020404" pitchFamily="49" charset="0"/>
              </a:rPr>
              <a:t>(water.info())</a:t>
            </a:r>
            <a:endParaRPr lang="it-IT" sz="3200" dirty="0"/>
          </a:p>
          <a:p>
            <a:pPr rtl="0">
              <a:spcBef>
                <a:spcPts val="0"/>
              </a:spcBef>
              <a:spcAft>
                <a:spcPts val="0"/>
              </a:spcAft>
            </a:pPr>
            <a:r>
              <a:rPr lang="it-IT" sz="3200" b="0" i="0" u="none" strike="noStrike" dirty="0">
                <a:solidFill>
                  <a:srgbClr val="000000"/>
                </a:solidFill>
                <a:effectLst/>
                <a:highlight>
                  <a:srgbClr val="F7F7F7"/>
                </a:highlight>
                <a:latin typeface="Courier New" panose="02070309020205020404" pitchFamily="49" charset="0"/>
              </a:rPr>
              <a:t> </a:t>
            </a:r>
            <a:endParaRPr lang="it-IT" sz="3200" b="0" dirty="0">
              <a:effectLst/>
              <a:highlight>
                <a:srgbClr val="F7F7F7"/>
              </a:highlight>
            </a:endParaRPr>
          </a:p>
        </p:txBody>
      </p:sp>
      <p:pic>
        <p:nvPicPr>
          <p:cNvPr id="1026" name="Picture 2">
            <a:extLst>
              <a:ext uri="{FF2B5EF4-FFF2-40B4-BE49-F238E27FC236}">
                <a16:creationId xmlns:a16="http://schemas.microsoft.com/office/drawing/2014/main" id="{D6B4F3CA-7CD8-32BC-0C9F-A9433697413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80461" y="3162300"/>
            <a:ext cx="7832664" cy="6893544"/>
          </a:xfrm>
          <a:prstGeom prst="rect">
            <a:avLst/>
          </a:prstGeom>
          <a:ln w="38100" cap="sq">
            <a:solidFill>
              <a:schemeClr val="tx2">
                <a:lumMod val="40000"/>
                <a:lumOff val="60000"/>
              </a:schemeClr>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507968" y="864762"/>
            <a:ext cx="8778629" cy="1641475"/>
          </a:xfrm>
          <a:prstGeom prst="rect">
            <a:avLst/>
          </a:prstGeom>
        </p:spPr>
        <p:txBody>
          <a:bodyPr lIns="0" tIns="0" rIns="0" bIns="0" rtlCol="0" anchor="t">
            <a:spAutoFit/>
          </a:bodyPr>
          <a:lstStyle/>
          <a:p>
            <a:pPr>
              <a:lnSpc>
                <a:spcPts val="6399"/>
              </a:lnSpc>
            </a:pPr>
            <a:r>
              <a:rPr lang="en-US" sz="6399" spc="63" dirty="0">
                <a:solidFill>
                  <a:srgbClr val="0086B3"/>
                </a:solidFill>
                <a:latin typeface="Proxima Nova Bold"/>
              </a:rPr>
              <a:t> </a:t>
            </a:r>
            <a:r>
              <a:rPr lang="it-IT" sz="6399" spc="63" dirty="0">
                <a:solidFill>
                  <a:srgbClr val="0086B3"/>
                </a:solidFill>
                <a:latin typeface="Proxima Nova Bold"/>
              </a:rPr>
              <a:t>Data Exploration</a:t>
            </a:r>
          </a:p>
          <a:p>
            <a:pPr>
              <a:lnSpc>
                <a:spcPts val="6399"/>
              </a:lnSpc>
            </a:pPr>
            <a:endParaRPr lang="en-US" sz="6399" spc="63" dirty="0">
              <a:solidFill>
                <a:srgbClr val="0086B3"/>
              </a:solidFill>
              <a:latin typeface="Proxima Nova Bold"/>
            </a:endParaRPr>
          </a:p>
        </p:txBody>
      </p:sp>
      <p:sp>
        <p:nvSpPr>
          <p:cNvPr id="11" name="Freeform 11"/>
          <p:cNvSpPr/>
          <p:nvPr/>
        </p:nvSpPr>
        <p:spPr>
          <a:xfrm rot="4596961">
            <a:off x="-1406027" y="6806086"/>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rot="-1201367">
            <a:off x="557077" y="8324231"/>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rot="10123381">
            <a:off x="15488782" y="-651472"/>
            <a:ext cx="3980134" cy="4114800"/>
          </a:xfrm>
          <a:custGeom>
            <a:avLst/>
            <a:gdLst/>
            <a:ahLst/>
            <a:cxnLst/>
            <a:rect l="l" t="t" r="r" b="b"/>
            <a:pathLst>
              <a:path w="3980134" h="4114800">
                <a:moveTo>
                  <a:pt x="0" y="0"/>
                </a:moveTo>
                <a:lnTo>
                  <a:pt x="3980134" y="0"/>
                </a:lnTo>
                <a:lnTo>
                  <a:pt x="398013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p:cNvSpPr/>
          <p:nvPr/>
        </p:nvSpPr>
        <p:spPr>
          <a:xfrm rot="-1395011">
            <a:off x="13614410" y="-1236110"/>
            <a:ext cx="2725288" cy="3620552"/>
          </a:xfrm>
          <a:custGeom>
            <a:avLst/>
            <a:gdLst/>
            <a:ahLst/>
            <a:cxnLst/>
            <a:rect l="l" t="t" r="r" b="b"/>
            <a:pathLst>
              <a:path w="2725288" h="3620552">
                <a:moveTo>
                  <a:pt x="0" y="0"/>
                </a:moveTo>
                <a:lnTo>
                  <a:pt x="2725289" y="0"/>
                </a:lnTo>
                <a:lnTo>
                  <a:pt x="2725289" y="3620552"/>
                </a:lnTo>
                <a:lnTo>
                  <a:pt x="0" y="362055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pic>
        <p:nvPicPr>
          <p:cNvPr id="2050" name="Picture 2">
            <a:extLst>
              <a:ext uri="{FF2B5EF4-FFF2-40B4-BE49-F238E27FC236}">
                <a16:creationId xmlns:a16="http://schemas.microsoft.com/office/drawing/2014/main" id="{44C2E290-F857-9B58-6D6E-EED401A9B72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51930" y="4076700"/>
            <a:ext cx="10117078" cy="5609469"/>
          </a:xfrm>
          <a:prstGeom prst="rect">
            <a:avLst/>
          </a:prstGeom>
          <a:noFill/>
          <a:ln>
            <a:solidFill>
              <a:schemeClr val="tx2">
                <a:lumMod val="60000"/>
                <a:lumOff val="40000"/>
              </a:schemeClr>
            </a:solidFill>
          </a:ln>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6608B0F0-346A-EE3D-547A-2553B710A50F}"/>
              </a:ext>
            </a:extLst>
          </p:cNvPr>
          <p:cNvSpPr txBox="1"/>
          <p:nvPr/>
        </p:nvSpPr>
        <p:spPr>
          <a:xfrm>
            <a:off x="773784" y="2559740"/>
            <a:ext cx="10850136" cy="1384995"/>
          </a:xfrm>
          <a:prstGeom prst="rect">
            <a:avLst/>
          </a:prstGeom>
          <a:noFill/>
        </p:spPr>
        <p:txBody>
          <a:bodyPr wrap="square">
            <a:spAutoFit/>
          </a:bodyPr>
          <a:lstStyle/>
          <a:p>
            <a:pPr rtl="0">
              <a:spcBef>
                <a:spcPts val="0"/>
              </a:spcBef>
              <a:spcAft>
                <a:spcPts val="0"/>
              </a:spcAft>
            </a:pPr>
            <a:r>
              <a:rPr lang="en-US" sz="2800" b="0" i="0" u="none" strike="noStrike" dirty="0">
                <a:solidFill>
                  <a:srgbClr val="008000"/>
                </a:solidFill>
                <a:effectLst/>
                <a:highlight>
                  <a:srgbClr val="F7F7F7"/>
                </a:highlight>
                <a:latin typeface="Courier New" panose="02070309020205020404" pitchFamily="49" charset="0"/>
              </a:rPr>
              <a:t># Summary statistics of numerical columns</a:t>
            </a:r>
            <a:endParaRPr lang="en-US" sz="2800" b="0" dirty="0">
              <a:effectLst/>
              <a:highlight>
                <a:srgbClr val="F7F7F7"/>
              </a:highlight>
            </a:endParaRPr>
          </a:p>
          <a:p>
            <a:pPr rtl="0">
              <a:spcBef>
                <a:spcPts val="0"/>
              </a:spcBef>
              <a:spcAft>
                <a:spcPts val="0"/>
              </a:spcAft>
            </a:pPr>
            <a:r>
              <a:rPr lang="en-US" sz="2800" b="0" i="0" u="none" strike="noStrike" dirty="0">
                <a:solidFill>
                  <a:srgbClr val="795E26"/>
                </a:solidFill>
                <a:effectLst/>
                <a:highlight>
                  <a:srgbClr val="F7F7F7"/>
                </a:highlight>
                <a:latin typeface="Courier New" panose="02070309020205020404" pitchFamily="49" charset="0"/>
              </a:rPr>
              <a:t>print</a:t>
            </a:r>
            <a:r>
              <a:rPr lang="en-US" sz="2800" b="0" i="0" u="none" strike="noStrike" dirty="0">
                <a:solidFill>
                  <a:srgbClr val="000000"/>
                </a:solidFill>
                <a:effectLst/>
                <a:highlight>
                  <a:srgbClr val="F7F7F7"/>
                </a:highlight>
                <a:latin typeface="Courier New" panose="02070309020205020404" pitchFamily="49" charset="0"/>
              </a:rPr>
              <a:t>(</a:t>
            </a:r>
            <a:r>
              <a:rPr lang="en-US" sz="2800" b="0" i="0" u="none" strike="noStrike" dirty="0">
                <a:solidFill>
                  <a:srgbClr val="A31515"/>
                </a:solidFill>
                <a:effectLst/>
                <a:highlight>
                  <a:srgbClr val="F7F7F7"/>
                </a:highlight>
                <a:latin typeface="Courier New" panose="02070309020205020404" pitchFamily="49" charset="0"/>
              </a:rPr>
              <a:t>"\n Summary statistics:"</a:t>
            </a:r>
            <a:r>
              <a:rPr lang="en-US" sz="2800" b="0" i="0" u="none" strike="noStrike" dirty="0">
                <a:solidFill>
                  <a:srgbClr val="000000"/>
                </a:solidFill>
                <a:effectLst/>
                <a:highlight>
                  <a:srgbClr val="F7F7F7"/>
                </a:highlight>
                <a:latin typeface="Courier New" panose="02070309020205020404" pitchFamily="49" charset="0"/>
              </a:rPr>
              <a:t>)</a:t>
            </a:r>
            <a:endParaRPr lang="en-US" sz="2800" b="0" dirty="0">
              <a:effectLst/>
              <a:highlight>
                <a:srgbClr val="F7F7F7"/>
              </a:highlight>
            </a:endParaRPr>
          </a:p>
          <a:p>
            <a:r>
              <a:rPr lang="en-US" sz="2800" b="0" i="0" u="none" strike="noStrike" dirty="0">
                <a:solidFill>
                  <a:srgbClr val="795E26"/>
                </a:solidFill>
                <a:effectLst/>
                <a:latin typeface="Courier New" panose="02070309020205020404" pitchFamily="49" charset="0"/>
              </a:rPr>
              <a:t>print</a:t>
            </a:r>
            <a:r>
              <a:rPr lang="en-US" sz="2800" b="0" i="0" u="none" strike="noStrike" dirty="0">
                <a:solidFill>
                  <a:srgbClr val="000000"/>
                </a:solidFill>
                <a:effectLst/>
                <a:latin typeface="Courier New" panose="02070309020205020404" pitchFamily="49" charset="0"/>
              </a:rPr>
              <a:t>(water.describe())</a:t>
            </a:r>
            <a:endParaRPr lang="it-IT" sz="2800" dirty="0"/>
          </a:p>
        </p:txBody>
      </p:sp>
    </p:spTree>
    <p:extLst>
      <p:ext uri="{BB962C8B-B14F-4D97-AF65-F5344CB8AC3E}">
        <p14:creationId xmlns:p14="http://schemas.microsoft.com/office/powerpoint/2010/main" val="851139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507968" y="864762"/>
            <a:ext cx="8778629" cy="1641475"/>
          </a:xfrm>
          <a:prstGeom prst="rect">
            <a:avLst/>
          </a:prstGeom>
        </p:spPr>
        <p:txBody>
          <a:bodyPr lIns="0" tIns="0" rIns="0" bIns="0" rtlCol="0" anchor="t">
            <a:spAutoFit/>
          </a:bodyPr>
          <a:lstStyle/>
          <a:p>
            <a:pPr>
              <a:lnSpc>
                <a:spcPts val="6399"/>
              </a:lnSpc>
            </a:pPr>
            <a:r>
              <a:rPr lang="en-US" sz="6399" spc="63" dirty="0">
                <a:solidFill>
                  <a:srgbClr val="0086B3"/>
                </a:solidFill>
                <a:latin typeface="Proxima Nova Bold"/>
              </a:rPr>
              <a:t> </a:t>
            </a:r>
            <a:r>
              <a:rPr lang="it-IT" sz="6399" spc="63" dirty="0">
                <a:solidFill>
                  <a:srgbClr val="0086B3"/>
                </a:solidFill>
                <a:latin typeface="Proxima Nova Bold"/>
              </a:rPr>
              <a:t>Data Exploration</a:t>
            </a:r>
          </a:p>
          <a:p>
            <a:pPr>
              <a:lnSpc>
                <a:spcPts val="6399"/>
              </a:lnSpc>
            </a:pPr>
            <a:endParaRPr lang="en-US" sz="6399" spc="63" dirty="0">
              <a:solidFill>
                <a:srgbClr val="0086B3"/>
              </a:solidFill>
              <a:latin typeface="Proxima Nova Bold"/>
            </a:endParaRPr>
          </a:p>
        </p:txBody>
      </p:sp>
      <p:sp>
        <p:nvSpPr>
          <p:cNvPr id="11" name="Freeform 11"/>
          <p:cNvSpPr/>
          <p:nvPr/>
        </p:nvSpPr>
        <p:spPr>
          <a:xfrm rot="4596961">
            <a:off x="-1406027" y="6806086"/>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rot="-1201367">
            <a:off x="557077" y="8324231"/>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rot="10123381">
            <a:off x="15488782" y="-651472"/>
            <a:ext cx="3980134" cy="4114800"/>
          </a:xfrm>
          <a:custGeom>
            <a:avLst/>
            <a:gdLst/>
            <a:ahLst/>
            <a:cxnLst/>
            <a:rect l="l" t="t" r="r" b="b"/>
            <a:pathLst>
              <a:path w="3980134" h="4114800">
                <a:moveTo>
                  <a:pt x="0" y="0"/>
                </a:moveTo>
                <a:lnTo>
                  <a:pt x="3980134" y="0"/>
                </a:lnTo>
                <a:lnTo>
                  <a:pt x="398013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p:cNvSpPr/>
          <p:nvPr/>
        </p:nvSpPr>
        <p:spPr>
          <a:xfrm rot="-1395011">
            <a:off x="13614410" y="-1236110"/>
            <a:ext cx="2725288" cy="3620552"/>
          </a:xfrm>
          <a:custGeom>
            <a:avLst/>
            <a:gdLst/>
            <a:ahLst/>
            <a:cxnLst/>
            <a:rect l="l" t="t" r="r" b="b"/>
            <a:pathLst>
              <a:path w="2725288" h="3620552">
                <a:moveTo>
                  <a:pt x="0" y="0"/>
                </a:moveTo>
                <a:lnTo>
                  <a:pt x="2725289" y="0"/>
                </a:lnTo>
                <a:lnTo>
                  <a:pt x="2725289" y="3620552"/>
                </a:lnTo>
                <a:lnTo>
                  <a:pt x="0" y="362055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pic>
        <p:nvPicPr>
          <p:cNvPr id="3074" name="Picture 2">
            <a:extLst>
              <a:ext uri="{FF2B5EF4-FFF2-40B4-BE49-F238E27FC236}">
                <a16:creationId xmlns:a16="http://schemas.microsoft.com/office/drawing/2014/main" id="{D22FA439-2A52-1DF1-4E0D-84EED96CDFA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368198" y="3968471"/>
            <a:ext cx="7112183" cy="5196355"/>
          </a:xfrm>
          <a:prstGeom prst="rect">
            <a:avLst/>
          </a:prstGeom>
          <a:noFill/>
          <a:ln>
            <a:solidFill>
              <a:schemeClr val="tx2">
                <a:lumMod val="60000"/>
                <a:lumOff val="40000"/>
              </a:schemeClr>
            </a:solidFill>
          </a:ln>
          <a:extLst>
            <a:ext uri="{909E8E84-426E-40DD-AFC4-6F175D3DCCD1}">
              <a14:hiddenFill xmlns:a14="http://schemas.microsoft.com/office/drawing/2010/main">
                <a:solidFill>
                  <a:srgbClr val="FFFFFF"/>
                </a:solidFill>
              </a14:hiddenFill>
            </a:ext>
          </a:extLst>
        </p:spPr>
      </p:pic>
      <p:sp>
        <p:nvSpPr>
          <p:cNvPr id="5" name="CasellaDiTesto 4">
            <a:extLst>
              <a:ext uri="{FF2B5EF4-FFF2-40B4-BE49-F238E27FC236}">
                <a16:creationId xmlns:a16="http://schemas.microsoft.com/office/drawing/2014/main" id="{A82D48AF-5C16-A3ED-966A-7D8D12ED0141}"/>
              </a:ext>
            </a:extLst>
          </p:cNvPr>
          <p:cNvSpPr txBox="1"/>
          <p:nvPr/>
        </p:nvSpPr>
        <p:spPr>
          <a:xfrm>
            <a:off x="786793" y="2661939"/>
            <a:ext cx="10850136" cy="3046988"/>
          </a:xfrm>
          <a:prstGeom prst="rect">
            <a:avLst/>
          </a:prstGeom>
          <a:noFill/>
        </p:spPr>
        <p:txBody>
          <a:bodyPr wrap="square">
            <a:spAutoFit/>
          </a:bodyPr>
          <a:lstStyle/>
          <a:p>
            <a:pPr rtl="0">
              <a:spcBef>
                <a:spcPts val="0"/>
              </a:spcBef>
              <a:spcAft>
                <a:spcPts val="0"/>
              </a:spcAft>
            </a:pPr>
            <a:r>
              <a:rPr lang="it-IT" sz="2400" b="0" i="0" u="none" strike="noStrike" dirty="0">
                <a:solidFill>
                  <a:srgbClr val="795E26"/>
                </a:solidFill>
                <a:effectLst/>
                <a:highlight>
                  <a:srgbClr val="F7F7F7"/>
                </a:highlight>
                <a:latin typeface="Courier New" panose="02070309020205020404" pitchFamily="49" charset="0"/>
              </a:rPr>
              <a:t>print</a:t>
            </a:r>
            <a:r>
              <a:rPr lang="it-IT" sz="2400" b="0" i="0" u="none" strike="noStrike" dirty="0">
                <a:solidFill>
                  <a:srgbClr val="000000"/>
                </a:solidFill>
                <a:effectLst/>
                <a:highlight>
                  <a:srgbClr val="F7F7F7"/>
                </a:highlight>
                <a:latin typeface="Courier New" panose="02070309020205020404" pitchFamily="49" charset="0"/>
              </a:rPr>
              <a:t>(</a:t>
            </a:r>
            <a:r>
              <a:rPr lang="it-IT" sz="2400" b="0" i="0" u="none" strike="noStrike" dirty="0">
                <a:solidFill>
                  <a:srgbClr val="A31515"/>
                </a:solidFill>
                <a:effectLst/>
                <a:highlight>
                  <a:srgbClr val="F7F7F7"/>
                </a:highlight>
                <a:latin typeface="Courier New" panose="02070309020205020404" pitchFamily="49" charset="0"/>
              </a:rPr>
              <a:t>"\n Dataset shape:"</a:t>
            </a:r>
            <a:r>
              <a:rPr lang="it-IT" sz="2400" b="0" i="0" u="none" strike="noStrike" dirty="0">
                <a:solidFill>
                  <a:srgbClr val="000000"/>
                </a:solidFill>
                <a:effectLst/>
                <a:highlight>
                  <a:srgbClr val="F7F7F7"/>
                </a:highlight>
                <a:latin typeface="Courier New" panose="02070309020205020404" pitchFamily="49" charset="0"/>
              </a:rPr>
              <a:t>)</a:t>
            </a:r>
            <a:endParaRPr lang="it-IT" sz="2400" b="0" dirty="0">
              <a:effectLst/>
              <a:highlight>
                <a:srgbClr val="F7F7F7"/>
              </a:highlight>
            </a:endParaRPr>
          </a:p>
          <a:p>
            <a:pPr rtl="0">
              <a:spcBef>
                <a:spcPts val="0"/>
              </a:spcBef>
              <a:spcAft>
                <a:spcPts val="0"/>
              </a:spcAft>
            </a:pPr>
            <a:r>
              <a:rPr lang="it-IT" sz="2400" b="0" i="0" u="none" strike="noStrike" dirty="0">
                <a:solidFill>
                  <a:srgbClr val="795E26"/>
                </a:solidFill>
                <a:effectLst/>
                <a:highlight>
                  <a:srgbClr val="F7F7F7"/>
                </a:highlight>
                <a:latin typeface="Courier New" panose="02070309020205020404" pitchFamily="49" charset="0"/>
              </a:rPr>
              <a:t>print</a:t>
            </a:r>
            <a:r>
              <a:rPr lang="it-IT" sz="2400" b="0" i="0" u="none" strike="noStrike" dirty="0">
                <a:solidFill>
                  <a:srgbClr val="000000"/>
                </a:solidFill>
                <a:effectLst/>
                <a:highlight>
                  <a:srgbClr val="F7F7F7"/>
                </a:highlight>
                <a:latin typeface="Courier New" panose="02070309020205020404" pitchFamily="49" charset="0"/>
              </a:rPr>
              <a:t>(water.shape)</a:t>
            </a:r>
            <a:endParaRPr lang="it-IT" sz="2400" b="0" dirty="0">
              <a:effectLst/>
              <a:highlight>
                <a:srgbClr val="F7F7F7"/>
              </a:highlight>
            </a:endParaRPr>
          </a:p>
          <a:p>
            <a:pPr rtl="0">
              <a:spcBef>
                <a:spcPts val="0"/>
              </a:spcBef>
              <a:spcAft>
                <a:spcPts val="0"/>
              </a:spcAft>
            </a:pPr>
            <a:r>
              <a:rPr lang="it-IT" sz="2400" b="0" i="0" u="none" strike="noStrike" dirty="0">
                <a:solidFill>
                  <a:srgbClr val="795E26"/>
                </a:solidFill>
                <a:effectLst/>
                <a:highlight>
                  <a:srgbClr val="F7F7F7"/>
                </a:highlight>
                <a:latin typeface="Courier New" panose="02070309020205020404" pitchFamily="49" charset="0"/>
              </a:rPr>
              <a:t>print</a:t>
            </a:r>
            <a:r>
              <a:rPr lang="it-IT" sz="2400" b="0" i="0" u="none" strike="noStrike" dirty="0">
                <a:solidFill>
                  <a:srgbClr val="000000"/>
                </a:solidFill>
                <a:effectLst/>
                <a:highlight>
                  <a:srgbClr val="F7F7F7"/>
                </a:highlight>
                <a:latin typeface="Courier New" panose="02070309020205020404" pitchFamily="49" charset="0"/>
              </a:rPr>
              <a:t>(</a:t>
            </a:r>
            <a:r>
              <a:rPr lang="it-IT" sz="2400" b="0" i="0" u="none" strike="noStrike" dirty="0">
                <a:solidFill>
                  <a:srgbClr val="A31515"/>
                </a:solidFill>
                <a:effectLst/>
                <a:highlight>
                  <a:srgbClr val="F7F7F7"/>
                </a:highlight>
                <a:latin typeface="Courier New" panose="02070309020205020404" pitchFamily="49" charset="0"/>
              </a:rPr>
              <a:t>"\n Dataset size:"</a:t>
            </a:r>
            <a:r>
              <a:rPr lang="it-IT" sz="2400" b="0" i="0" u="none" strike="noStrike" dirty="0">
                <a:solidFill>
                  <a:srgbClr val="000000"/>
                </a:solidFill>
                <a:effectLst/>
                <a:highlight>
                  <a:srgbClr val="F7F7F7"/>
                </a:highlight>
                <a:latin typeface="Courier New" panose="02070309020205020404" pitchFamily="49" charset="0"/>
              </a:rPr>
              <a:t>)</a:t>
            </a:r>
            <a:endParaRPr lang="it-IT" sz="2400" b="0" dirty="0">
              <a:effectLst/>
              <a:highlight>
                <a:srgbClr val="F7F7F7"/>
              </a:highlight>
            </a:endParaRPr>
          </a:p>
          <a:p>
            <a:pPr rtl="0">
              <a:spcBef>
                <a:spcPts val="0"/>
              </a:spcBef>
              <a:spcAft>
                <a:spcPts val="0"/>
              </a:spcAft>
            </a:pPr>
            <a:r>
              <a:rPr lang="it-IT" sz="2400" b="0" i="0" u="none" strike="noStrike" dirty="0">
                <a:solidFill>
                  <a:srgbClr val="795E26"/>
                </a:solidFill>
                <a:effectLst/>
                <a:highlight>
                  <a:srgbClr val="F7F7F7"/>
                </a:highlight>
                <a:latin typeface="Courier New" panose="02070309020205020404" pitchFamily="49" charset="0"/>
              </a:rPr>
              <a:t>print</a:t>
            </a:r>
            <a:r>
              <a:rPr lang="it-IT" sz="2400" b="0" i="0" u="none" strike="noStrike" dirty="0">
                <a:solidFill>
                  <a:srgbClr val="000000"/>
                </a:solidFill>
                <a:effectLst/>
                <a:highlight>
                  <a:srgbClr val="F7F7F7"/>
                </a:highlight>
                <a:latin typeface="Courier New" panose="02070309020205020404" pitchFamily="49" charset="0"/>
              </a:rPr>
              <a:t>(water.size)</a:t>
            </a:r>
            <a:endParaRPr lang="it-IT" sz="2400" b="0" dirty="0">
              <a:effectLst/>
              <a:highlight>
                <a:srgbClr val="F7F7F7"/>
              </a:highlight>
            </a:endParaRPr>
          </a:p>
          <a:p>
            <a:pPr rtl="0">
              <a:spcBef>
                <a:spcPts val="0"/>
              </a:spcBef>
              <a:spcAft>
                <a:spcPts val="0"/>
              </a:spcAft>
            </a:pPr>
            <a:r>
              <a:rPr lang="it-IT" sz="2400" b="0" i="0" u="none" strike="noStrike" dirty="0">
                <a:solidFill>
                  <a:srgbClr val="008000"/>
                </a:solidFill>
                <a:effectLst/>
                <a:highlight>
                  <a:srgbClr val="F7F7F7"/>
                </a:highlight>
                <a:latin typeface="Courier New" panose="02070309020205020404" pitchFamily="49" charset="0"/>
              </a:rPr>
              <a:t># Extract the target variable if it exists</a:t>
            </a:r>
            <a:endParaRPr lang="it-IT" sz="2400" b="0" dirty="0">
              <a:effectLst/>
              <a:highlight>
                <a:srgbClr val="F7F7F7"/>
              </a:highlight>
            </a:endParaRPr>
          </a:p>
          <a:p>
            <a:pPr rtl="0">
              <a:spcBef>
                <a:spcPts val="0"/>
              </a:spcBef>
              <a:spcAft>
                <a:spcPts val="0"/>
              </a:spcAft>
            </a:pPr>
            <a:r>
              <a:rPr lang="it-IT" sz="2400" b="0" i="0" u="none" strike="noStrike" dirty="0">
                <a:solidFill>
                  <a:srgbClr val="000000"/>
                </a:solidFill>
                <a:effectLst/>
                <a:highlight>
                  <a:srgbClr val="F7F7F7"/>
                </a:highlight>
                <a:latin typeface="Courier New" panose="02070309020205020404" pitchFamily="49" charset="0"/>
              </a:rPr>
              <a:t>target = df[</a:t>
            </a:r>
            <a:r>
              <a:rPr lang="it-IT" sz="2400" b="0" i="0" u="none" strike="noStrike" dirty="0">
                <a:solidFill>
                  <a:srgbClr val="A31515"/>
                </a:solidFill>
                <a:effectLst/>
                <a:highlight>
                  <a:srgbClr val="F7F7F7"/>
                </a:highlight>
                <a:latin typeface="Courier New" panose="02070309020205020404" pitchFamily="49" charset="0"/>
              </a:rPr>
              <a:t>'Potability'</a:t>
            </a:r>
            <a:r>
              <a:rPr lang="it-IT" sz="2400" b="0" i="0" u="none" strike="noStrike" dirty="0">
                <a:solidFill>
                  <a:srgbClr val="000000"/>
                </a:solidFill>
                <a:effectLst/>
                <a:highlight>
                  <a:srgbClr val="F7F7F7"/>
                </a:highlight>
                <a:latin typeface="Courier New" panose="02070309020205020404" pitchFamily="49" charset="0"/>
              </a:rPr>
              <a:t>]</a:t>
            </a:r>
            <a:endParaRPr lang="it-IT" sz="2400" b="0" dirty="0">
              <a:effectLst/>
              <a:highlight>
                <a:srgbClr val="F7F7F7"/>
              </a:highlight>
            </a:endParaRPr>
          </a:p>
          <a:p>
            <a:pPr rtl="0">
              <a:spcBef>
                <a:spcPts val="0"/>
              </a:spcBef>
              <a:spcAft>
                <a:spcPts val="0"/>
              </a:spcAft>
            </a:pPr>
            <a:r>
              <a:rPr lang="it-IT" sz="2400" b="0" i="0" u="none" strike="noStrike" dirty="0">
                <a:solidFill>
                  <a:srgbClr val="795E26"/>
                </a:solidFill>
                <a:effectLst/>
                <a:highlight>
                  <a:srgbClr val="F7F7F7"/>
                </a:highlight>
                <a:latin typeface="Courier New" panose="02070309020205020404" pitchFamily="49" charset="0"/>
              </a:rPr>
              <a:t>print</a:t>
            </a:r>
            <a:r>
              <a:rPr lang="it-IT" sz="2400" b="0" i="0" u="none" strike="noStrike" dirty="0">
                <a:solidFill>
                  <a:srgbClr val="000000"/>
                </a:solidFill>
                <a:effectLst/>
                <a:highlight>
                  <a:srgbClr val="F7F7F7"/>
                </a:highlight>
                <a:latin typeface="Courier New" panose="02070309020205020404" pitchFamily="49" charset="0"/>
              </a:rPr>
              <a:t>(</a:t>
            </a:r>
            <a:r>
              <a:rPr lang="it-IT" sz="2400" b="0" i="0" u="none" strike="noStrike" dirty="0">
                <a:solidFill>
                  <a:srgbClr val="A31515"/>
                </a:solidFill>
                <a:effectLst/>
                <a:highlight>
                  <a:srgbClr val="F7F7F7"/>
                </a:highlight>
                <a:latin typeface="Courier New" panose="02070309020205020404" pitchFamily="49" charset="0"/>
              </a:rPr>
              <a:t>"Target variable:"</a:t>
            </a:r>
            <a:r>
              <a:rPr lang="it-IT" sz="2400" b="0" i="0" u="none" strike="noStrike" dirty="0">
                <a:solidFill>
                  <a:srgbClr val="000000"/>
                </a:solidFill>
                <a:effectLst/>
                <a:highlight>
                  <a:srgbClr val="F7F7F7"/>
                </a:highlight>
                <a:latin typeface="Courier New" panose="02070309020205020404" pitchFamily="49" charset="0"/>
              </a:rPr>
              <a:t>)</a:t>
            </a:r>
            <a:endParaRPr lang="it-IT" sz="2400" b="0" dirty="0">
              <a:effectLst/>
              <a:highlight>
                <a:srgbClr val="F7F7F7"/>
              </a:highlight>
            </a:endParaRPr>
          </a:p>
          <a:p>
            <a:r>
              <a:rPr lang="it-IT" sz="2400" b="0" i="0" u="none" strike="noStrike" dirty="0">
                <a:solidFill>
                  <a:srgbClr val="795E26"/>
                </a:solidFill>
                <a:effectLst/>
                <a:latin typeface="Courier New" panose="02070309020205020404" pitchFamily="49" charset="0"/>
              </a:rPr>
              <a:t>print</a:t>
            </a:r>
            <a:r>
              <a:rPr lang="it-IT" sz="2400" b="0" i="0" u="none" strike="noStrike" dirty="0">
                <a:solidFill>
                  <a:srgbClr val="000000"/>
                </a:solidFill>
                <a:effectLst/>
                <a:latin typeface="Courier New" panose="02070309020205020404" pitchFamily="49" charset="0"/>
              </a:rPr>
              <a:t>(target.head())</a:t>
            </a:r>
            <a:endParaRPr lang="it-IT" sz="2400" dirty="0"/>
          </a:p>
        </p:txBody>
      </p:sp>
    </p:spTree>
    <p:extLst>
      <p:ext uri="{BB962C8B-B14F-4D97-AF65-F5344CB8AC3E}">
        <p14:creationId xmlns:p14="http://schemas.microsoft.com/office/powerpoint/2010/main" val="2354622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507968" y="864762"/>
            <a:ext cx="8778629" cy="1641475"/>
          </a:xfrm>
          <a:prstGeom prst="rect">
            <a:avLst/>
          </a:prstGeom>
        </p:spPr>
        <p:txBody>
          <a:bodyPr lIns="0" tIns="0" rIns="0" bIns="0" rtlCol="0" anchor="t">
            <a:spAutoFit/>
          </a:bodyPr>
          <a:lstStyle/>
          <a:p>
            <a:pPr>
              <a:lnSpc>
                <a:spcPts val="6399"/>
              </a:lnSpc>
            </a:pPr>
            <a:r>
              <a:rPr lang="en-US" sz="6399" spc="63" dirty="0">
                <a:solidFill>
                  <a:srgbClr val="0086B3"/>
                </a:solidFill>
                <a:latin typeface="Proxima Nova Bold"/>
              </a:rPr>
              <a:t> </a:t>
            </a:r>
            <a:r>
              <a:rPr lang="it-IT" sz="6399" spc="63" dirty="0">
                <a:solidFill>
                  <a:srgbClr val="0086B3"/>
                </a:solidFill>
                <a:latin typeface="Proxima Nova Bold"/>
              </a:rPr>
              <a:t>Data Exploration</a:t>
            </a:r>
          </a:p>
          <a:p>
            <a:pPr>
              <a:lnSpc>
                <a:spcPts val="6399"/>
              </a:lnSpc>
            </a:pPr>
            <a:endParaRPr lang="en-US" sz="6399" spc="63" dirty="0">
              <a:solidFill>
                <a:srgbClr val="0086B3"/>
              </a:solidFill>
              <a:latin typeface="Proxima Nova Bold"/>
            </a:endParaRPr>
          </a:p>
        </p:txBody>
      </p:sp>
      <p:sp>
        <p:nvSpPr>
          <p:cNvPr id="11" name="Freeform 11"/>
          <p:cNvSpPr/>
          <p:nvPr/>
        </p:nvSpPr>
        <p:spPr>
          <a:xfrm rot="4596961">
            <a:off x="-1406027" y="6806086"/>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rot="-1201367">
            <a:off x="557077" y="8324231"/>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rot="10123381">
            <a:off x="15488782" y="-651472"/>
            <a:ext cx="3980134" cy="4114800"/>
          </a:xfrm>
          <a:custGeom>
            <a:avLst/>
            <a:gdLst/>
            <a:ahLst/>
            <a:cxnLst/>
            <a:rect l="l" t="t" r="r" b="b"/>
            <a:pathLst>
              <a:path w="3980134" h="4114800">
                <a:moveTo>
                  <a:pt x="0" y="0"/>
                </a:moveTo>
                <a:lnTo>
                  <a:pt x="3980134" y="0"/>
                </a:lnTo>
                <a:lnTo>
                  <a:pt x="398013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p:cNvSpPr/>
          <p:nvPr/>
        </p:nvSpPr>
        <p:spPr>
          <a:xfrm rot="-1395011">
            <a:off x="13614410" y="-1236110"/>
            <a:ext cx="2725288" cy="3620552"/>
          </a:xfrm>
          <a:custGeom>
            <a:avLst/>
            <a:gdLst/>
            <a:ahLst/>
            <a:cxnLst/>
            <a:rect l="l" t="t" r="r" b="b"/>
            <a:pathLst>
              <a:path w="2725288" h="3620552">
                <a:moveTo>
                  <a:pt x="0" y="0"/>
                </a:moveTo>
                <a:lnTo>
                  <a:pt x="2725289" y="0"/>
                </a:lnTo>
                <a:lnTo>
                  <a:pt x="2725289" y="3620552"/>
                </a:lnTo>
                <a:lnTo>
                  <a:pt x="0" y="362055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5" name="CasellaDiTesto 4">
            <a:extLst>
              <a:ext uri="{FF2B5EF4-FFF2-40B4-BE49-F238E27FC236}">
                <a16:creationId xmlns:a16="http://schemas.microsoft.com/office/drawing/2014/main" id="{FE7E124E-A774-B29D-1D8D-79F3C817A579}"/>
              </a:ext>
            </a:extLst>
          </p:cNvPr>
          <p:cNvSpPr txBox="1"/>
          <p:nvPr/>
        </p:nvSpPr>
        <p:spPr>
          <a:xfrm>
            <a:off x="550866" y="2019300"/>
            <a:ext cx="10850136" cy="4524315"/>
          </a:xfrm>
          <a:prstGeom prst="rect">
            <a:avLst/>
          </a:prstGeom>
          <a:noFill/>
        </p:spPr>
        <p:txBody>
          <a:bodyPr wrap="square">
            <a:spAutoFit/>
          </a:bodyPr>
          <a:lstStyle/>
          <a:p>
            <a:pPr rtl="0">
              <a:spcBef>
                <a:spcPts val="0"/>
              </a:spcBef>
              <a:spcAft>
                <a:spcPts val="0"/>
              </a:spcAft>
            </a:pPr>
            <a:r>
              <a:rPr lang="en-US" sz="2400" b="0" i="0" u="none" strike="noStrike" dirty="0">
                <a:solidFill>
                  <a:srgbClr val="008000"/>
                </a:solidFill>
                <a:effectLst/>
                <a:highlight>
                  <a:srgbClr val="F7F7F7"/>
                </a:highlight>
                <a:latin typeface="Courier New" panose="02070309020205020404" pitchFamily="49" charset="0"/>
              </a:rPr>
              <a:t># Display the column names (features)</a:t>
            </a:r>
            <a:endParaRPr lang="en-US" sz="2400" b="0" dirty="0">
              <a:effectLst/>
              <a:highlight>
                <a:srgbClr val="F7F7F7"/>
              </a:highlight>
            </a:endParaRPr>
          </a:p>
          <a:p>
            <a:pPr rtl="0">
              <a:spcBef>
                <a:spcPts val="0"/>
              </a:spcBef>
              <a:spcAft>
                <a:spcPts val="0"/>
              </a:spcAft>
            </a:pPr>
            <a:r>
              <a:rPr lang="en-US" sz="2400" b="0" i="0" u="none" strike="noStrike" dirty="0">
                <a:solidFill>
                  <a:srgbClr val="795E26"/>
                </a:solidFill>
                <a:effectLst/>
                <a:highlight>
                  <a:srgbClr val="F7F7F7"/>
                </a:highlight>
                <a:latin typeface="Courier New" panose="02070309020205020404" pitchFamily="49" charset="0"/>
              </a:rPr>
              <a:t>print</a:t>
            </a:r>
            <a:r>
              <a:rPr lang="en-US" sz="2400" b="0" i="0" u="none" strike="noStrike" dirty="0">
                <a:solidFill>
                  <a:srgbClr val="000000"/>
                </a:solidFill>
                <a:effectLst/>
                <a:highlight>
                  <a:srgbClr val="F7F7F7"/>
                </a:highlight>
                <a:latin typeface="Courier New" panose="02070309020205020404" pitchFamily="49" charset="0"/>
              </a:rPr>
              <a:t>(</a:t>
            </a:r>
            <a:r>
              <a:rPr lang="en-US" sz="2400" b="0" i="0" u="none" strike="noStrike" dirty="0">
                <a:solidFill>
                  <a:srgbClr val="A31515"/>
                </a:solidFill>
                <a:effectLst/>
                <a:highlight>
                  <a:srgbClr val="F7F7F7"/>
                </a:highlight>
                <a:latin typeface="Courier New" panose="02070309020205020404" pitchFamily="49" charset="0"/>
              </a:rPr>
              <a:t>"\n Column names (features):"</a:t>
            </a:r>
            <a:r>
              <a:rPr lang="en-US" sz="2400" b="0" i="0" u="none" strike="noStrike" dirty="0">
                <a:solidFill>
                  <a:srgbClr val="000000"/>
                </a:solidFill>
                <a:effectLst/>
                <a:highlight>
                  <a:srgbClr val="F7F7F7"/>
                </a:highlight>
                <a:latin typeface="Courier New" panose="02070309020205020404" pitchFamily="49" charset="0"/>
              </a:rPr>
              <a:t>)</a:t>
            </a:r>
            <a:endParaRPr lang="en-US" sz="2400" b="0" dirty="0">
              <a:effectLst/>
              <a:highlight>
                <a:srgbClr val="F7F7F7"/>
              </a:highlight>
            </a:endParaRPr>
          </a:p>
          <a:p>
            <a:r>
              <a:rPr lang="en-US" sz="2400" b="0" i="0" u="none" strike="noStrike" dirty="0">
                <a:solidFill>
                  <a:srgbClr val="795E26"/>
                </a:solidFill>
                <a:effectLst/>
                <a:latin typeface="Courier New" panose="02070309020205020404" pitchFamily="49" charset="0"/>
              </a:rPr>
              <a:t>print</a:t>
            </a:r>
            <a:r>
              <a:rPr lang="en-US" sz="2400" b="0" i="0" u="none" strike="noStrike" dirty="0">
                <a:solidFill>
                  <a:srgbClr val="000000"/>
                </a:solidFill>
                <a:effectLst/>
                <a:latin typeface="Courier New" panose="02070309020205020404" pitchFamily="49" charset="0"/>
              </a:rPr>
              <a:t>(water.columns)</a:t>
            </a:r>
          </a:p>
          <a:p>
            <a:pPr rtl="0">
              <a:spcBef>
                <a:spcPts val="0"/>
              </a:spcBef>
              <a:spcAft>
                <a:spcPts val="0"/>
              </a:spcAft>
            </a:pPr>
            <a:r>
              <a:rPr lang="en-US" sz="2400" b="0" i="0" u="none" strike="noStrike" dirty="0">
                <a:solidFill>
                  <a:srgbClr val="008000"/>
                </a:solidFill>
                <a:effectLst/>
                <a:highlight>
                  <a:srgbClr val="F7F7F7"/>
                </a:highlight>
                <a:latin typeface="Courier New" panose="02070309020205020404" pitchFamily="49" charset="0"/>
              </a:rPr>
              <a:t># Assuming 'Potability' is the target variable</a:t>
            </a:r>
            <a:endParaRPr lang="en-US" sz="2400" b="0" dirty="0">
              <a:effectLst/>
              <a:highlight>
                <a:srgbClr val="F7F7F7"/>
              </a:highlight>
            </a:endParaRPr>
          </a:p>
          <a:p>
            <a:pPr rtl="0">
              <a:spcBef>
                <a:spcPts val="0"/>
              </a:spcBef>
              <a:spcAft>
                <a:spcPts val="0"/>
              </a:spcAft>
            </a:pPr>
            <a:r>
              <a:rPr lang="en-US" sz="2400" b="0" i="0" u="none" strike="noStrike" dirty="0">
                <a:solidFill>
                  <a:srgbClr val="000000"/>
                </a:solidFill>
                <a:effectLst/>
                <a:highlight>
                  <a:srgbClr val="F7F7F7"/>
                </a:highlight>
                <a:latin typeface="Courier New" panose="02070309020205020404" pitchFamily="49" charset="0"/>
              </a:rPr>
              <a:t>target_variable = </a:t>
            </a:r>
            <a:r>
              <a:rPr lang="en-US" sz="2400" b="0" i="0" u="none" strike="noStrike" dirty="0">
                <a:solidFill>
                  <a:srgbClr val="A31515"/>
                </a:solidFill>
                <a:effectLst/>
                <a:highlight>
                  <a:srgbClr val="F7F7F7"/>
                </a:highlight>
                <a:latin typeface="Courier New" panose="02070309020205020404" pitchFamily="49" charset="0"/>
              </a:rPr>
              <a:t>'Potability'</a:t>
            </a:r>
            <a:endParaRPr lang="en-US" sz="2400" b="0" dirty="0">
              <a:effectLst/>
              <a:highlight>
                <a:srgbClr val="F7F7F7"/>
              </a:highlight>
            </a:endParaRPr>
          </a:p>
          <a:p>
            <a:pPr rtl="0">
              <a:spcBef>
                <a:spcPts val="0"/>
              </a:spcBef>
              <a:spcAft>
                <a:spcPts val="0"/>
              </a:spcAft>
            </a:pPr>
            <a:r>
              <a:rPr lang="en-US" sz="2400" b="0" i="0" u="none" strike="noStrike" dirty="0">
                <a:solidFill>
                  <a:srgbClr val="008000"/>
                </a:solidFill>
                <a:effectLst/>
                <a:highlight>
                  <a:srgbClr val="F7F7F7"/>
                </a:highlight>
                <a:latin typeface="Courier New" panose="02070309020205020404" pitchFamily="49" charset="0"/>
              </a:rPr>
              <a:t># Display unique values and value counts of the target variable</a:t>
            </a:r>
            <a:endParaRPr lang="en-US" sz="2400" b="0" dirty="0">
              <a:effectLst/>
              <a:highlight>
                <a:srgbClr val="F7F7F7"/>
              </a:highlight>
            </a:endParaRPr>
          </a:p>
          <a:p>
            <a:pPr rtl="0">
              <a:spcBef>
                <a:spcPts val="0"/>
              </a:spcBef>
              <a:spcAft>
                <a:spcPts val="0"/>
              </a:spcAft>
            </a:pPr>
            <a:r>
              <a:rPr lang="en-US" sz="2400" b="0" i="0" u="none" strike="noStrike" dirty="0">
                <a:solidFill>
                  <a:srgbClr val="795E26"/>
                </a:solidFill>
                <a:effectLst/>
                <a:highlight>
                  <a:srgbClr val="F7F7F7"/>
                </a:highlight>
                <a:latin typeface="Courier New" panose="02070309020205020404" pitchFamily="49" charset="0"/>
              </a:rPr>
              <a:t>print</a:t>
            </a:r>
            <a:r>
              <a:rPr lang="en-US" sz="2400" b="0" i="0" u="none" strike="noStrike" dirty="0">
                <a:solidFill>
                  <a:srgbClr val="000000"/>
                </a:solidFill>
                <a:effectLst/>
                <a:highlight>
                  <a:srgbClr val="F7F7F7"/>
                </a:highlight>
                <a:latin typeface="Courier New" panose="02070309020205020404" pitchFamily="49" charset="0"/>
              </a:rPr>
              <a:t>(</a:t>
            </a:r>
            <a:r>
              <a:rPr lang="en-US" sz="2400" b="0" i="0" u="none" strike="noStrike" dirty="0">
                <a:solidFill>
                  <a:srgbClr val="A31515"/>
                </a:solidFill>
                <a:effectLst/>
                <a:highlight>
                  <a:srgbClr val="F7F7F7"/>
                </a:highlight>
                <a:latin typeface="Courier New" panose="02070309020205020404" pitchFamily="49" charset="0"/>
              </a:rPr>
              <a:t>"\n Unique values of the target variable:"</a:t>
            </a:r>
            <a:r>
              <a:rPr lang="en-US" sz="2400" b="0" i="0" u="none" strike="noStrike" dirty="0">
                <a:solidFill>
                  <a:srgbClr val="000000"/>
                </a:solidFill>
                <a:effectLst/>
                <a:highlight>
                  <a:srgbClr val="F7F7F7"/>
                </a:highlight>
                <a:latin typeface="Courier New" panose="02070309020205020404" pitchFamily="49" charset="0"/>
              </a:rPr>
              <a:t>)</a:t>
            </a:r>
            <a:endParaRPr lang="en-US" sz="2400" b="0" dirty="0">
              <a:effectLst/>
              <a:highlight>
                <a:srgbClr val="F7F7F7"/>
              </a:highlight>
            </a:endParaRPr>
          </a:p>
          <a:p>
            <a:pPr rtl="0">
              <a:spcBef>
                <a:spcPts val="0"/>
              </a:spcBef>
              <a:spcAft>
                <a:spcPts val="0"/>
              </a:spcAft>
            </a:pPr>
            <a:r>
              <a:rPr lang="en-US" sz="2400" b="0" i="0" u="none" strike="noStrike" dirty="0">
                <a:solidFill>
                  <a:srgbClr val="795E26"/>
                </a:solidFill>
                <a:effectLst/>
                <a:highlight>
                  <a:srgbClr val="F7F7F7"/>
                </a:highlight>
                <a:latin typeface="Courier New" panose="02070309020205020404" pitchFamily="49" charset="0"/>
              </a:rPr>
              <a:t>print</a:t>
            </a:r>
            <a:r>
              <a:rPr lang="en-US" sz="2400" b="0" i="0" u="none" strike="noStrike" dirty="0">
                <a:solidFill>
                  <a:srgbClr val="000000"/>
                </a:solidFill>
                <a:effectLst/>
                <a:highlight>
                  <a:srgbClr val="F7F7F7"/>
                </a:highlight>
                <a:latin typeface="Courier New" panose="02070309020205020404" pitchFamily="49" charset="0"/>
              </a:rPr>
              <a:t>(water[target_variable].unique())</a:t>
            </a:r>
            <a:endParaRPr lang="en-US" sz="2400" b="0" dirty="0">
              <a:effectLst/>
              <a:highlight>
                <a:srgbClr val="F7F7F7"/>
              </a:highlight>
            </a:endParaRPr>
          </a:p>
          <a:p>
            <a:pPr rtl="0">
              <a:spcBef>
                <a:spcPts val="0"/>
              </a:spcBef>
              <a:spcAft>
                <a:spcPts val="0"/>
              </a:spcAft>
            </a:pPr>
            <a:r>
              <a:rPr lang="en-US" sz="2400" b="0" i="0" u="none" strike="noStrike" dirty="0">
                <a:solidFill>
                  <a:srgbClr val="008000"/>
                </a:solidFill>
                <a:effectLst/>
                <a:highlight>
                  <a:srgbClr val="F7F7F7"/>
                </a:highlight>
                <a:latin typeface="Courier New" panose="02070309020205020404" pitchFamily="49" charset="0"/>
              </a:rPr>
              <a:t># Value counts of the target variable</a:t>
            </a:r>
            <a:endParaRPr lang="en-US" sz="2400" b="0" dirty="0">
              <a:effectLst/>
              <a:highlight>
                <a:srgbClr val="F7F7F7"/>
              </a:highlight>
            </a:endParaRPr>
          </a:p>
          <a:p>
            <a:pPr rtl="0">
              <a:spcBef>
                <a:spcPts val="0"/>
              </a:spcBef>
              <a:spcAft>
                <a:spcPts val="0"/>
              </a:spcAft>
            </a:pPr>
            <a:r>
              <a:rPr lang="en-US" sz="2400" b="0" i="0" u="none" strike="noStrike" dirty="0">
                <a:solidFill>
                  <a:srgbClr val="795E26"/>
                </a:solidFill>
                <a:effectLst/>
                <a:highlight>
                  <a:srgbClr val="F7F7F7"/>
                </a:highlight>
                <a:latin typeface="Courier New" panose="02070309020205020404" pitchFamily="49" charset="0"/>
              </a:rPr>
              <a:t>print</a:t>
            </a:r>
            <a:r>
              <a:rPr lang="en-US" sz="2400" b="0" i="0" u="none" strike="noStrike" dirty="0">
                <a:solidFill>
                  <a:srgbClr val="000000"/>
                </a:solidFill>
                <a:effectLst/>
                <a:highlight>
                  <a:srgbClr val="F7F7F7"/>
                </a:highlight>
                <a:latin typeface="Courier New" panose="02070309020205020404" pitchFamily="49" charset="0"/>
              </a:rPr>
              <a:t>(</a:t>
            </a:r>
            <a:r>
              <a:rPr lang="en-US" sz="2400" b="0" i="0" u="none" strike="noStrike" dirty="0">
                <a:solidFill>
                  <a:srgbClr val="A31515"/>
                </a:solidFill>
                <a:effectLst/>
                <a:highlight>
                  <a:srgbClr val="F7F7F7"/>
                </a:highlight>
                <a:latin typeface="Courier New" panose="02070309020205020404" pitchFamily="49" charset="0"/>
              </a:rPr>
              <a:t>"\n Value counts of the target variable:"</a:t>
            </a:r>
            <a:r>
              <a:rPr lang="en-US" sz="2400" b="0" i="0" u="none" strike="noStrike" dirty="0">
                <a:solidFill>
                  <a:srgbClr val="000000"/>
                </a:solidFill>
                <a:effectLst/>
                <a:highlight>
                  <a:srgbClr val="F7F7F7"/>
                </a:highlight>
                <a:latin typeface="Courier New" panose="02070309020205020404" pitchFamily="49" charset="0"/>
              </a:rPr>
              <a:t>)</a:t>
            </a:r>
            <a:endParaRPr lang="en-US" sz="2400" b="0" dirty="0">
              <a:effectLst/>
              <a:highlight>
                <a:srgbClr val="F7F7F7"/>
              </a:highlight>
            </a:endParaRPr>
          </a:p>
          <a:p>
            <a:r>
              <a:rPr lang="en-US" sz="2400" b="0" i="0" u="none" strike="noStrike" dirty="0">
                <a:solidFill>
                  <a:srgbClr val="795E26"/>
                </a:solidFill>
                <a:effectLst/>
                <a:latin typeface="Courier New" panose="02070309020205020404" pitchFamily="49" charset="0"/>
              </a:rPr>
              <a:t>print</a:t>
            </a:r>
            <a:r>
              <a:rPr lang="en-US" sz="2400" b="0" i="0" u="none" strike="noStrike" dirty="0">
                <a:solidFill>
                  <a:srgbClr val="000000"/>
                </a:solidFill>
                <a:effectLst/>
                <a:latin typeface="Courier New" panose="02070309020205020404" pitchFamily="49" charset="0"/>
              </a:rPr>
              <a:t>(water[target_variable].value_counts())</a:t>
            </a:r>
            <a:endParaRPr lang="it-IT" sz="2400" dirty="0"/>
          </a:p>
        </p:txBody>
      </p:sp>
      <p:pic>
        <p:nvPicPr>
          <p:cNvPr id="4098" name="Picture 2">
            <a:extLst>
              <a:ext uri="{FF2B5EF4-FFF2-40B4-BE49-F238E27FC236}">
                <a16:creationId xmlns:a16="http://schemas.microsoft.com/office/drawing/2014/main" id="{6BCE902E-22FB-1FF0-7A18-05FE7BB2155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59802" y="6210300"/>
            <a:ext cx="9261834" cy="3858043"/>
          </a:xfrm>
          <a:prstGeom prst="rect">
            <a:avLst/>
          </a:prstGeom>
          <a:noFill/>
          <a:ln>
            <a:solidFill>
              <a:schemeClr val="accent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036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507968" y="698632"/>
            <a:ext cx="8778629" cy="1641475"/>
          </a:xfrm>
          <a:prstGeom prst="rect">
            <a:avLst/>
          </a:prstGeom>
        </p:spPr>
        <p:txBody>
          <a:bodyPr lIns="0" tIns="0" rIns="0" bIns="0" rtlCol="0" anchor="t">
            <a:spAutoFit/>
          </a:bodyPr>
          <a:lstStyle/>
          <a:p>
            <a:pPr>
              <a:lnSpc>
                <a:spcPts val="6399"/>
              </a:lnSpc>
            </a:pPr>
            <a:r>
              <a:rPr lang="en-US" sz="6399" spc="63" dirty="0">
                <a:solidFill>
                  <a:srgbClr val="0086B3"/>
                </a:solidFill>
                <a:latin typeface="Proxima Nova Bold"/>
              </a:rPr>
              <a:t> </a:t>
            </a:r>
            <a:r>
              <a:rPr lang="it-IT" sz="6399" spc="63" dirty="0">
                <a:solidFill>
                  <a:srgbClr val="0086B3"/>
                </a:solidFill>
                <a:latin typeface="Proxima Nova Bold"/>
              </a:rPr>
              <a:t>Data Exploration</a:t>
            </a:r>
          </a:p>
          <a:p>
            <a:pPr>
              <a:lnSpc>
                <a:spcPts val="6399"/>
              </a:lnSpc>
            </a:pPr>
            <a:endParaRPr lang="en-US" sz="6399" spc="63" dirty="0">
              <a:solidFill>
                <a:srgbClr val="0086B3"/>
              </a:solidFill>
              <a:latin typeface="Proxima Nova Bold"/>
            </a:endParaRPr>
          </a:p>
        </p:txBody>
      </p:sp>
      <p:sp>
        <p:nvSpPr>
          <p:cNvPr id="11" name="Freeform 11"/>
          <p:cNvSpPr/>
          <p:nvPr/>
        </p:nvSpPr>
        <p:spPr>
          <a:xfrm rot="4596961">
            <a:off x="-1406027" y="6806086"/>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rot="-1201367">
            <a:off x="557077" y="8324231"/>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rot="10123381">
            <a:off x="15488782" y="-651472"/>
            <a:ext cx="3980134" cy="4114800"/>
          </a:xfrm>
          <a:custGeom>
            <a:avLst/>
            <a:gdLst/>
            <a:ahLst/>
            <a:cxnLst/>
            <a:rect l="l" t="t" r="r" b="b"/>
            <a:pathLst>
              <a:path w="3980134" h="4114800">
                <a:moveTo>
                  <a:pt x="0" y="0"/>
                </a:moveTo>
                <a:lnTo>
                  <a:pt x="3980134" y="0"/>
                </a:lnTo>
                <a:lnTo>
                  <a:pt x="398013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p:cNvSpPr/>
          <p:nvPr/>
        </p:nvSpPr>
        <p:spPr>
          <a:xfrm rot="-1395011">
            <a:off x="13614410" y="-1236110"/>
            <a:ext cx="2725288" cy="3620552"/>
          </a:xfrm>
          <a:custGeom>
            <a:avLst/>
            <a:gdLst/>
            <a:ahLst/>
            <a:cxnLst/>
            <a:rect l="l" t="t" r="r" b="b"/>
            <a:pathLst>
              <a:path w="2725288" h="3620552">
                <a:moveTo>
                  <a:pt x="0" y="0"/>
                </a:moveTo>
                <a:lnTo>
                  <a:pt x="2725289" y="0"/>
                </a:lnTo>
                <a:lnTo>
                  <a:pt x="2725289" y="3620552"/>
                </a:lnTo>
                <a:lnTo>
                  <a:pt x="0" y="362055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5" name="CasellaDiTesto 4">
            <a:extLst>
              <a:ext uri="{FF2B5EF4-FFF2-40B4-BE49-F238E27FC236}">
                <a16:creationId xmlns:a16="http://schemas.microsoft.com/office/drawing/2014/main" id="{FE7E124E-A774-B29D-1D8D-79F3C817A579}"/>
              </a:ext>
            </a:extLst>
          </p:cNvPr>
          <p:cNvSpPr txBox="1"/>
          <p:nvPr/>
        </p:nvSpPr>
        <p:spPr>
          <a:xfrm>
            <a:off x="507968" y="1782434"/>
            <a:ext cx="15757874" cy="1754326"/>
          </a:xfrm>
          <a:prstGeom prst="rect">
            <a:avLst/>
          </a:prstGeom>
          <a:noFill/>
        </p:spPr>
        <p:txBody>
          <a:bodyPr wrap="square">
            <a:spAutoFit/>
          </a:bodyPr>
          <a:lstStyle/>
          <a:p>
            <a:pPr rtl="0">
              <a:spcBef>
                <a:spcPts val="0"/>
              </a:spcBef>
              <a:spcAft>
                <a:spcPts val="0"/>
              </a:spcAft>
            </a:pPr>
            <a:r>
              <a:rPr lang="en-US" sz="3600" b="0" i="0" u="none" strike="noStrike" dirty="0">
                <a:solidFill>
                  <a:srgbClr val="008000"/>
                </a:solidFill>
                <a:effectLst/>
                <a:highlight>
                  <a:srgbClr val="F7F7F7"/>
                </a:highlight>
                <a:latin typeface="Courier New" panose="02070309020205020404" pitchFamily="49" charset="0"/>
              </a:rPr>
              <a:t># Checking for missing values</a:t>
            </a:r>
            <a:endParaRPr lang="en-US" sz="3600" b="0" dirty="0">
              <a:effectLst/>
              <a:highlight>
                <a:srgbClr val="F7F7F7"/>
              </a:highlight>
            </a:endParaRPr>
          </a:p>
          <a:p>
            <a:pPr rtl="0">
              <a:spcBef>
                <a:spcPts val="0"/>
              </a:spcBef>
              <a:spcAft>
                <a:spcPts val="0"/>
              </a:spcAft>
            </a:pPr>
            <a:r>
              <a:rPr lang="en-US" sz="3600" b="0" i="0" u="none" strike="noStrike" dirty="0">
                <a:solidFill>
                  <a:srgbClr val="795E26"/>
                </a:solidFill>
                <a:effectLst/>
                <a:highlight>
                  <a:srgbClr val="F7F7F7"/>
                </a:highlight>
                <a:latin typeface="Courier New" panose="02070309020205020404" pitchFamily="49" charset="0"/>
              </a:rPr>
              <a:t>print</a:t>
            </a:r>
            <a:r>
              <a:rPr lang="en-US" sz="3600" b="0" i="0" u="none" strike="noStrike" dirty="0">
                <a:solidFill>
                  <a:srgbClr val="000000"/>
                </a:solidFill>
                <a:effectLst/>
                <a:highlight>
                  <a:srgbClr val="F7F7F7"/>
                </a:highlight>
                <a:latin typeface="Courier New" panose="02070309020205020404" pitchFamily="49" charset="0"/>
              </a:rPr>
              <a:t>(</a:t>
            </a:r>
            <a:r>
              <a:rPr lang="en-US" sz="3600" b="0" i="0" u="none" strike="noStrike" dirty="0">
                <a:solidFill>
                  <a:srgbClr val="A31515"/>
                </a:solidFill>
                <a:effectLst/>
                <a:highlight>
                  <a:srgbClr val="F7F7F7"/>
                </a:highlight>
                <a:latin typeface="Courier New" panose="02070309020205020404" pitchFamily="49" charset="0"/>
              </a:rPr>
              <a:t>"Missing values per column:"</a:t>
            </a:r>
            <a:r>
              <a:rPr lang="en-US" sz="3600" b="0" i="0" u="none" strike="noStrike" dirty="0">
                <a:solidFill>
                  <a:srgbClr val="000000"/>
                </a:solidFill>
                <a:effectLst/>
                <a:highlight>
                  <a:srgbClr val="F7F7F7"/>
                </a:highlight>
                <a:latin typeface="Courier New" panose="02070309020205020404" pitchFamily="49" charset="0"/>
              </a:rPr>
              <a:t>)</a:t>
            </a:r>
            <a:endParaRPr lang="en-US" sz="3600" b="0" dirty="0">
              <a:effectLst/>
              <a:highlight>
                <a:srgbClr val="F7F7F7"/>
              </a:highlight>
            </a:endParaRPr>
          </a:p>
          <a:p>
            <a:r>
              <a:rPr lang="en-US" sz="3600" b="0" i="0" u="none" strike="noStrike" dirty="0">
                <a:solidFill>
                  <a:srgbClr val="795E26"/>
                </a:solidFill>
                <a:effectLst/>
                <a:latin typeface="Courier New" panose="02070309020205020404" pitchFamily="49" charset="0"/>
              </a:rPr>
              <a:t>print</a:t>
            </a:r>
            <a:r>
              <a:rPr lang="en-US" sz="3600" b="0" i="0" u="none" strike="noStrike" dirty="0">
                <a:solidFill>
                  <a:srgbClr val="000000"/>
                </a:solidFill>
                <a:effectLst/>
                <a:latin typeface="Courier New" panose="02070309020205020404" pitchFamily="49" charset="0"/>
              </a:rPr>
              <a:t>(water.isnull().</a:t>
            </a:r>
            <a:r>
              <a:rPr lang="en-US" sz="3600" b="0" i="0" u="none" strike="noStrike" dirty="0">
                <a:solidFill>
                  <a:srgbClr val="795E26"/>
                </a:solidFill>
                <a:effectLst/>
                <a:latin typeface="Courier New" panose="02070309020205020404" pitchFamily="49" charset="0"/>
              </a:rPr>
              <a:t>sum</a:t>
            </a:r>
            <a:r>
              <a:rPr lang="en-US" sz="3600" b="0" i="0" u="none" strike="noStrike" dirty="0">
                <a:solidFill>
                  <a:srgbClr val="000000"/>
                </a:solidFill>
                <a:effectLst/>
                <a:latin typeface="Courier New" panose="02070309020205020404" pitchFamily="49" charset="0"/>
              </a:rPr>
              <a:t>().sort_values(ascending=</a:t>
            </a:r>
            <a:r>
              <a:rPr lang="en-US" sz="3600" b="0" i="0" u="none" strike="noStrike" dirty="0">
                <a:solidFill>
                  <a:srgbClr val="0000FF"/>
                </a:solidFill>
                <a:effectLst/>
                <a:latin typeface="Courier New" panose="02070309020205020404" pitchFamily="49" charset="0"/>
              </a:rPr>
              <a:t>False</a:t>
            </a:r>
            <a:r>
              <a:rPr lang="en-US" sz="3600" b="0" i="0" u="none" strike="noStrike" dirty="0">
                <a:solidFill>
                  <a:srgbClr val="000000"/>
                </a:solidFill>
                <a:effectLst/>
                <a:latin typeface="Courier New" panose="02070309020205020404" pitchFamily="49" charset="0"/>
              </a:rPr>
              <a:t>))</a:t>
            </a:r>
            <a:endParaRPr lang="it-IT" sz="3600" dirty="0"/>
          </a:p>
        </p:txBody>
      </p:sp>
      <p:pic>
        <p:nvPicPr>
          <p:cNvPr id="5122" name="Picture 2">
            <a:extLst>
              <a:ext uri="{FF2B5EF4-FFF2-40B4-BE49-F238E27FC236}">
                <a16:creationId xmlns:a16="http://schemas.microsoft.com/office/drawing/2014/main" id="{D0E210FF-9347-20CA-332A-55A0917120E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30001" y="3763878"/>
            <a:ext cx="6350556" cy="5868235"/>
          </a:xfrm>
          <a:prstGeom prst="rect">
            <a:avLst/>
          </a:prstGeom>
          <a:noFill/>
          <a:ln>
            <a:solidFill>
              <a:schemeClr val="tx2">
                <a:lumMod val="60000"/>
                <a:lumOff val="4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16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4" name="TextBox 4"/>
          <p:cNvSpPr txBox="1"/>
          <p:nvPr/>
        </p:nvSpPr>
        <p:spPr>
          <a:xfrm>
            <a:off x="1002753" y="1500756"/>
            <a:ext cx="8742734" cy="1641475"/>
          </a:xfrm>
          <a:prstGeom prst="rect">
            <a:avLst/>
          </a:prstGeom>
        </p:spPr>
        <p:txBody>
          <a:bodyPr lIns="0" tIns="0" rIns="0" bIns="0" rtlCol="0" anchor="t">
            <a:spAutoFit/>
          </a:bodyPr>
          <a:lstStyle/>
          <a:p>
            <a:pPr>
              <a:lnSpc>
                <a:spcPts val="6399"/>
              </a:lnSpc>
            </a:pPr>
            <a:r>
              <a:rPr lang="en-US" sz="6399" spc="63" dirty="0">
                <a:solidFill>
                  <a:srgbClr val="0086B3"/>
                </a:solidFill>
                <a:latin typeface="Proxima Nova Bold"/>
              </a:rPr>
              <a:t> </a:t>
            </a:r>
            <a:r>
              <a:rPr lang="it-IT" sz="6600" spc="92" dirty="0">
                <a:solidFill>
                  <a:srgbClr val="0086B3"/>
                </a:solidFill>
                <a:latin typeface="Proxima Nova Bold"/>
              </a:rPr>
              <a:t>ABOUT DATASET</a:t>
            </a:r>
          </a:p>
          <a:p>
            <a:pPr>
              <a:lnSpc>
                <a:spcPts val="6399"/>
              </a:lnSpc>
            </a:pPr>
            <a:endParaRPr lang="en-US" sz="6399" spc="63" dirty="0">
              <a:solidFill>
                <a:srgbClr val="0086B3"/>
              </a:solidFill>
              <a:latin typeface="Proxima Nova Bold"/>
            </a:endParaRPr>
          </a:p>
        </p:txBody>
      </p:sp>
      <p:sp>
        <p:nvSpPr>
          <p:cNvPr id="5" name="TextBox 5"/>
          <p:cNvSpPr txBox="1"/>
          <p:nvPr/>
        </p:nvSpPr>
        <p:spPr>
          <a:xfrm>
            <a:off x="1030716" y="2781300"/>
            <a:ext cx="9029700" cy="7318542"/>
          </a:xfrm>
          <a:prstGeom prst="rect">
            <a:avLst/>
          </a:prstGeom>
        </p:spPr>
        <p:txBody>
          <a:bodyPr wrap="square" lIns="0" tIns="0" rIns="0" bIns="0" rtlCol="0" anchor="t">
            <a:spAutoFit/>
          </a:bodyPr>
          <a:lstStyle/>
          <a:p>
            <a:pPr marL="323851" lvl="1">
              <a:lnSpc>
                <a:spcPts val="4800"/>
              </a:lnSpc>
            </a:pPr>
            <a:r>
              <a:rPr lang="en-US" sz="3200" dirty="0">
                <a:solidFill>
                  <a:srgbClr val="1F294C"/>
                </a:solidFill>
                <a:latin typeface="Proxima Nova"/>
              </a:rPr>
              <a:t>Access to safe drinking-water is essential to health, a basic human right and a component of effective policy for health protection. This is important as a health and development issue at a national, regional and local level. In some regions, it has been shown that investments in water supply and sanitation can yield a net economic benefit, since the reductions in adverse health effects and health care costs outweigh the costs of undertaking the interventions.</a:t>
            </a:r>
            <a:endParaRPr lang="it-IT" sz="3200" dirty="0">
              <a:solidFill>
                <a:srgbClr val="1F294C"/>
              </a:solidFill>
              <a:latin typeface="Proxima Nova"/>
            </a:endParaRPr>
          </a:p>
          <a:p>
            <a:pPr marL="323851" lvl="1">
              <a:lnSpc>
                <a:spcPts val="4800"/>
              </a:lnSpc>
            </a:pPr>
            <a:endParaRPr lang="en-US" sz="3200" dirty="0">
              <a:solidFill>
                <a:srgbClr val="1F294C"/>
              </a:solidFill>
              <a:latin typeface="Proxima Nova"/>
            </a:endParaRPr>
          </a:p>
        </p:txBody>
      </p:sp>
      <p:sp>
        <p:nvSpPr>
          <p:cNvPr id="7" name="Freeform 7"/>
          <p:cNvSpPr/>
          <p:nvPr/>
        </p:nvSpPr>
        <p:spPr>
          <a:xfrm rot="10180179">
            <a:off x="-777850" y="8325112"/>
            <a:ext cx="3625255" cy="4816160"/>
          </a:xfrm>
          <a:custGeom>
            <a:avLst/>
            <a:gdLst/>
            <a:ahLst/>
            <a:cxnLst/>
            <a:rect l="l" t="t" r="r" b="b"/>
            <a:pathLst>
              <a:path w="3625255" h="4816160">
                <a:moveTo>
                  <a:pt x="0" y="0"/>
                </a:moveTo>
                <a:lnTo>
                  <a:pt x="3625255" y="0"/>
                </a:lnTo>
                <a:lnTo>
                  <a:pt x="3625255" y="4816161"/>
                </a:lnTo>
                <a:lnTo>
                  <a:pt x="0" y="48161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rot="10123381">
            <a:off x="15383533" y="-370895"/>
            <a:ext cx="3980134" cy="4114800"/>
          </a:xfrm>
          <a:custGeom>
            <a:avLst/>
            <a:gdLst/>
            <a:ahLst/>
            <a:cxnLst/>
            <a:rect l="l" t="t" r="r" b="b"/>
            <a:pathLst>
              <a:path w="3980134" h="4114800">
                <a:moveTo>
                  <a:pt x="0" y="0"/>
                </a:moveTo>
                <a:lnTo>
                  <a:pt x="3980134" y="0"/>
                </a:lnTo>
                <a:lnTo>
                  <a:pt x="398013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1395011">
            <a:off x="13558858" y="-1158072"/>
            <a:ext cx="2921537" cy="3881268"/>
          </a:xfrm>
          <a:custGeom>
            <a:avLst/>
            <a:gdLst/>
            <a:ahLst/>
            <a:cxnLst/>
            <a:rect l="l" t="t" r="r" b="b"/>
            <a:pathLst>
              <a:path w="2921537" h="3881268">
                <a:moveTo>
                  <a:pt x="0" y="0"/>
                </a:moveTo>
                <a:lnTo>
                  <a:pt x="2921536" y="0"/>
                </a:lnTo>
                <a:lnTo>
                  <a:pt x="2921536" y="3881269"/>
                </a:lnTo>
                <a:lnTo>
                  <a:pt x="0" y="388126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11" name="Freeform 11"/>
          <p:cNvSpPr/>
          <p:nvPr/>
        </p:nvSpPr>
        <p:spPr>
          <a:xfrm rot="4201469">
            <a:off x="-1165980" y="7429873"/>
            <a:ext cx="4389359" cy="4373398"/>
          </a:xfrm>
          <a:custGeom>
            <a:avLst/>
            <a:gdLst/>
            <a:ahLst/>
            <a:cxnLst/>
            <a:rect l="l" t="t" r="r" b="b"/>
            <a:pathLst>
              <a:path w="4389359" h="4373398">
                <a:moveTo>
                  <a:pt x="0" y="0"/>
                </a:moveTo>
                <a:lnTo>
                  <a:pt x="4389360" y="0"/>
                </a:lnTo>
                <a:lnTo>
                  <a:pt x="4389360"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rot="-4089119">
            <a:off x="991678" y="9138498"/>
            <a:ext cx="3484112" cy="2787289"/>
          </a:xfrm>
          <a:custGeom>
            <a:avLst/>
            <a:gdLst/>
            <a:ahLst/>
            <a:cxnLst/>
            <a:rect l="l" t="t" r="r" b="b"/>
            <a:pathLst>
              <a:path w="3484112" h="2787289">
                <a:moveTo>
                  <a:pt x="0" y="0"/>
                </a:moveTo>
                <a:lnTo>
                  <a:pt x="3484112" y="0"/>
                </a:lnTo>
                <a:lnTo>
                  <a:pt x="3484112" y="2787289"/>
                </a:lnTo>
                <a:lnTo>
                  <a:pt x="0" y="27872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rot="10026593">
            <a:off x="15481612" y="-521355"/>
            <a:ext cx="3555375" cy="4205283"/>
          </a:xfrm>
          <a:custGeom>
            <a:avLst/>
            <a:gdLst/>
            <a:ahLst/>
            <a:cxnLst/>
            <a:rect l="l" t="t" r="r" b="b"/>
            <a:pathLst>
              <a:path w="3555375" h="4205283">
                <a:moveTo>
                  <a:pt x="0" y="0"/>
                </a:moveTo>
                <a:lnTo>
                  <a:pt x="3555376" y="0"/>
                </a:lnTo>
                <a:lnTo>
                  <a:pt x="3555376" y="4205282"/>
                </a:lnTo>
                <a:lnTo>
                  <a:pt x="0" y="42052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p:cNvSpPr/>
          <p:nvPr/>
        </p:nvSpPr>
        <p:spPr>
          <a:xfrm rot="-2827656" flipH="1" flipV="1">
            <a:off x="14119950" y="-1318357"/>
            <a:ext cx="3484112" cy="2787289"/>
          </a:xfrm>
          <a:custGeom>
            <a:avLst/>
            <a:gdLst/>
            <a:ahLst/>
            <a:cxnLst/>
            <a:rect l="l" t="t" r="r" b="b"/>
            <a:pathLst>
              <a:path w="3484112" h="2787289">
                <a:moveTo>
                  <a:pt x="3484112" y="2787289"/>
                </a:moveTo>
                <a:lnTo>
                  <a:pt x="0" y="2787289"/>
                </a:lnTo>
                <a:lnTo>
                  <a:pt x="0" y="0"/>
                </a:lnTo>
                <a:lnTo>
                  <a:pt x="3484112" y="0"/>
                </a:lnTo>
                <a:lnTo>
                  <a:pt x="3484112" y="278728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6" name="CasellaDiTesto 15">
            <a:extLst>
              <a:ext uri="{FF2B5EF4-FFF2-40B4-BE49-F238E27FC236}">
                <a16:creationId xmlns:a16="http://schemas.microsoft.com/office/drawing/2014/main" id="{D7B2CE6A-C79C-4400-B3FD-9EB3C8840B6C}"/>
              </a:ext>
            </a:extLst>
          </p:cNvPr>
          <p:cNvSpPr txBox="1"/>
          <p:nvPr/>
        </p:nvSpPr>
        <p:spPr>
          <a:xfrm>
            <a:off x="1021265" y="2135609"/>
            <a:ext cx="17356873" cy="5693866"/>
          </a:xfrm>
          <a:prstGeom prst="rect">
            <a:avLst/>
          </a:prstGeom>
          <a:noFill/>
        </p:spPr>
        <p:txBody>
          <a:bodyPr wrap="square">
            <a:spAutoFit/>
          </a:bodyPr>
          <a:lstStyle/>
          <a:p>
            <a:pPr rtl="0">
              <a:spcBef>
                <a:spcPts val="0"/>
              </a:spcBef>
              <a:spcAft>
                <a:spcPts val="0"/>
              </a:spcAft>
            </a:pPr>
            <a:r>
              <a:rPr lang="it-IT" sz="2800" b="0" i="0" u="none" strike="noStrike" dirty="0">
                <a:solidFill>
                  <a:srgbClr val="008000"/>
                </a:solidFill>
                <a:effectLst/>
                <a:highlight>
                  <a:srgbClr val="F7F7F7"/>
                </a:highlight>
                <a:latin typeface="Courier New" panose="02070309020205020404" pitchFamily="49" charset="0"/>
              </a:rPr>
              <a:t># Filter numerical columns</a:t>
            </a:r>
            <a:endParaRPr lang="it-IT" sz="2800" b="0" dirty="0">
              <a:effectLst/>
              <a:highlight>
                <a:srgbClr val="F7F7F7"/>
              </a:highlight>
            </a:endParaRPr>
          </a:p>
          <a:p>
            <a:pPr rtl="0">
              <a:spcBef>
                <a:spcPts val="0"/>
              </a:spcBef>
              <a:spcAft>
                <a:spcPts val="0"/>
              </a:spcAft>
            </a:pPr>
            <a:r>
              <a:rPr lang="it-IT" sz="2800" b="0" i="0" u="none" strike="noStrike" dirty="0">
                <a:solidFill>
                  <a:srgbClr val="000000"/>
                </a:solidFill>
                <a:effectLst/>
                <a:highlight>
                  <a:srgbClr val="F7F7F7"/>
                </a:highlight>
                <a:latin typeface="Courier New" panose="02070309020205020404" pitchFamily="49" charset="0"/>
              </a:rPr>
              <a:t>numerical_columns=df.select_dtypes(include=[</a:t>
            </a:r>
            <a:r>
              <a:rPr lang="it-IT" sz="2800" b="0" i="0" u="none" strike="noStrike" dirty="0">
                <a:solidFill>
                  <a:srgbClr val="A31515"/>
                </a:solidFill>
                <a:effectLst/>
                <a:highlight>
                  <a:srgbClr val="F7F7F7"/>
                </a:highlight>
                <a:latin typeface="Courier New" panose="02070309020205020404" pitchFamily="49" charset="0"/>
              </a:rPr>
              <a:t>'float64'</a:t>
            </a:r>
            <a:r>
              <a:rPr lang="it-IT" sz="2800" b="0" i="0" u="none" strike="noStrike" dirty="0">
                <a:solidFill>
                  <a:srgbClr val="000000"/>
                </a:solidFill>
                <a:effectLst/>
                <a:highlight>
                  <a:srgbClr val="F7F7F7"/>
                </a:highlight>
                <a:latin typeface="Courier New" panose="02070309020205020404" pitchFamily="49" charset="0"/>
              </a:rPr>
              <a:t>,</a:t>
            </a:r>
            <a:r>
              <a:rPr lang="it-IT" sz="2800" b="0" i="0" u="none" strike="noStrike" dirty="0">
                <a:solidFill>
                  <a:srgbClr val="A31515"/>
                </a:solidFill>
                <a:effectLst/>
                <a:highlight>
                  <a:srgbClr val="F7F7F7"/>
                </a:highlight>
                <a:latin typeface="Courier New" panose="02070309020205020404" pitchFamily="49" charset="0"/>
              </a:rPr>
              <a:t>'int64'</a:t>
            </a:r>
            <a:r>
              <a:rPr lang="it-IT" sz="2800" b="0" i="0" u="none" strike="noStrike" dirty="0">
                <a:solidFill>
                  <a:srgbClr val="000000"/>
                </a:solidFill>
                <a:effectLst/>
                <a:highlight>
                  <a:srgbClr val="F7F7F7"/>
                </a:highlight>
                <a:latin typeface="Courier New" panose="02070309020205020404" pitchFamily="49" charset="0"/>
              </a:rPr>
              <a:t>]).columns</a:t>
            </a:r>
            <a:endParaRPr lang="it-IT" sz="2800" b="0" dirty="0">
              <a:effectLst/>
              <a:highlight>
                <a:srgbClr val="F7F7F7"/>
              </a:highlight>
            </a:endParaRPr>
          </a:p>
          <a:p>
            <a:pPr rtl="0">
              <a:spcBef>
                <a:spcPts val="0"/>
              </a:spcBef>
              <a:spcAft>
                <a:spcPts val="0"/>
              </a:spcAft>
            </a:pPr>
            <a:r>
              <a:rPr lang="it-IT" sz="2800" b="0" i="0" u="none" strike="noStrike" dirty="0">
                <a:solidFill>
                  <a:srgbClr val="008000"/>
                </a:solidFill>
                <a:effectLst/>
                <a:highlight>
                  <a:srgbClr val="F7F7F7"/>
                </a:highlight>
                <a:latin typeface="Courier New" panose="02070309020205020404" pitchFamily="49" charset="0"/>
              </a:rPr>
              <a:t># Set the figure size</a:t>
            </a:r>
            <a:endParaRPr lang="it-IT" sz="2800" b="0" dirty="0">
              <a:effectLst/>
              <a:highlight>
                <a:srgbClr val="F7F7F7"/>
              </a:highlight>
            </a:endParaRPr>
          </a:p>
          <a:p>
            <a:pPr rtl="0">
              <a:spcBef>
                <a:spcPts val="0"/>
              </a:spcBef>
              <a:spcAft>
                <a:spcPts val="0"/>
              </a:spcAft>
            </a:pPr>
            <a:r>
              <a:rPr lang="it-IT" sz="2800" b="0" i="0" u="none" strike="noStrike" dirty="0">
                <a:solidFill>
                  <a:srgbClr val="000000"/>
                </a:solidFill>
                <a:effectLst/>
                <a:highlight>
                  <a:srgbClr val="F7F7F7"/>
                </a:highlight>
                <a:latin typeface="Courier New" panose="02070309020205020404" pitchFamily="49" charset="0"/>
              </a:rPr>
              <a:t>plt.figure(figsize=(</a:t>
            </a:r>
            <a:r>
              <a:rPr lang="it-IT" sz="2800" b="0" i="0" u="none" strike="noStrike" dirty="0">
                <a:solidFill>
                  <a:srgbClr val="116644"/>
                </a:solidFill>
                <a:effectLst/>
                <a:highlight>
                  <a:srgbClr val="F7F7F7"/>
                </a:highlight>
                <a:latin typeface="Courier New" panose="02070309020205020404" pitchFamily="49" charset="0"/>
              </a:rPr>
              <a:t>12</a:t>
            </a:r>
            <a:r>
              <a:rPr lang="it-IT" sz="2800" b="0" i="0" u="none" strike="noStrike" dirty="0">
                <a:solidFill>
                  <a:srgbClr val="000000"/>
                </a:solidFill>
                <a:effectLst/>
                <a:highlight>
                  <a:srgbClr val="F7F7F7"/>
                </a:highlight>
                <a:latin typeface="Courier New" panose="02070309020205020404" pitchFamily="49" charset="0"/>
              </a:rPr>
              <a:t>, </a:t>
            </a:r>
            <a:r>
              <a:rPr lang="it-IT" sz="2800" b="0" i="0" u="none" strike="noStrike" dirty="0">
                <a:solidFill>
                  <a:srgbClr val="116644"/>
                </a:solidFill>
                <a:effectLst/>
                <a:highlight>
                  <a:srgbClr val="F7F7F7"/>
                </a:highlight>
                <a:latin typeface="Courier New" panose="02070309020205020404" pitchFamily="49" charset="0"/>
              </a:rPr>
              <a:t>10</a:t>
            </a:r>
            <a:r>
              <a:rPr lang="it-IT" sz="2800" b="0" i="0" u="none" strike="noStrike" dirty="0">
                <a:solidFill>
                  <a:srgbClr val="000000"/>
                </a:solidFill>
                <a:effectLst/>
                <a:highlight>
                  <a:srgbClr val="F7F7F7"/>
                </a:highlight>
                <a:latin typeface="Courier New" panose="02070309020205020404" pitchFamily="49" charset="0"/>
              </a:rPr>
              <a:t>))</a:t>
            </a:r>
            <a:endParaRPr lang="it-IT" sz="2800" b="0" dirty="0">
              <a:effectLst/>
              <a:highlight>
                <a:srgbClr val="F7F7F7"/>
              </a:highlight>
            </a:endParaRPr>
          </a:p>
          <a:p>
            <a:pPr rtl="0">
              <a:spcBef>
                <a:spcPts val="0"/>
              </a:spcBef>
              <a:spcAft>
                <a:spcPts val="0"/>
              </a:spcAft>
            </a:pPr>
            <a:r>
              <a:rPr lang="it-IT" sz="2800" b="0" i="0" u="none" strike="noStrike" dirty="0">
                <a:solidFill>
                  <a:srgbClr val="008000"/>
                </a:solidFill>
                <a:effectLst/>
                <a:highlight>
                  <a:srgbClr val="F7F7F7"/>
                </a:highlight>
                <a:latin typeface="Courier New" panose="02070309020205020404" pitchFamily="49" charset="0"/>
              </a:rPr>
              <a:t># Create boxplots for each numerical column</a:t>
            </a:r>
            <a:endParaRPr lang="it-IT" sz="2800" b="0" dirty="0">
              <a:effectLst/>
              <a:highlight>
                <a:srgbClr val="F7F7F7"/>
              </a:highlight>
            </a:endParaRPr>
          </a:p>
          <a:p>
            <a:pPr rtl="0">
              <a:spcBef>
                <a:spcPts val="0"/>
              </a:spcBef>
              <a:spcAft>
                <a:spcPts val="0"/>
              </a:spcAft>
            </a:pPr>
            <a:r>
              <a:rPr lang="it-IT" sz="2800" b="0" i="0" u="none" strike="noStrike" dirty="0">
                <a:solidFill>
                  <a:srgbClr val="AF00DB"/>
                </a:solidFill>
                <a:effectLst/>
                <a:highlight>
                  <a:srgbClr val="F7F7F7"/>
                </a:highlight>
                <a:latin typeface="Courier New" panose="02070309020205020404" pitchFamily="49" charset="0"/>
              </a:rPr>
              <a:t>for</a:t>
            </a:r>
            <a:r>
              <a:rPr lang="it-IT" sz="2800" b="0" i="0" u="none" strike="noStrike" dirty="0">
                <a:solidFill>
                  <a:srgbClr val="000000"/>
                </a:solidFill>
                <a:effectLst/>
                <a:highlight>
                  <a:srgbClr val="F7F7F7"/>
                </a:highlight>
                <a:latin typeface="Courier New" panose="02070309020205020404" pitchFamily="49" charset="0"/>
              </a:rPr>
              <a:t> i, col </a:t>
            </a:r>
            <a:r>
              <a:rPr lang="it-IT" sz="2800" b="0" i="0" u="none" strike="noStrike" dirty="0">
                <a:solidFill>
                  <a:srgbClr val="0000FF"/>
                </a:solidFill>
                <a:effectLst/>
                <a:highlight>
                  <a:srgbClr val="F7F7F7"/>
                </a:highlight>
                <a:latin typeface="Courier New" panose="02070309020205020404" pitchFamily="49" charset="0"/>
              </a:rPr>
              <a:t>in</a:t>
            </a:r>
            <a:r>
              <a:rPr lang="it-IT" sz="2800" b="0" i="0" u="none" strike="noStrike" dirty="0">
                <a:solidFill>
                  <a:srgbClr val="000000"/>
                </a:solidFill>
                <a:effectLst/>
                <a:highlight>
                  <a:srgbClr val="F7F7F7"/>
                </a:highlight>
                <a:latin typeface="Courier New" panose="02070309020205020404" pitchFamily="49" charset="0"/>
              </a:rPr>
              <a:t> </a:t>
            </a:r>
            <a:r>
              <a:rPr lang="it-IT" sz="2800" b="0" i="0" u="none" strike="noStrike" dirty="0">
                <a:solidFill>
                  <a:srgbClr val="795E26"/>
                </a:solidFill>
                <a:effectLst/>
                <a:highlight>
                  <a:srgbClr val="F7F7F7"/>
                </a:highlight>
                <a:latin typeface="Courier New" panose="02070309020205020404" pitchFamily="49" charset="0"/>
              </a:rPr>
              <a:t>enumerate</a:t>
            </a:r>
            <a:r>
              <a:rPr lang="it-IT" sz="2800" b="0" i="0" u="none" strike="noStrike" dirty="0">
                <a:solidFill>
                  <a:srgbClr val="000000"/>
                </a:solidFill>
                <a:effectLst/>
                <a:highlight>
                  <a:srgbClr val="F7F7F7"/>
                </a:highlight>
                <a:latin typeface="Courier New" panose="02070309020205020404" pitchFamily="49" charset="0"/>
              </a:rPr>
              <a:t>(numerical_columns):</a:t>
            </a:r>
            <a:endParaRPr lang="it-IT" sz="2800" b="0" dirty="0">
              <a:effectLst/>
              <a:highlight>
                <a:srgbClr val="F7F7F7"/>
              </a:highlight>
            </a:endParaRPr>
          </a:p>
          <a:p>
            <a:pPr rtl="0">
              <a:spcBef>
                <a:spcPts val="0"/>
              </a:spcBef>
              <a:spcAft>
                <a:spcPts val="0"/>
              </a:spcAft>
            </a:pPr>
            <a:r>
              <a:rPr lang="it-IT" sz="2800" b="0" i="0" u="none" strike="noStrike" dirty="0">
                <a:solidFill>
                  <a:srgbClr val="000000"/>
                </a:solidFill>
                <a:effectLst/>
                <a:highlight>
                  <a:srgbClr val="F7F7F7"/>
                </a:highlight>
                <a:latin typeface="Courier New" panose="02070309020205020404" pitchFamily="49" charset="0"/>
              </a:rPr>
              <a:t>    plt.subplot(</a:t>
            </a:r>
            <a:r>
              <a:rPr lang="it-IT" sz="2800" b="0" i="0" u="none" strike="noStrike" dirty="0">
                <a:solidFill>
                  <a:srgbClr val="116644"/>
                </a:solidFill>
                <a:effectLst/>
                <a:highlight>
                  <a:srgbClr val="F7F7F7"/>
                </a:highlight>
                <a:latin typeface="Courier New" panose="02070309020205020404" pitchFamily="49" charset="0"/>
              </a:rPr>
              <a:t>4</a:t>
            </a:r>
            <a:r>
              <a:rPr lang="it-IT" sz="2800" b="0" i="0" u="none" strike="noStrike" dirty="0">
                <a:solidFill>
                  <a:srgbClr val="000000"/>
                </a:solidFill>
                <a:effectLst/>
                <a:highlight>
                  <a:srgbClr val="F7F7F7"/>
                </a:highlight>
                <a:latin typeface="Courier New" panose="02070309020205020404" pitchFamily="49" charset="0"/>
              </a:rPr>
              <a:t>, </a:t>
            </a:r>
            <a:r>
              <a:rPr lang="it-IT" sz="2800" b="0" i="0" u="none" strike="noStrike" dirty="0">
                <a:solidFill>
                  <a:srgbClr val="116644"/>
                </a:solidFill>
                <a:effectLst/>
                <a:highlight>
                  <a:srgbClr val="F7F7F7"/>
                </a:highlight>
                <a:latin typeface="Courier New" panose="02070309020205020404" pitchFamily="49" charset="0"/>
              </a:rPr>
              <a:t>4</a:t>
            </a:r>
            <a:r>
              <a:rPr lang="it-IT" sz="2800" b="0" i="0" u="none" strike="noStrike" dirty="0">
                <a:solidFill>
                  <a:srgbClr val="000000"/>
                </a:solidFill>
                <a:effectLst/>
                <a:highlight>
                  <a:srgbClr val="F7F7F7"/>
                </a:highlight>
                <a:latin typeface="Courier New" panose="02070309020205020404" pitchFamily="49" charset="0"/>
              </a:rPr>
              <a:t>, i + </a:t>
            </a:r>
            <a:r>
              <a:rPr lang="it-IT" sz="2800" b="0" i="0" u="none" strike="noStrike" dirty="0">
                <a:solidFill>
                  <a:srgbClr val="116644"/>
                </a:solidFill>
                <a:effectLst/>
                <a:highlight>
                  <a:srgbClr val="F7F7F7"/>
                </a:highlight>
                <a:latin typeface="Courier New" panose="02070309020205020404" pitchFamily="49" charset="0"/>
              </a:rPr>
              <a:t>1</a:t>
            </a:r>
            <a:r>
              <a:rPr lang="it-IT" sz="2800" b="0" i="0" u="none" strike="noStrike" dirty="0">
                <a:solidFill>
                  <a:srgbClr val="000000"/>
                </a:solidFill>
                <a:effectLst/>
                <a:highlight>
                  <a:srgbClr val="F7F7F7"/>
                </a:highlight>
                <a:latin typeface="Courier New" panose="02070309020205020404" pitchFamily="49" charset="0"/>
              </a:rPr>
              <a:t>)  </a:t>
            </a:r>
            <a:r>
              <a:rPr lang="it-IT" sz="2800" b="0" i="0" u="none" strike="noStrike" dirty="0">
                <a:solidFill>
                  <a:srgbClr val="008000"/>
                </a:solidFill>
                <a:effectLst/>
                <a:highlight>
                  <a:srgbClr val="F7F7F7"/>
                </a:highlight>
                <a:latin typeface="Courier New" panose="02070309020205020404" pitchFamily="49" charset="0"/>
              </a:rPr>
              <a:t># Adjust subplot layout as needed</a:t>
            </a:r>
            <a:endParaRPr lang="it-IT" sz="2800" b="0" dirty="0">
              <a:effectLst/>
              <a:highlight>
                <a:srgbClr val="F7F7F7"/>
              </a:highlight>
            </a:endParaRPr>
          </a:p>
          <a:p>
            <a:pPr rtl="0">
              <a:spcBef>
                <a:spcPts val="0"/>
              </a:spcBef>
              <a:spcAft>
                <a:spcPts val="0"/>
              </a:spcAft>
            </a:pPr>
            <a:r>
              <a:rPr lang="it-IT" sz="2800" b="0" i="0" u="none" strike="noStrike" dirty="0">
                <a:solidFill>
                  <a:srgbClr val="000000"/>
                </a:solidFill>
                <a:effectLst/>
                <a:highlight>
                  <a:srgbClr val="F7F7F7"/>
                </a:highlight>
                <a:latin typeface="Courier New" panose="02070309020205020404" pitchFamily="49" charset="0"/>
              </a:rPr>
              <a:t>    sns.boxplot(x=df[col])</a:t>
            </a:r>
            <a:endParaRPr lang="it-IT" sz="2800" b="0" dirty="0">
              <a:effectLst/>
              <a:highlight>
                <a:srgbClr val="F7F7F7"/>
              </a:highlight>
            </a:endParaRPr>
          </a:p>
          <a:p>
            <a:pPr rtl="0">
              <a:spcBef>
                <a:spcPts val="0"/>
              </a:spcBef>
              <a:spcAft>
                <a:spcPts val="0"/>
              </a:spcAft>
            </a:pPr>
            <a:r>
              <a:rPr lang="it-IT" sz="2800" b="0" i="0" u="none" strike="noStrike" dirty="0">
                <a:solidFill>
                  <a:srgbClr val="000000"/>
                </a:solidFill>
                <a:effectLst/>
                <a:highlight>
                  <a:srgbClr val="F7F7F7"/>
                </a:highlight>
                <a:latin typeface="Courier New" panose="02070309020205020404" pitchFamily="49" charset="0"/>
              </a:rPr>
              <a:t>    plt.title(col)</a:t>
            </a:r>
            <a:endParaRPr lang="it-IT" sz="2800" b="0" dirty="0">
              <a:effectLst/>
              <a:highlight>
                <a:srgbClr val="F7F7F7"/>
              </a:highlight>
            </a:endParaRPr>
          </a:p>
          <a:p>
            <a:pPr rtl="0">
              <a:spcBef>
                <a:spcPts val="0"/>
              </a:spcBef>
              <a:spcAft>
                <a:spcPts val="0"/>
              </a:spcAft>
            </a:pPr>
            <a:r>
              <a:rPr lang="it-IT" sz="2800" b="0" i="0" u="none" strike="noStrike" dirty="0">
                <a:solidFill>
                  <a:srgbClr val="000000"/>
                </a:solidFill>
                <a:effectLst/>
                <a:highlight>
                  <a:srgbClr val="F7F7F7"/>
                </a:highlight>
                <a:latin typeface="Courier New" panose="02070309020205020404" pitchFamily="49" charset="0"/>
              </a:rPr>
              <a:t>plt.tight_layout()  </a:t>
            </a:r>
            <a:r>
              <a:rPr lang="it-IT" sz="2800" b="0" i="0" u="none" strike="noStrike" dirty="0">
                <a:solidFill>
                  <a:srgbClr val="008000"/>
                </a:solidFill>
                <a:effectLst/>
                <a:highlight>
                  <a:srgbClr val="F7F7F7"/>
                </a:highlight>
                <a:latin typeface="Courier New" panose="02070309020205020404" pitchFamily="49" charset="0"/>
              </a:rPr>
              <a:t># Adjust layout spacing</a:t>
            </a:r>
            <a:endParaRPr lang="it-IT" sz="2800" b="0" dirty="0">
              <a:effectLst/>
              <a:highlight>
                <a:srgbClr val="F7F7F7"/>
              </a:highlight>
            </a:endParaRPr>
          </a:p>
          <a:p>
            <a:pPr rtl="0">
              <a:spcBef>
                <a:spcPts val="0"/>
              </a:spcBef>
              <a:spcAft>
                <a:spcPts val="0"/>
              </a:spcAft>
            </a:pPr>
            <a:r>
              <a:rPr lang="it-IT" sz="2800" b="0" i="0" u="none" strike="noStrike" dirty="0">
                <a:solidFill>
                  <a:srgbClr val="000000"/>
                </a:solidFill>
                <a:effectLst/>
                <a:highlight>
                  <a:srgbClr val="F7F7F7"/>
                </a:highlight>
                <a:latin typeface="Courier New" panose="02070309020205020404" pitchFamily="49" charset="0"/>
              </a:rPr>
              <a:t>plt.show()</a:t>
            </a:r>
            <a:endParaRPr lang="it-IT" sz="2800" b="0" dirty="0">
              <a:effectLst/>
              <a:highlight>
                <a:srgbClr val="F7F7F7"/>
              </a:highlight>
            </a:endParaRPr>
          </a:p>
          <a:p>
            <a:br>
              <a:rPr lang="it-IT" sz="2800" dirty="0"/>
            </a:br>
            <a:endParaRPr lang="it-IT" sz="2800" dirty="0"/>
          </a:p>
        </p:txBody>
      </p:sp>
      <p:sp>
        <p:nvSpPr>
          <p:cNvPr id="17" name="TextBox 3">
            <a:extLst>
              <a:ext uri="{FF2B5EF4-FFF2-40B4-BE49-F238E27FC236}">
                <a16:creationId xmlns:a16="http://schemas.microsoft.com/office/drawing/2014/main" id="{49B8710A-A96E-34CC-2EC7-E13592D618B6}"/>
              </a:ext>
            </a:extLst>
          </p:cNvPr>
          <p:cNvSpPr txBox="1"/>
          <p:nvPr/>
        </p:nvSpPr>
        <p:spPr>
          <a:xfrm>
            <a:off x="898770" y="658706"/>
            <a:ext cx="8778629" cy="1641475"/>
          </a:xfrm>
          <a:prstGeom prst="rect">
            <a:avLst/>
          </a:prstGeom>
        </p:spPr>
        <p:txBody>
          <a:bodyPr lIns="0" tIns="0" rIns="0" bIns="0" rtlCol="0" anchor="t">
            <a:spAutoFit/>
          </a:bodyPr>
          <a:lstStyle/>
          <a:p>
            <a:pPr>
              <a:lnSpc>
                <a:spcPts val="6399"/>
              </a:lnSpc>
            </a:pPr>
            <a:r>
              <a:rPr lang="en-US" sz="6399" spc="63" dirty="0">
                <a:solidFill>
                  <a:srgbClr val="0086B3"/>
                </a:solidFill>
                <a:latin typeface="Proxima Nova Bold"/>
              </a:rPr>
              <a:t> </a:t>
            </a:r>
            <a:r>
              <a:rPr lang="it-IT" sz="6399" spc="63" dirty="0">
                <a:solidFill>
                  <a:srgbClr val="0086B3"/>
                </a:solidFill>
                <a:latin typeface="Proxima Nova Bold"/>
              </a:rPr>
              <a:t>Data Exploration</a:t>
            </a:r>
          </a:p>
          <a:p>
            <a:pPr>
              <a:lnSpc>
                <a:spcPts val="6399"/>
              </a:lnSpc>
            </a:pPr>
            <a:endParaRPr lang="en-US" sz="6399" spc="63" dirty="0">
              <a:solidFill>
                <a:srgbClr val="0086B3"/>
              </a:solidFill>
              <a:latin typeface="Proxima Nova Bo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11" name="Freeform 11"/>
          <p:cNvSpPr/>
          <p:nvPr/>
        </p:nvSpPr>
        <p:spPr>
          <a:xfrm rot="4596961">
            <a:off x="-1406027" y="6806086"/>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rot="-1201367">
            <a:off x="557077" y="8324231"/>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rot="10123381">
            <a:off x="15488782" y="-651472"/>
            <a:ext cx="3980134" cy="4114800"/>
          </a:xfrm>
          <a:custGeom>
            <a:avLst/>
            <a:gdLst/>
            <a:ahLst/>
            <a:cxnLst/>
            <a:rect l="l" t="t" r="r" b="b"/>
            <a:pathLst>
              <a:path w="3980134" h="4114800">
                <a:moveTo>
                  <a:pt x="0" y="0"/>
                </a:moveTo>
                <a:lnTo>
                  <a:pt x="3980134" y="0"/>
                </a:lnTo>
                <a:lnTo>
                  <a:pt x="398013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p:cNvSpPr/>
          <p:nvPr/>
        </p:nvSpPr>
        <p:spPr>
          <a:xfrm rot="-1395011">
            <a:off x="13614410" y="-1236110"/>
            <a:ext cx="2725288" cy="3620552"/>
          </a:xfrm>
          <a:custGeom>
            <a:avLst/>
            <a:gdLst/>
            <a:ahLst/>
            <a:cxnLst/>
            <a:rect l="l" t="t" r="r" b="b"/>
            <a:pathLst>
              <a:path w="2725288" h="3620552">
                <a:moveTo>
                  <a:pt x="0" y="0"/>
                </a:moveTo>
                <a:lnTo>
                  <a:pt x="2725289" y="0"/>
                </a:lnTo>
                <a:lnTo>
                  <a:pt x="2725289" y="3620552"/>
                </a:lnTo>
                <a:lnTo>
                  <a:pt x="0" y="362055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pic>
        <p:nvPicPr>
          <p:cNvPr id="6146" name="Picture 2">
            <a:extLst>
              <a:ext uri="{FF2B5EF4-FFF2-40B4-BE49-F238E27FC236}">
                <a16:creationId xmlns:a16="http://schemas.microsoft.com/office/drawing/2014/main" id="{0F3AABE7-54DC-8122-683A-A1720B73045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1800" y="2095501"/>
            <a:ext cx="13758211" cy="71628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3">
            <a:extLst>
              <a:ext uri="{FF2B5EF4-FFF2-40B4-BE49-F238E27FC236}">
                <a16:creationId xmlns:a16="http://schemas.microsoft.com/office/drawing/2014/main" id="{799F7F96-6846-67E0-D548-2A69502F9D84}"/>
              </a:ext>
            </a:extLst>
          </p:cNvPr>
          <p:cNvSpPr txBox="1"/>
          <p:nvPr/>
        </p:nvSpPr>
        <p:spPr>
          <a:xfrm>
            <a:off x="507968" y="698632"/>
            <a:ext cx="8778629" cy="1641475"/>
          </a:xfrm>
          <a:prstGeom prst="rect">
            <a:avLst/>
          </a:prstGeom>
        </p:spPr>
        <p:txBody>
          <a:bodyPr lIns="0" tIns="0" rIns="0" bIns="0" rtlCol="0" anchor="t">
            <a:spAutoFit/>
          </a:bodyPr>
          <a:lstStyle/>
          <a:p>
            <a:pPr>
              <a:lnSpc>
                <a:spcPts val="6399"/>
              </a:lnSpc>
            </a:pPr>
            <a:r>
              <a:rPr lang="en-US" sz="6399" spc="63" dirty="0">
                <a:solidFill>
                  <a:srgbClr val="0086B3"/>
                </a:solidFill>
                <a:latin typeface="Proxima Nova Bold"/>
              </a:rPr>
              <a:t> </a:t>
            </a:r>
            <a:r>
              <a:rPr lang="it-IT" sz="6399" spc="63" dirty="0">
                <a:solidFill>
                  <a:srgbClr val="0086B3"/>
                </a:solidFill>
                <a:latin typeface="Proxima Nova Bold"/>
              </a:rPr>
              <a:t>Data Exploration</a:t>
            </a:r>
          </a:p>
          <a:p>
            <a:pPr>
              <a:lnSpc>
                <a:spcPts val="6399"/>
              </a:lnSpc>
            </a:pPr>
            <a:endParaRPr lang="en-US" sz="6399" spc="63" dirty="0">
              <a:solidFill>
                <a:srgbClr val="0086B3"/>
              </a:solidFill>
              <a:latin typeface="Proxima Nova Bo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788652" y="495300"/>
            <a:ext cx="7677225" cy="820738"/>
          </a:xfrm>
          <a:prstGeom prst="rect">
            <a:avLst/>
          </a:prstGeom>
        </p:spPr>
        <p:txBody>
          <a:bodyPr lIns="0" tIns="0" rIns="0" bIns="0" rtlCol="0" anchor="t">
            <a:spAutoFit/>
          </a:bodyPr>
          <a:lstStyle/>
          <a:p>
            <a:pPr>
              <a:lnSpc>
                <a:spcPts val="6399"/>
              </a:lnSpc>
            </a:pPr>
            <a:r>
              <a:rPr lang="en-US" sz="6399" spc="63" dirty="0">
                <a:solidFill>
                  <a:srgbClr val="0086B3"/>
                </a:solidFill>
                <a:latin typeface="Proxima Nova Bold"/>
              </a:rPr>
              <a:t>Preprocessing</a:t>
            </a:r>
          </a:p>
        </p:txBody>
      </p:sp>
      <p:sp>
        <p:nvSpPr>
          <p:cNvPr id="4" name="TextBox 4"/>
          <p:cNvSpPr txBox="1"/>
          <p:nvPr/>
        </p:nvSpPr>
        <p:spPr>
          <a:xfrm>
            <a:off x="1371600" y="1595775"/>
            <a:ext cx="13449338" cy="8617744"/>
          </a:xfrm>
          <a:prstGeom prst="rect">
            <a:avLst/>
          </a:prstGeom>
        </p:spPr>
        <p:txBody>
          <a:bodyPr wrap="square" lIns="0" tIns="0" rIns="0" bIns="0" rtlCol="0" anchor="t">
            <a:spAutoFit/>
          </a:bodyPr>
          <a:lstStyle/>
          <a:p>
            <a:pPr rtl="0">
              <a:spcBef>
                <a:spcPts val="0"/>
              </a:spcBef>
              <a:spcAft>
                <a:spcPts val="0"/>
              </a:spcAft>
            </a:pPr>
            <a:r>
              <a:rPr lang="it-IT" sz="2800" b="0" i="0" u="none" strike="noStrike" dirty="0">
                <a:solidFill>
                  <a:srgbClr val="008000"/>
                </a:solidFill>
                <a:effectLst/>
                <a:highlight>
                  <a:srgbClr val="F7F7F7"/>
                </a:highlight>
                <a:latin typeface="Courier New" panose="02070309020205020404" pitchFamily="49" charset="0"/>
              </a:rPr>
              <a:t># Calculate conditional means for filling missing 'ph' values</a:t>
            </a:r>
            <a:endParaRPr lang="it-IT" sz="2800" b="0" dirty="0">
              <a:effectLst/>
              <a:highlight>
                <a:srgbClr val="F7F7F7"/>
              </a:highlight>
            </a:endParaRPr>
          </a:p>
          <a:p>
            <a:pPr rtl="0">
              <a:spcBef>
                <a:spcPts val="0"/>
              </a:spcBef>
              <a:spcAft>
                <a:spcPts val="0"/>
              </a:spcAft>
            </a:pPr>
            <a:r>
              <a:rPr lang="it-IT" sz="2800" b="0" i="0" u="none" strike="noStrike" dirty="0">
                <a:solidFill>
                  <a:srgbClr val="000000"/>
                </a:solidFill>
                <a:effectLst/>
                <a:highlight>
                  <a:srgbClr val="F7F7F7"/>
                </a:highlight>
                <a:latin typeface="Courier New" panose="02070309020205020404" pitchFamily="49" charset="0"/>
              </a:rPr>
              <a:t>condition_1_mean_ph = df[(df[</a:t>
            </a:r>
            <a:r>
              <a:rPr lang="it-IT" sz="2800" b="0" i="0" u="none" strike="noStrike" dirty="0">
                <a:solidFill>
                  <a:srgbClr val="A31515"/>
                </a:solidFill>
                <a:effectLst/>
                <a:highlight>
                  <a:srgbClr val="F7F7F7"/>
                </a:highlight>
                <a:latin typeface="Courier New" panose="02070309020205020404" pitchFamily="49" charset="0"/>
              </a:rPr>
              <a:t>'Potability'</a:t>
            </a:r>
            <a:r>
              <a:rPr lang="it-IT" sz="2800" b="0" i="0" u="none" strike="noStrike" dirty="0">
                <a:solidFill>
                  <a:srgbClr val="000000"/>
                </a:solidFill>
                <a:effectLst/>
                <a:highlight>
                  <a:srgbClr val="F7F7F7"/>
                </a:highlight>
                <a:latin typeface="Courier New" panose="02070309020205020404" pitchFamily="49" charset="0"/>
              </a:rPr>
              <a:t>] == </a:t>
            </a:r>
            <a:r>
              <a:rPr lang="it-IT" sz="2800" b="0" i="0" u="none" strike="noStrike" dirty="0">
                <a:solidFill>
                  <a:srgbClr val="116644"/>
                </a:solidFill>
                <a:effectLst/>
                <a:highlight>
                  <a:srgbClr val="F7F7F7"/>
                </a:highlight>
                <a:latin typeface="Courier New" panose="02070309020205020404" pitchFamily="49" charset="0"/>
              </a:rPr>
              <a:t>0</a:t>
            </a:r>
            <a:r>
              <a:rPr lang="it-IT" sz="2800" b="0" i="0" u="none" strike="noStrike" dirty="0">
                <a:solidFill>
                  <a:srgbClr val="000000"/>
                </a:solidFill>
                <a:effectLst/>
                <a:highlight>
                  <a:srgbClr val="F7F7F7"/>
                </a:highlight>
                <a:latin typeface="Courier New" panose="02070309020205020404" pitchFamily="49" charset="0"/>
              </a:rPr>
              <a:t>) &amp; (df[</a:t>
            </a:r>
            <a:r>
              <a:rPr lang="it-IT" sz="2800" b="0" i="0" u="none" strike="noStrike" dirty="0">
                <a:solidFill>
                  <a:srgbClr val="A31515"/>
                </a:solidFill>
                <a:effectLst/>
                <a:highlight>
                  <a:srgbClr val="F7F7F7"/>
                </a:highlight>
                <a:latin typeface="Courier New" panose="02070309020205020404" pitchFamily="49" charset="0"/>
              </a:rPr>
              <a:t>'Hardness'</a:t>
            </a:r>
            <a:r>
              <a:rPr lang="it-IT" sz="2800" b="0" i="0" u="none" strike="noStrike" dirty="0">
                <a:solidFill>
                  <a:srgbClr val="000000"/>
                </a:solidFill>
                <a:effectLst/>
                <a:highlight>
                  <a:srgbClr val="F7F7F7"/>
                </a:highlight>
                <a:latin typeface="Courier New" panose="02070309020205020404" pitchFamily="49" charset="0"/>
              </a:rPr>
              <a:t>] &lt;= </a:t>
            </a:r>
            <a:r>
              <a:rPr lang="it-IT" sz="2800" b="0" i="0" u="none" strike="noStrike" dirty="0">
                <a:solidFill>
                  <a:srgbClr val="116644"/>
                </a:solidFill>
                <a:effectLst/>
                <a:highlight>
                  <a:srgbClr val="F7F7F7"/>
                </a:highlight>
                <a:latin typeface="Courier New" panose="02070309020205020404" pitchFamily="49" charset="0"/>
              </a:rPr>
              <a:t>150</a:t>
            </a:r>
            <a:r>
              <a:rPr lang="it-IT" sz="2800" b="0" i="0" u="none" strike="noStrike" dirty="0">
                <a:solidFill>
                  <a:srgbClr val="000000"/>
                </a:solidFill>
                <a:effectLst/>
                <a:highlight>
                  <a:srgbClr val="F7F7F7"/>
                </a:highlight>
                <a:latin typeface="Courier New" panose="02070309020205020404" pitchFamily="49" charset="0"/>
              </a:rPr>
              <a:t>)][</a:t>
            </a:r>
            <a:r>
              <a:rPr lang="it-IT" sz="2800" b="0" i="0" u="none" strike="noStrike" dirty="0">
                <a:solidFill>
                  <a:srgbClr val="A31515"/>
                </a:solidFill>
                <a:effectLst/>
                <a:highlight>
                  <a:srgbClr val="F7F7F7"/>
                </a:highlight>
                <a:latin typeface="Courier New" panose="02070309020205020404" pitchFamily="49" charset="0"/>
              </a:rPr>
              <a:t>'ph'</a:t>
            </a:r>
            <a:r>
              <a:rPr lang="it-IT" sz="2800" b="0" i="0" u="none" strike="noStrike" dirty="0">
                <a:solidFill>
                  <a:srgbClr val="000000"/>
                </a:solidFill>
                <a:effectLst/>
                <a:highlight>
                  <a:srgbClr val="F7F7F7"/>
                </a:highlight>
                <a:latin typeface="Courier New" panose="02070309020205020404" pitchFamily="49" charset="0"/>
              </a:rPr>
              <a:t>].mean()</a:t>
            </a:r>
            <a:endParaRPr lang="it-IT" sz="2800" b="0" dirty="0">
              <a:effectLst/>
              <a:highlight>
                <a:srgbClr val="F7F7F7"/>
              </a:highlight>
            </a:endParaRPr>
          </a:p>
          <a:p>
            <a:pPr rtl="0">
              <a:spcBef>
                <a:spcPts val="0"/>
              </a:spcBef>
              <a:spcAft>
                <a:spcPts val="0"/>
              </a:spcAft>
            </a:pPr>
            <a:r>
              <a:rPr lang="it-IT" sz="2800" b="0" i="0" u="none" strike="noStrike" dirty="0">
                <a:solidFill>
                  <a:srgbClr val="000000"/>
                </a:solidFill>
                <a:effectLst/>
                <a:highlight>
                  <a:srgbClr val="F7F7F7"/>
                </a:highlight>
                <a:latin typeface="Courier New" panose="02070309020205020404" pitchFamily="49" charset="0"/>
              </a:rPr>
              <a:t>condition_2_mean_ph = df[(df[</a:t>
            </a:r>
            <a:r>
              <a:rPr lang="it-IT" sz="2800" b="0" i="0" u="none" strike="noStrike" dirty="0">
                <a:solidFill>
                  <a:srgbClr val="A31515"/>
                </a:solidFill>
                <a:effectLst/>
                <a:highlight>
                  <a:srgbClr val="F7F7F7"/>
                </a:highlight>
                <a:latin typeface="Courier New" panose="02070309020205020404" pitchFamily="49" charset="0"/>
              </a:rPr>
              <a:t>'Potability'</a:t>
            </a:r>
            <a:r>
              <a:rPr lang="it-IT" sz="2800" b="0" i="0" u="none" strike="noStrike" dirty="0">
                <a:solidFill>
                  <a:srgbClr val="000000"/>
                </a:solidFill>
                <a:effectLst/>
                <a:highlight>
                  <a:srgbClr val="F7F7F7"/>
                </a:highlight>
                <a:latin typeface="Courier New" panose="02070309020205020404" pitchFamily="49" charset="0"/>
              </a:rPr>
              <a:t>] == </a:t>
            </a:r>
            <a:r>
              <a:rPr lang="it-IT" sz="2800" b="0" i="0" u="none" strike="noStrike" dirty="0">
                <a:solidFill>
                  <a:srgbClr val="116644"/>
                </a:solidFill>
                <a:effectLst/>
                <a:highlight>
                  <a:srgbClr val="F7F7F7"/>
                </a:highlight>
                <a:latin typeface="Courier New" panose="02070309020205020404" pitchFamily="49" charset="0"/>
              </a:rPr>
              <a:t>0</a:t>
            </a:r>
            <a:r>
              <a:rPr lang="it-IT" sz="2800" b="0" i="0" u="none" strike="noStrike" dirty="0">
                <a:solidFill>
                  <a:srgbClr val="000000"/>
                </a:solidFill>
                <a:effectLst/>
                <a:highlight>
                  <a:srgbClr val="F7F7F7"/>
                </a:highlight>
                <a:latin typeface="Courier New" panose="02070309020205020404" pitchFamily="49" charset="0"/>
              </a:rPr>
              <a:t>) &amp; (df[</a:t>
            </a:r>
            <a:r>
              <a:rPr lang="it-IT" sz="2800" b="0" i="0" u="none" strike="noStrike" dirty="0">
                <a:solidFill>
                  <a:srgbClr val="A31515"/>
                </a:solidFill>
                <a:effectLst/>
                <a:highlight>
                  <a:srgbClr val="F7F7F7"/>
                </a:highlight>
                <a:latin typeface="Courier New" panose="02070309020205020404" pitchFamily="49" charset="0"/>
              </a:rPr>
              <a:t>'Hardness'</a:t>
            </a:r>
            <a:r>
              <a:rPr lang="it-IT" sz="2800" b="0" i="0" u="none" strike="noStrike" dirty="0">
                <a:solidFill>
                  <a:srgbClr val="000000"/>
                </a:solidFill>
                <a:effectLst/>
                <a:highlight>
                  <a:srgbClr val="F7F7F7"/>
                </a:highlight>
                <a:latin typeface="Courier New" panose="02070309020205020404" pitchFamily="49" charset="0"/>
              </a:rPr>
              <a:t>] &gt; </a:t>
            </a:r>
            <a:r>
              <a:rPr lang="it-IT" sz="2800" b="0" i="0" u="none" strike="noStrike" dirty="0">
                <a:solidFill>
                  <a:srgbClr val="116644"/>
                </a:solidFill>
                <a:effectLst/>
                <a:highlight>
                  <a:srgbClr val="F7F7F7"/>
                </a:highlight>
                <a:latin typeface="Courier New" panose="02070309020205020404" pitchFamily="49" charset="0"/>
              </a:rPr>
              <a:t>150</a:t>
            </a:r>
            <a:r>
              <a:rPr lang="it-IT" sz="2800" b="0" i="0" u="none" strike="noStrike" dirty="0">
                <a:solidFill>
                  <a:srgbClr val="000000"/>
                </a:solidFill>
                <a:effectLst/>
                <a:highlight>
                  <a:srgbClr val="F7F7F7"/>
                </a:highlight>
                <a:latin typeface="Courier New" panose="02070309020205020404" pitchFamily="49" charset="0"/>
              </a:rPr>
              <a:t>)][</a:t>
            </a:r>
            <a:r>
              <a:rPr lang="it-IT" sz="2800" b="0" i="0" u="none" strike="noStrike" dirty="0">
                <a:solidFill>
                  <a:srgbClr val="A31515"/>
                </a:solidFill>
                <a:effectLst/>
                <a:highlight>
                  <a:srgbClr val="F7F7F7"/>
                </a:highlight>
                <a:latin typeface="Courier New" panose="02070309020205020404" pitchFamily="49" charset="0"/>
              </a:rPr>
              <a:t>'ph'</a:t>
            </a:r>
            <a:r>
              <a:rPr lang="it-IT" sz="2800" b="0" i="0" u="none" strike="noStrike" dirty="0">
                <a:solidFill>
                  <a:srgbClr val="000000"/>
                </a:solidFill>
                <a:effectLst/>
                <a:highlight>
                  <a:srgbClr val="F7F7F7"/>
                </a:highlight>
                <a:latin typeface="Courier New" panose="02070309020205020404" pitchFamily="49" charset="0"/>
              </a:rPr>
              <a:t>].mean()</a:t>
            </a:r>
            <a:endParaRPr lang="it-IT" sz="2800" b="0" dirty="0">
              <a:effectLst/>
              <a:highlight>
                <a:srgbClr val="F7F7F7"/>
              </a:highlight>
            </a:endParaRPr>
          </a:p>
          <a:p>
            <a:pPr rtl="0">
              <a:spcBef>
                <a:spcPts val="0"/>
              </a:spcBef>
              <a:spcAft>
                <a:spcPts val="0"/>
              </a:spcAft>
            </a:pPr>
            <a:r>
              <a:rPr lang="it-IT" sz="2800" b="0" i="0" u="none" strike="noStrike" dirty="0">
                <a:solidFill>
                  <a:srgbClr val="000000"/>
                </a:solidFill>
                <a:effectLst/>
                <a:highlight>
                  <a:srgbClr val="F7F7F7"/>
                </a:highlight>
                <a:latin typeface="Courier New" panose="02070309020205020404" pitchFamily="49" charset="0"/>
              </a:rPr>
              <a:t>condition_3_mean_ph = df[(df[</a:t>
            </a:r>
            <a:r>
              <a:rPr lang="it-IT" sz="2800" b="0" i="0" u="none" strike="noStrike" dirty="0">
                <a:solidFill>
                  <a:srgbClr val="A31515"/>
                </a:solidFill>
                <a:effectLst/>
                <a:highlight>
                  <a:srgbClr val="F7F7F7"/>
                </a:highlight>
                <a:latin typeface="Courier New" panose="02070309020205020404" pitchFamily="49" charset="0"/>
              </a:rPr>
              <a:t>'Potability'</a:t>
            </a:r>
            <a:r>
              <a:rPr lang="it-IT" sz="2800" b="0" i="0" u="none" strike="noStrike" dirty="0">
                <a:solidFill>
                  <a:srgbClr val="000000"/>
                </a:solidFill>
                <a:effectLst/>
                <a:highlight>
                  <a:srgbClr val="F7F7F7"/>
                </a:highlight>
                <a:latin typeface="Courier New" panose="02070309020205020404" pitchFamily="49" charset="0"/>
              </a:rPr>
              <a:t>] == </a:t>
            </a:r>
            <a:r>
              <a:rPr lang="it-IT" sz="2800" b="0" i="0" u="none" strike="noStrike" dirty="0">
                <a:solidFill>
                  <a:srgbClr val="116644"/>
                </a:solidFill>
                <a:effectLst/>
                <a:highlight>
                  <a:srgbClr val="F7F7F7"/>
                </a:highlight>
                <a:latin typeface="Courier New" panose="02070309020205020404" pitchFamily="49" charset="0"/>
              </a:rPr>
              <a:t>1</a:t>
            </a:r>
            <a:r>
              <a:rPr lang="it-IT" sz="2800" b="0" i="0" u="none" strike="noStrike" dirty="0">
                <a:solidFill>
                  <a:srgbClr val="000000"/>
                </a:solidFill>
                <a:effectLst/>
                <a:highlight>
                  <a:srgbClr val="F7F7F7"/>
                </a:highlight>
                <a:latin typeface="Courier New" panose="02070309020205020404" pitchFamily="49" charset="0"/>
              </a:rPr>
              <a:t>) &amp; (df[</a:t>
            </a:r>
            <a:r>
              <a:rPr lang="it-IT" sz="2800" b="0" i="0" u="none" strike="noStrike" dirty="0">
                <a:solidFill>
                  <a:srgbClr val="A31515"/>
                </a:solidFill>
                <a:effectLst/>
                <a:highlight>
                  <a:srgbClr val="F7F7F7"/>
                </a:highlight>
                <a:latin typeface="Courier New" panose="02070309020205020404" pitchFamily="49" charset="0"/>
              </a:rPr>
              <a:t>'Hardness'</a:t>
            </a:r>
            <a:r>
              <a:rPr lang="it-IT" sz="2800" b="0" i="0" u="none" strike="noStrike" dirty="0">
                <a:solidFill>
                  <a:srgbClr val="000000"/>
                </a:solidFill>
                <a:effectLst/>
                <a:highlight>
                  <a:srgbClr val="F7F7F7"/>
                </a:highlight>
                <a:latin typeface="Courier New" panose="02070309020205020404" pitchFamily="49" charset="0"/>
              </a:rPr>
              <a:t>] &lt;= </a:t>
            </a:r>
            <a:r>
              <a:rPr lang="it-IT" sz="2800" b="0" i="0" u="none" strike="noStrike" dirty="0">
                <a:solidFill>
                  <a:srgbClr val="116644"/>
                </a:solidFill>
                <a:effectLst/>
                <a:highlight>
                  <a:srgbClr val="F7F7F7"/>
                </a:highlight>
                <a:latin typeface="Courier New" panose="02070309020205020404" pitchFamily="49" charset="0"/>
              </a:rPr>
              <a:t>150</a:t>
            </a:r>
            <a:r>
              <a:rPr lang="it-IT" sz="2800" b="0" i="0" u="none" strike="noStrike" dirty="0">
                <a:solidFill>
                  <a:srgbClr val="000000"/>
                </a:solidFill>
                <a:effectLst/>
                <a:highlight>
                  <a:srgbClr val="F7F7F7"/>
                </a:highlight>
                <a:latin typeface="Courier New" panose="02070309020205020404" pitchFamily="49" charset="0"/>
              </a:rPr>
              <a:t>)][</a:t>
            </a:r>
            <a:r>
              <a:rPr lang="it-IT" sz="2800" b="0" i="0" u="none" strike="noStrike" dirty="0">
                <a:solidFill>
                  <a:srgbClr val="A31515"/>
                </a:solidFill>
                <a:effectLst/>
                <a:highlight>
                  <a:srgbClr val="F7F7F7"/>
                </a:highlight>
                <a:latin typeface="Courier New" panose="02070309020205020404" pitchFamily="49" charset="0"/>
              </a:rPr>
              <a:t>'ph'</a:t>
            </a:r>
            <a:r>
              <a:rPr lang="it-IT" sz="2800" b="0" i="0" u="none" strike="noStrike" dirty="0">
                <a:solidFill>
                  <a:srgbClr val="000000"/>
                </a:solidFill>
                <a:effectLst/>
                <a:highlight>
                  <a:srgbClr val="F7F7F7"/>
                </a:highlight>
                <a:latin typeface="Courier New" panose="02070309020205020404" pitchFamily="49" charset="0"/>
              </a:rPr>
              <a:t>].mean()</a:t>
            </a:r>
            <a:endParaRPr lang="it-IT" sz="2800" b="0" dirty="0">
              <a:effectLst/>
              <a:highlight>
                <a:srgbClr val="F7F7F7"/>
              </a:highlight>
            </a:endParaRPr>
          </a:p>
          <a:p>
            <a:pPr rtl="0">
              <a:spcBef>
                <a:spcPts val="0"/>
              </a:spcBef>
              <a:spcAft>
                <a:spcPts val="0"/>
              </a:spcAft>
            </a:pPr>
            <a:r>
              <a:rPr lang="it-IT" sz="2800" b="0" i="0" u="none" strike="noStrike" dirty="0">
                <a:solidFill>
                  <a:srgbClr val="000000"/>
                </a:solidFill>
                <a:effectLst/>
                <a:highlight>
                  <a:srgbClr val="F7F7F7"/>
                </a:highlight>
                <a:latin typeface="Courier New" panose="02070309020205020404" pitchFamily="49" charset="0"/>
              </a:rPr>
              <a:t>condition_4_mean_ph = df[(df[</a:t>
            </a:r>
            <a:r>
              <a:rPr lang="it-IT" sz="2800" b="0" i="0" u="none" strike="noStrike" dirty="0">
                <a:solidFill>
                  <a:srgbClr val="A31515"/>
                </a:solidFill>
                <a:effectLst/>
                <a:highlight>
                  <a:srgbClr val="F7F7F7"/>
                </a:highlight>
                <a:latin typeface="Courier New" panose="02070309020205020404" pitchFamily="49" charset="0"/>
              </a:rPr>
              <a:t>'Potability'</a:t>
            </a:r>
            <a:r>
              <a:rPr lang="it-IT" sz="2800" b="0" i="0" u="none" strike="noStrike" dirty="0">
                <a:solidFill>
                  <a:srgbClr val="000000"/>
                </a:solidFill>
                <a:effectLst/>
                <a:highlight>
                  <a:srgbClr val="F7F7F7"/>
                </a:highlight>
                <a:latin typeface="Courier New" panose="02070309020205020404" pitchFamily="49" charset="0"/>
              </a:rPr>
              <a:t>] == </a:t>
            </a:r>
            <a:r>
              <a:rPr lang="it-IT" sz="2800" b="0" i="0" u="none" strike="noStrike" dirty="0">
                <a:solidFill>
                  <a:srgbClr val="116644"/>
                </a:solidFill>
                <a:effectLst/>
                <a:highlight>
                  <a:srgbClr val="F7F7F7"/>
                </a:highlight>
                <a:latin typeface="Courier New" panose="02070309020205020404" pitchFamily="49" charset="0"/>
              </a:rPr>
              <a:t>1</a:t>
            </a:r>
            <a:r>
              <a:rPr lang="it-IT" sz="2800" b="0" i="0" u="none" strike="noStrike" dirty="0">
                <a:solidFill>
                  <a:srgbClr val="000000"/>
                </a:solidFill>
                <a:effectLst/>
                <a:highlight>
                  <a:srgbClr val="F7F7F7"/>
                </a:highlight>
                <a:latin typeface="Courier New" panose="02070309020205020404" pitchFamily="49" charset="0"/>
              </a:rPr>
              <a:t>) &amp; (df[</a:t>
            </a:r>
            <a:r>
              <a:rPr lang="it-IT" sz="2800" b="0" i="0" u="none" strike="noStrike" dirty="0">
                <a:solidFill>
                  <a:srgbClr val="A31515"/>
                </a:solidFill>
                <a:effectLst/>
                <a:highlight>
                  <a:srgbClr val="F7F7F7"/>
                </a:highlight>
                <a:latin typeface="Courier New" panose="02070309020205020404" pitchFamily="49" charset="0"/>
              </a:rPr>
              <a:t>'Hardness'</a:t>
            </a:r>
            <a:r>
              <a:rPr lang="it-IT" sz="2800" b="0" i="0" u="none" strike="noStrike" dirty="0">
                <a:solidFill>
                  <a:srgbClr val="000000"/>
                </a:solidFill>
                <a:effectLst/>
                <a:highlight>
                  <a:srgbClr val="F7F7F7"/>
                </a:highlight>
                <a:latin typeface="Courier New" panose="02070309020205020404" pitchFamily="49" charset="0"/>
              </a:rPr>
              <a:t>] &gt; </a:t>
            </a:r>
            <a:r>
              <a:rPr lang="it-IT" sz="2800" b="0" i="0" u="none" strike="noStrike" dirty="0">
                <a:solidFill>
                  <a:srgbClr val="116644"/>
                </a:solidFill>
                <a:effectLst/>
                <a:highlight>
                  <a:srgbClr val="F7F7F7"/>
                </a:highlight>
                <a:latin typeface="Courier New" panose="02070309020205020404" pitchFamily="49" charset="0"/>
              </a:rPr>
              <a:t>150</a:t>
            </a:r>
            <a:r>
              <a:rPr lang="it-IT" sz="2800" b="0" i="0" u="none" strike="noStrike" dirty="0">
                <a:solidFill>
                  <a:srgbClr val="000000"/>
                </a:solidFill>
                <a:effectLst/>
                <a:highlight>
                  <a:srgbClr val="F7F7F7"/>
                </a:highlight>
                <a:latin typeface="Courier New" panose="02070309020205020404" pitchFamily="49" charset="0"/>
              </a:rPr>
              <a:t>)][</a:t>
            </a:r>
            <a:r>
              <a:rPr lang="it-IT" sz="2800" b="0" i="0" u="none" strike="noStrike" dirty="0">
                <a:solidFill>
                  <a:srgbClr val="A31515"/>
                </a:solidFill>
                <a:effectLst/>
                <a:highlight>
                  <a:srgbClr val="F7F7F7"/>
                </a:highlight>
                <a:latin typeface="Courier New" panose="02070309020205020404" pitchFamily="49" charset="0"/>
              </a:rPr>
              <a:t>'ph'</a:t>
            </a:r>
            <a:r>
              <a:rPr lang="it-IT" sz="2800" b="0" i="0" u="none" strike="noStrike" dirty="0">
                <a:solidFill>
                  <a:srgbClr val="000000"/>
                </a:solidFill>
                <a:effectLst/>
                <a:highlight>
                  <a:srgbClr val="F7F7F7"/>
                </a:highlight>
                <a:latin typeface="Courier New" panose="02070309020205020404" pitchFamily="49" charset="0"/>
              </a:rPr>
              <a:t>].mean()</a:t>
            </a:r>
            <a:endParaRPr lang="it-IT" sz="2800" b="0" dirty="0">
              <a:effectLst/>
              <a:highlight>
                <a:srgbClr val="F7F7F7"/>
              </a:highlight>
            </a:endParaRPr>
          </a:p>
          <a:p>
            <a:pPr rtl="0">
              <a:spcBef>
                <a:spcPts val="0"/>
              </a:spcBef>
              <a:spcAft>
                <a:spcPts val="0"/>
              </a:spcAft>
            </a:pPr>
            <a:r>
              <a:rPr lang="it-IT" sz="2800" b="0" i="0" u="none" strike="noStrike" dirty="0">
                <a:solidFill>
                  <a:srgbClr val="008000"/>
                </a:solidFill>
                <a:effectLst/>
                <a:highlight>
                  <a:srgbClr val="F7F7F7"/>
                </a:highlight>
                <a:latin typeface="Courier New" panose="02070309020205020404" pitchFamily="49" charset="0"/>
              </a:rPr>
              <a:t># Print conditional means (for verification)</a:t>
            </a:r>
            <a:endParaRPr lang="it-IT" sz="2800" b="0" dirty="0">
              <a:effectLst/>
              <a:highlight>
                <a:srgbClr val="F7F7F7"/>
              </a:highlight>
            </a:endParaRPr>
          </a:p>
          <a:p>
            <a:pPr rtl="0">
              <a:spcBef>
                <a:spcPts val="0"/>
              </a:spcBef>
              <a:spcAft>
                <a:spcPts val="0"/>
              </a:spcAft>
            </a:pPr>
            <a:r>
              <a:rPr lang="it-IT" sz="2800" b="0" i="0" u="none" strike="noStrike" dirty="0">
                <a:solidFill>
                  <a:srgbClr val="795E26"/>
                </a:solidFill>
                <a:effectLst/>
                <a:highlight>
                  <a:srgbClr val="F7F7F7"/>
                </a:highlight>
                <a:latin typeface="Courier New" panose="02070309020205020404" pitchFamily="49" charset="0"/>
              </a:rPr>
              <a:t>print</a:t>
            </a:r>
            <a:r>
              <a:rPr lang="it-IT" sz="2800" b="0" i="0" u="none" strike="noStrike" dirty="0">
                <a:solidFill>
                  <a:srgbClr val="000000"/>
                </a:solidFill>
                <a:effectLst/>
                <a:highlight>
                  <a:srgbClr val="F7F7F7"/>
                </a:highlight>
                <a:latin typeface="Courier New" panose="02070309020205020404" pitchFamily="49" charset="0"/>
              </a:rPr>
              <a:t>(</a:t>
            </a:r>
            <a:r>
              <a:rPr lang="it-IT" sz="2800" b="0" i="0" u="none" strike="noStrike" dirty="0">
                <a:solidFill>
                  <a:srgbClr val="A31515"/>
                </a:solidFill>
                <a:effectLst/>
                <a:highlight>
                  <a:srgbClr val="F7F7F7"/>
                </a:highlight>
                <a:latin typeface="Courier New" panose="02070309020205020404" pitchFamily="49" charset="0"/>
              </a:rPr>
              <a:t>"Mean pH Value for Potability=0 and Hardness&lt;=150:"</a:t>
            </a:r>
            <a:r>
              <a:rPr lang="it-IT" sz="2800" b="0" i="0" u="none" strike="noStrike" dirty="0">
                <a:solidFill>
                  <a:srgbClr val="000000"/>
                </a:solidFill>
                <a:effectLst/>
                <a:highlight>
                  <a:srgbClr val="F7F7F7"/>
                </a:highlight>
                <a:latin typeface="Courier New" panose="02070309020205020404" pitchFamily="49" charset="0"/>
              </a:rPr>
              <a:t>, condition_1_mean_ph)</a:t>
            </a:r>
            <a:endParaRPr lang="it-IT" sz="2800" b="0" dirty="0">
              <a:effectLst/>
              <a:highlight>
                <a:srgbClr val="F7F7F7"/>
              </a:highlight>
            </a:endParaRPr>
          </a:p>
          <a:p>
            <a:pPr rtl="0">
              <a:spcBef>
                <a:spcPts val="0"/>
              </a:spcBef>
              <a:spcAft>
                <a:spcPts val="0"/>
              </a:spcAft>
            </a:pPr>
            <a:r>
              <a:rPr lang="it-IT" sz="2800" b="0" i="0" u="none" strike="noStrike" dirty="0">
                <a:solidFill>
                  <a:srgbClr val="795E26"/>
                </a:solidFill>
                <a:effectLst/>
                <a:highlight>
                  <a:srgbClr val="F7F7F7"/>
                </a:highlight>
                <a:latin typeface="Courier New" panose="02070309020205020404" pitchFamily="49" charset="0"/>
              </a:rPr>
              <a:t>print</a:t>
            </a:r>
            <a:r>
              <a:rPr lang="it-IT" sz="2800" b="0" i="0" u="none" strike="noStrike" dirty="0">
                <a:solidFill>
                  <a:srgbClr val="000000"/>
                </a:solidFill>
                <a:effectLst/>
                <a:highlight>
                  <a:srgbClr val="F7F7F7"/>
                </a:highlight>
                <a:latin typeface="Courier New" panose="02070309020205020404" pitchFamily="49" charset="0"/>
              </a:rPr>
              <a:t>(</a:t>
            </a:r>
            <a:r>
              <a:rPr lang="it-IT" sz="2800" b="0" i="0" u="none" strike="noStrike" dirty="0">
                <a:solidFill>
                  <a:srgbClr val="A31515"/>
                </a:solidFill>
                <a:effectLst/>
                <a:highlight>
                  <a:srgbClr val="F7F7F7"/>
                </a:highlight>
                <a:latin typeface="Courier New" panose="02070309020205020404" pitchFamily="49" charset="0"/>
              </a:rPr>
              <a:t>"Mean pH Value for Potability=0 and Hardness&gt;150:"</a:t>
            </a:r>
            <a:r>
              <a:rPr lang="it-IT" sz="2800" b="0" i="0" u="none" strike="noStrike" dirty="0">
                <a:solidFill>
                  <a:srgbClr val="000000"/>
                </a:solidFill>
                <a:effectLst/>
                <a:highlight>
                  <a:srgbClr val="F7F7F7"/>
                </a:highlight>
                <a:latin typeface="Courier New" panose="02070309020205020404" pitchFamily="49" charset="0"/>
              </a:rPr>
              <a:t>, condition_2_mean_ph)</a:t>
            </a:r>
            <a:endParaRPr lang="it-IT" sz="2800" b="0" dirty="0">
              <a:effectLst/>
              <a:highlight>
                <a:srgbClr val="F7F7F7"/>
              </a:highlight>
            </a:endParaRPr>
          </a:p>
          <a:p>
            <a:pPr rtl="0">
              <a:spcBef>
                <a:spcPts val="0"/>
              </a:spcBef>
              <a:spcAft>
                <a:spcPts val="0"/>
              </a:spcAft>
            </a:pPr>
            <a:r>
              <a:rPr lang="it-IT" sz="2800" b="0" i="0" u="none" strike="noStrike" dirty="0">
                <a:solidFill>
                  <a:srgbClr val="795E26"/>
                </a:solidFill>
                <a:effectLst/>
                <a:highlight>
                  <a:srgbClr val="F7F7F7"/>
                </a:highlight>
                <a:latin typeface="Courier New" panose="02070309020205020404" pitchFamily="49" charset="0"/>
              </a:rPr>
              <a:t>print</a:t>
            </a:r>
            <a:r>
              <a:rPr lang="it-IT" sz="2800" b="0" i="0" u="none" strike="noStrike" dirty="0">
                <a:solidFill>
                  <a:srgbClr val="000000"/>
                </a:solidFill>
                <a:effectLst/>
                <a:highlight>
                  <a:srgbClr val="F7F7F7"/>
                </a:highlight>
                <a:latin typeface="Courier New" panose="02070309020205020404" pitchFamily="49" charset="0"/>
              </a:rPr>
              <a:t>(</a:t>
            </a:r>
            <a:r>
              <a:rPr lang="it-IT" sz="2800" b="0" i="0" u="none" strike="noStrike" dirty="0">
                <a:solidFill>
                  <a:srgbClr val="A31515"/>
                </a:solidFill>
                <a:effectLst/>
                <a:highlight>
                  <a:srgbClr val="F7F7F7"/>
                </a:highlight>
                <a:latin typeface="Courier New" panose="02070309020205020404" pitchFamily="49" charset="0"/>
              </a:rPr>
              <a:t>"Mean pH Value for Potability=1 and Hardness&lt;=150:"</a:t>
            </a:r>
            <a:r>
              <a:rPr lang="it-IT" sz="2800" b="0" i="0" u="none" strike="noStrike" dirty="0">
                <a:solidFill>
                  <a:srgbClr val="000000"/>
                </a:solidFill>
                <a:effectLst/>
                <a:highlight>
                  <a:srgbClr val="F7F7F7"/>
                </a:highlight>
                <a:latin typeface="Courier New" panose="02070309020205020404" pitchFamily="49" charset="0"/>
              </a:rPr>
              <a:t>, condition_3_mean_ph)</a:t>
            </a:r>
            <a:endParaRPr lang="it-IT" sz="2800" b="0" dirty="0">
              <a:effectLst/>
              <a:highlight>
                <a:srgbClr val="F7F7F7"/>
              </a:highlight>
            </a:endParaRPr>
          </a:p>
          <a:p>
            <a:pPr rtl="0">
              <a:spcBef>
                <a:spcPts val="0"/>
              </a:spcBef>
              <a:spcAft>
                <a:spcPts val="0"/>
              </a:spcAft>
            </a:pPr>
            <a:r>
              <a:rPr lang="it-IT" sz="2800" b="0" i="0" u="none" strike="noStrike" dirty="0">
                <a:solidFill>
                  <a:srgbClr val="795E26"/>
                </a:solidFill>
                <a:effectLst/>
                <a:highlight>
                  <a:srgbClr val="F7F7F7"/>
                </a:highlight>
                <a:latin typeface="Courier New" panose="02070309020205020404" pitchFamily="49" charset="0"/>
              </a:rPr>
              <a:t>print</a:t>
            </a:r>
            <a:r>
              <a:rPr lang="it-IT" sz="2800" b="0" i="0" u="none" strike="noStrike" dirty="0">
                <a:solidFill>
                  <a:srgbClr val="000000"/>
                </a:solidFill>
                <a:effectLst/>
                <a:highlight>
                  <a:srgbClr val="F7F7F7"/>
                </a:highlight>
                <a:latin typeface="Courier New" panose="02070309020205020404" pitchFamily="49" charset="0"/>
              </a:rPr>
              <a:t>(</a:t>
            </a:r>
            <a:r>
              <a:rPr lang="it-IT" sz="2800" b="0" i="0" u="none" strike="noStrike" dirty="0">
                <a:solidFill>
                  <a:srgbClr val="A31515"/>
                </a:solidFill>
                <a:effectLst/>
                <a:highlight>
                  <a:srgbClr val="F7F7F7"/>
                </a:highlight>
                <a:latin typeface="Courier New" panose="02070309020205020404" pitchFamily="49" charset="0"/>
              </a:rPr>
              <a:t>"Mean pH Value for Potability=1 and Hardness&gt;150:"</a:t>
            </a:r>
            <a:r>
              <a:rPr lang="it-IT" sz="2800" b="0" i="0" u="none" strike="noStrike" dirty="0">
                <a:solidFill>
                  <a:srgbClr val="000000"/>
                </a:solidFill>
                <a:effectLst/>
                <a:highlight>
                  <a:srgbClr val="F7F7F7"/>
                </a:highlight>
                <a:latin typeface="Courier New" panose="02070309020205020404" pitchFamily="49" charset="0"/>
              </a:rPr>
              <a:t>, condition_4_mean_ph)</a:t>
            </a:r>
            <a:endParaRPr lang="it-IT" sz="2800" b="0" dirty="0">
              <a:effectLst/>
              <a:highlight>
                <a:srgbClr val="F7F7F7"/>
              </a:highlight>
            </a:endParaRPr>
          </a:p>
          <a:p>
            <a:br>
              <a:rPr lang="it-IT" sz="2800" dirty="0"/>
            </a:br>
            <a:endParaRPr lang="en-US" sz="2800" dirty="0">
              <a:solidFill>
                <a:srgbClr val="1F294C"/>
              </a:solidFill>
              <a:latin typeface="Proxima Nova"/>
            </a:endParaRPr>
          </a:p>
        </p:txBody>
      </p:sp>
      <p:sp>
        <p:nvSpPr>
          <p:cNvPr id="5" name="Freeform 5"/>
          <p:cNvSpPr/>
          <p:nvPr/>
        </p:nvSpPr>
        <p:spPr>
          <a:xfrm rot="4596961">
            <a:off x="-2194681" y="7605001"/>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201367">
            <a:off x="-1507790" y="8361780"/>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9956905">
            <a:off x="15474752" y="-385440"/>
            <a:ext cx="3832752" cy="3962431"/>
          </a:xfrm>
          <a:custGeom>
            <a:avLst/>
            <a:gdLst/>
            <a:ahLst/>
            <a:cxnLst/>
            <a:rect l="l" t="t" r="r" b="b"/>
            <a:pathLst>
              <a:path w="3832752" h="3962431">
                <a:moveTo>
                  <a:pt x="0" y="0"/>
                </a:moveTo>
                <a:lnTo>
                  <a:pt x="3832752" y="0"/>
                </a:lnTo>
                <a:lnTo>
                  <a:pt x="3832752" y="3962431"/>
                </a:lnTo>
                <a:lnTo>
                  <a:pt x="0" y="39624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395011">
            <a:off x="13800601" y="-1123498"/>
            <a:ext cx="2831272" cy="3761351"/>
          </a:xfrm>
          <a:custGeom>
            <a:avLst/>
            <a:gdLst/>
            <a:ahLst/>
            <a:cxnLst/>
            <a:rect l="l" t="t" r="r" b="b"/>
            <a:pathLst>
              <a:path w="2831272" h="3761351">
                <a:moveTo>
                  <a:pt x="0" y="0"/>
                </a:moveTo>
                <a:lnTo>
                  <a:pt x="2831272" y="0"/>
                </a:lnTo>
                <a:lnTo>
                  <a:pt x="2831272" y="3761351"/>
                </a:lnTo>
                <a:lnTo>
                  <a:pt x="0" y="376135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616093" y="567888"/>
            <a:ext cx="7677225" cy="820738"/>
          </a:xfrm>
          <a:prstGeom prst="rect">
            <a:avLst/>
          </a:prstGeom>
        </p:spPr>
        <p:txBody>
          <a:bodyPr lIns="0" tIns="0" rIns="0" bIns="0" rtlCol="0" anchor="t">
            <a:spAutoFit/>
          </a:bodyPr>
          <a:lstStyle/>
          <a:p>
            <a:pPr>
              <a:lnSpc>
                <a:spcPts val="6399"/>
              </a:lnSpc>
            </a:pPr>
            <a:r>
              <a:rPr lang="en-US" sz="6399" spc="63" dirty="0">
                <a:solidFill>
                  <a:srgbClr val="0086B3"/>
                </a:solidFill>
                <a:latin typeface="Proxima Nova Bold"/>
              </a:rPr>
              <a:t>Preprocessing</a:t>
            </a:r>
          </a:p>
        </p:txBody>
      </p:sp>
      <p:sp>
        <p:nvSpPr>
          <p:cNvPr id="4" name="TextBox 4"/>
          <p:cNvSpPr txBox="1"/>
          <p:nvPr/>
        </p:nvSpPr>
        <p:spPr>
          <a:xfrm>
            <a:off x="536646" y="2503300"/>
            <a:ext cx="17214707" cy="4739759"/>
          </a:xfrm>
          <a:prstGeom prst="rect">
            <a:avLst/>
          </a:prstGeom>
        </p:spPr>
        <p:txBody>
          <a:bodyPr wrap="square" lIns="0" tIns="0" rIns="0" bIns="0" rtlCol="0" anchor="t">
            <a:spAutoFit/>
          </a:bodyPr>
          <a:lstStyle/>
          <a:p>
            <a:pPr rtl="0">
              <a:spcBef>
                <a:spcPts val="0"/>
              </a:spcBef>
              <a:spcAft>
                <a:spcPts val="0"/>
              </a:spcAft>
            </a:pPr>
            <a:r>
              <a:rPr lang="it-IT" sz="2800" b="0" i="0" u="none" strike="noStrike" dirty="0">
                <a:solidFill>
                  <a:srgbClr val="008000"/>
                </a:solidFill>
                <a:effectLst/>
                <a:highlight>
                  <a:srgbClr val="F7F7F7"/>
                </a:highlight>
                <a:latin typeface="Courier New" panose="02070309020205020404" pitchFamily="49" charset="0"/>
              </a:rPr>
              <a:t># Iterate through the DataFrame to fill missing 'ph' values based on conditions</a:t>
            </a:r>
            <a:endParaRPr lang="it-IT" sz="2800" b="0" dirty="0">
              <a:effectLst/>
              <a:highlight>
                <a:srgbClr val="F7F7F7"/>
              </a:highlight>
            </a:endParaRPr>
          </a:p>
          <a:p>
            <a:pPr rtl="0">
              <a:spcBef>
                <a:spcPts val="0"/>
              </a:spcBef>
              <a:spcAft>
                <a:spcPts val="0"/>
              </a:spcAft>
            </a:pPr>
            <a:r>
              <a:rPr lang="it-IT" sz="2800" b="0" i="0" u="none" strike="noStrike" dirty="0">
                <a:solidFill>
                  <a:srgbClr val="AF00DB"/>
                </a:solidFill>
                <a:effectLst/>
                <a:highlight>
                  <a:srgbClr val="F7F7F7"/>
                </a:highlight>
                <a:latin typeface="Courier New" panose="02070309020205020404" pitchFamily="49" charset="0"/>
              </a:rPr>
              <a:t>for</a:t>
            </a:r>
            <a:r>
              <a:rPr lang="it-IT" sz="2800" b="0" i="0" u="none" strike="noStrike" dirty="0">
                <a:solidFill>
                  <a:srgbClr val="000000"/>
                </a:solidFill>
                <a:effectLst/>
                <a:highlight>
                  <a:srgbClr val="F7F7F7"/>
                </a:highlight>
                <a:latin typeface="Courier New" panose="02070309020205020404" pitchFamily="49" charset="0"/>
              </a:rPr>
              <a:t> idx, row </a:t>
            </a:r>
            <a:r>
              <a:rPr lang="it-IT" sz="2800" b="0" i="0" u="none" strike="noStrike" dirty="0">
                <a:solidFill>
                  <a:srgbClr val="0000FF"/>
                </a:solidFill>
                <a:effectLst/>
                <a:highlight>
                  <a:srgbClr val="F7F7F7"/>
                </a:highlight>
                <a:latin typeface="Courier New" panose="02070309020205020404" pitchFamily="49" charset="0"/>
              </a:rPr>
              <a:t>in</a:t>
            </a:r>
            <a:r>
              <a:rPr lang="it-IT" sz="2800" b="0" i="0" u="none" strike="noStrike" dirty="0">
                <a:solidFill>
                  <a:srgbClr val="000000"/>
                </a:solidFill>
                <a:effectLst/>
                <a:highlight>
                  <a:srgbClr val="F7F7F7"/>
                </a:highlight>
                <a:latin typeface="Courier New" panose="02070309020205020404" pitchFamily="49" charset="0"/>
              </a:rPr>
              <a:t> df.iterrows():</a:t>
            </a:r>
            <a:endParaRPr lang="it-IT" sz="2800" b="0" dirty="0">
              <a:effectLst/>
              <a:highlight>
                <a:srgbClr val="F7F7F7"/>
              </a:highlight>
            </a:endParaRPr>
          </a:p>
          <a:p>
            <a:pPr rtl="0">
              <a:spcBef>
                <a:spcPts val="0"/>
              </a:spcBef>
              <a:spcAft>
                <a:spcPts val="0"/>
              </a:spcAft>
            </a:pPr>
            <a:r>
              <a:rPr lang="it-IT" sz="2800" b="0" i="0" u="none" strike="noStrike" dirty="0">
                <a:solidFill>
                  <a:srgbClr val="000000"/>
                </a:solidFill>
                <a:effectLst/>
                <a:highlight>
                  <a:srgbClr val="F7F7F7"/>
                </a:highlight>
                <a:latin typeface="Courier New" panose="02070309020205020404" pitchFamily="49" charset="0"/>
              </a:rPr>
              <a:t>    </a:t>
            </a:r>
            <a:r>
              <a:rPr lang="it-IT" sz="2800" b="0" i="0" u="none" strike="noStrike" dirty="0">
                <a:solidFill>
                  <a:srgbClr val="AF00DB"/>
                </a:solidFill>
                <a:effectLst/>
                <a:highlight>
                  <a:srgbClr val="F7F7F7"/>
                </a:highlight>
                <a:latin typeface="Courier New" panose="02070309020205020404" pitchFamily="49" charset="0"/>
              </a:rPr>
              <a:t>if</a:t>
            </a:r>
            <a:r>
              <a:rPr lang="it-IT" sz="2800" b="0" i="0" u="none" strike="noStrike" dirty="0">
                <a:solidFill>
                  <a:srgbClr val="000000"/>
                </a:solidFill>
                <a:effectLst/>
                <a:highlight>
                  <a:srgbClr val="F7F7F7"/>
                </a:highlight>
                <a:latin typeface="Courier New" panose="02070309020205020404" pitchFamily="49" charset="0"/>
              </a:rPr>
              <a:t> pd.isnull(row[</a:t>
            </a:r>
            <a:r>
              <a:rPr lang="it-IT" sz="2800" b="0" i="0" u="none" strike="noStrike" dirty="0">
                <a:solidFill>
                  <a:srgbClr val="A31515"/>
                </a:solidFill>
                <a:effectLst/>
                <a:highlight>
                  <a:srgbClr val="F7F7F7"/>
                </a:highlight>
                <a:latin typeface="Courier New" panose="02070309020205020404" pitchFamily="49" charset="0"/>
              </a:rPr>
              <a:t>'ph'</a:t>
            </a:r>
            <a:r>
              <a:rPr lang="it-IT" sz="2800" b="0" i="0" u="none" strike="noStrike" dirty="0">
                <a:solidFill>
                  <a:srgbClr val="000000"/>
                </a:solidFill>
                <a:effectLst/>
                <a:highlight>
                  <a:srgbClr val="F7F7F7"/>
                </a:highlight>
                <a:latin typeface="Courier New" panose="02070309020205020404" pitchFamily="49" charset="0"/>
              </a:rPr>
              <a:t>]):  </a:t>
            </a:r>
            <a:r>
              <a:rPr lang="it-IT" sz="2800" b="0" i="0" u="none" strike="noStrike" dirty="0">
                <a:solidFill>
                  <a:srgbClr val="008000"/>
                </a:solidFill>
                <a:effectLst/>
                <a:highlight>
                  <a:srgbClr val="F7F7F7"/>
                </a:highlight>
                <a:latin typeface="Courier New" panose="02070309020205020404" pitchFamily="49" charset="0"/>
              </a:rPr>
              <a:t># Check if 'ph' value is missing</a:t>
            </a:r>
            <a:endParaRPr lang="it-IT" sz="2800" b="0" dirty="0">
              <a:effectLst/>
              <a:highlight>
                <a:srgbClr val="F7F7F7"/>
              </a:highlight>
            </a:endParaRPr>
          </a:p>
          <a:p>
            <a:pPr rtl="0">
              <a:spcBef>
                <a:spcPts val="0"/>
              </a:spcBef>
              <a:spcAft>
                <a:spcPts val="0"/>
              </a:spcAft>
            </a:pPr>
            <a:r>
              <a:rPr lang="it-IT" sz="2800" b="0" i="0" u="none" strike="noStrike" dirty="0">
                <a:solidFill>
                  <a:srgbClr val="000000"/>
                </a:solidFill>
                <a:effectLst/>
                <a:highlight>
                  <a:srgbClr val="F7F7F7"/>
                </a:highlight>
                <a:latin typeface="Courier New" panose="02070309020205020404" pitchFamily="49" charset="0"/>
              </a:rPr>
              <a:t>        </a:t>
            </a:r>
            <a:r>
              <a:rPr lang="it-IT" sz="2800" b="0" i="0" u="none" strike="noStrike" dirty="0">
                <a:solidFill>
                  <a:srgbClr val="AF00DB"/>
                </a:solidFill>
                <a:effectLst/>
                <a:highlight>
                  <a:srgbClr val="F7F7F7"/>
                </a:highlight>
                <a:latin typeface="Courier New" panose="02070309020205020404" pitchFamily="49" charset="0"/>
              </a:rPr>
              <a:t>if</a:t>
            </a:r>
            <a:r>
              <a:rPr lang="it-IT" sz="2800" b="0" i="0" u="none" strike="noStrike" dirty="0">
                <a:solidFill>
                  <a:srgbClr val="000000"/>
                </a:solidFill>
                <a:effectLst/>
                <a:highlight>
                  <a:srgbClr val="F7F7F7"/>
                </a:highlight>
                <a:latin typeface="Courier New" panose="02070309020205020404" pitchFamily="49" charset="0"/>
              </a:rPr>
              <a:t> row[</a:t>
            </a:r>
            <a:r>
              <a:rPr lang="it-IT" sz="2800" b="0" i="0" u="none" strike="noStrike" dirty="0">
                <a:solidFill>
                  <a:srgbClr val="A31515"/>
                </a:solidFill>
                <a:effectLst/>
                <a:highlight>
                  <a:srgbClr val="F7F7F7"/>
                </a:highlight>
                <a:latin typeface="Courier New" panose="02070309020205020404" pitchFamily="49" charset="0"/>
              </a:rPr>
              <a:t>'Potability'</a:t>
            </a:r>
            <a:r>
              <a:rPr lang="it-IT" sz="2800" b="0" i="0" u="none" strike="noStrike" dirty="0">
                <a:solidFill>
                  <a:srgbClr val="000000"/>
                </a:solidFill>
                <a:effectLst/>
                <a:highlight>
                  <a:srgbClr val="F7F7F7"/>
                </a:highlight>
                <a:latin typeface="Courier New" panose="02070309020205020404" pitchFamily="49" charset="0"/>
              </a:rPr>
              <a:t>] == </a:t>
            </a:r>
            <a:r>
              <a:rPr lang="it-IT" sz="2800" b="0" i="0" u="none" strike="noStrike" dirty="0">
                <a:solidFill>
                  <a:srgbClr val="116644"/>
                </a:solidFill>
                <a:effectLst/>
                <a:highlight>
                  <a:srgbClr val="F7F7F7"/>
                </a:highlight>
                <a:latin typeface="Courier New" panose="02070309020205020404" pitchFamily="49" charset="0"/>
              </a:rPr>
              <a:t>0</a:t>
            </a:r>
            <a:r>
              <a:rPr lang="it-IT" sz="2800" b="0" i="0" u="none" strike="noStrike" dirty="0">
                <a:solidFill>
                  <a:srgbClr val="000000"/>
                </a:solidFill>
                <a:effectLst/>
                <a:highlight>
                  <a:srgbClr val="F7F7F7"/>
                </a:highlight>
                <a:latin typeface="Courier New" panose="02070309020205020404" pitchFamily="49" charset="0"/>
              </a:rPr>
              <a:t> </a:t>
            </a:r>
            <a:r>
              <a:rPr lang="it-IT" sz="2800" b="0" i="0" u="none" strike="noStrike" dirty="0">
                <a:solidFill>
                  <a:srgbClr val="0000FF"/>
                </a:solidFill>
                <a:effectLst/>
                <a:highlight>
                  <a:srgbClr val="F7F7F7"/>
                </a:highlight>
                <a:latin typeface="Courier New" panose="02070309020205020404" pitchFamily="49" charset="0"/>
              </a:rPr>
              <a:t>and</a:t>
            </a:r>
            <a:r>
              <a:rPr lang="it-IT" sz="2800" b="0" i="0" u="none" strike="noStrike" dirty="0">
                <a:solidFill>
                  <a:srgbClr val="000000"/>
                </a:solidFill>
                <a:effectLst/>
                <a:highlight>
                  <a:srgbClr val="F7F7F7"/>
                </a:highlight>
                <a:latin typeface="Courier New" panose="02070309020205020404" pitchFamily="49" charset="0"/>
              </a:rPr>
              <a:t> row[</a:t>
            </a:r>
            <a:r>
              <a:rPr lang="it-IT" sz="2800" b="0" i="0" u="none" strike="noStrike" dirty="0">
                <a:solidFill>
                  <a:srgbClr val="A31515"/>
                </a:solidFill>
                <a:effectLst/>
                <a:highlight>
                  <a:srgbClr val="F7F7F7"/>
                </a:highlight>
                <a:latin typeface="Courier New" panose="02070309020205020404" pitchFamily="49" charset="0"/>
              </a:rPr>
              <a:t>'Hardness'</a:t>
            </a:r>
            <a:r>
              <a:rPr lang="it-IT" sz="2800" b="0" i="0" u="none" strike="noStrike" dirty="0">
                <a:solidFill>
                  <a:srgbClr val="000000"/>
                </a:solidFill>
                <a:effectLst/>
                <a:highlight>
                  <a:srgbClr val="F7F7F7"/>
                </a:highlight>
                <a:latin typeface="Courier New" panose="02070309020205020404" pitchFamily="49" charset="0"/>
              </a:rPr>
              <a:t>] &lt;= </a:t>
            </a:r>
            <a:r>
              <a:rPr lang="it-IT" sz="2800" b="0" i="0" u="none" strike="noStrike" dirty="0">
                <a:solidFill>
                  <a:srgbClr val="116644"/>
                </a:solidFill>
                <a:effectLst/>
                <a:highlight>
                  <a:srgbClr val="F7F7F7"/>
                </a:highlight>
                <a:latin typeface="Courier New" panose="02070309020205020404" pitchFamily="49" charset="0"/>
              </a:rPr>
              <a:t>150</a:t>
            </a:r>
            <a:r>
              <a:rPr lang="it-IT" sz="2800" b="0" i="0" u="none" strike="noStrike" dirty="0">
                <a:solidFill>
                  <a:srgbClr val="000000"/>
                </a:solidFill>
                <a:effectLst/>
                <a:highlight>
                  <a:srgbClr val="F7F7F7"/>
                </a:highlight>
                <a:latin typeface="Courier New" panose="02070309020205020404" pitchFamily="49" charset="0"/>
              </a:rPr>
              <a:t>:</a:t>
            </a:r>
            <a:endParaRPr lang="it-IT" sz="2800" b="0" dirty="0">
              <a:effectLst/>
              <a:highlight>
                <a:srgbClr val="F7F7F7"/>
              </a:highlight>
            </a:endParaRPr>
          </a:p>
          <a:p>
            <a:pPr rtl="0">
              <a:spcBef>
                <a:spcPts val="0"/>
              </a:spcBef>
              <a:spcAft>
                <a:spcPts val="0"/>
              </a:spcAft>
            </a:pPr>
            <a:r>
              <a:rPr lang="it-IT" sz="2800" b="0" i="0" u="none" strike="noStrike" dirty="0">
                <a:solidFill>
                  <a:srgbClr val="000000"/>
                </a:solidFill>
                <a:effectLst/>
                <a:highlight>
                  <a:srgbClr val="F7F7F7"/>
                </a:highlight>
                <a:latin typeface="Courier New" panose="02070309020205020404" pitchFamily="49" charset="0"/>
              </a:rPr>
              <a:t>            df.at[idx, </a:t>
            </a:r>
            <a:r>
              <a:rPr lang="it-IT" sz="2800" b="0" i="0" u="none" strike="noStrike" dirty="0">
                <a:solidFill>
                  <a:srgbClr val="A31515"/>
                </a:solidFill>
                <a:effectLst/>
                <a:highlight>
                  <a:srgbClr val="F7F7F7"/>
                </a:highlight>
                <a:latin typeface="Courier New" panose="02070309020205020404" pitchFamily="49" charset="0"/>
              </a:rPr>
              <a:t>'ph'</a:t>
            </a:r>
            <a:r>
              <a:rPr lang="it-IT" sz="2800" b="0" i="0" u="none" strike="noStrike" dirty="0">
                <a:solidFill>
                  <a:srgbClr val="000000"/>
                </a:solidFill>
                <a:effectLst/>
                <a:highlight>
                  <a:srgbClr val="F7F7F7"/>
                </a:highlight>
                <a:latin typeface="Courier New" panose="02070309020205020404" pitchFamily="49" charset="0"/>
              </a:rPr>
              <a:t>] = condition_1_mean_ph</a:t>
            </a:r>
            <a:endParaRPr lang="it-IT" sz="2800" b="0" dirty="0">
              <a:effectLst/>
              <a:highlight>
                <a:srgbClr val="F7F7F7"/>
              </a:highlight>
            </a:endParaRPr>
          </a:p>
          <a:p>
            <a:pPr rtl="0">
              <a:spcBef>
                <a:spcPts val="0"/>
              </a:spcBef>
              <a:spcAft>
                <a:spcPts val="0"/>
              </a:spcAft>
            </a:pPr>
            <a:r>
              <a:rPr lang="it-IT" sz="2800" b="0" i="0" u="none" strike="noStrike" dirty="0">
                <a:solidFill>
                  <a:srgbClr val="000000"/>
                </a:solidFill>
                <a:effectLst/>
                <a:highlight>
                  <a:srgbClr val="F7F7F7"/>
                </a:highlight>
                <a:latin typeface="Courier New" panose="02070309020205020404" pitchFamily="49" charset="0"/>
              </a:rPr>
              <a:t>        </a:t>
            </a:r>
            <a:r>
              <a:rPr lang="it-IT" sz="2800" b="0" i="0" u="none" strike="noStrike" dirty="0">
                <a:solidFill>
                  <a:srgbClr val="AF00DB"/>
                </a:solidFill>
                <a:effectLst/>
                <a:highlight>
                  <a:srgbClr val="F7F7F7"/>
                </a:highlight>
                <a:latin typeface="Courier New" panose="02070309020205020404" pitchFamily="49" charset="0"/>
              </a:rPr>
              <a:t>elif</a:t>
            </a:r>
            <a:r>
              <a:rPr lang="it-IT" sz="2800" b="0" i="0" u="none" strike="noStrike" dirty="0">
                <a:solidFill>
                  <a:srgbClr val="000000"/>
                </a:solidFill>
                <a:effectLst/>
                <a:highlight>
                  <a:srgbClr val="F7F7F7"/>
                </a:highlight>
                <a:latin typeface="Courier New" panose="02070309020205020404" pitchFamily="49" charset="0"/>
              </a:rPr>
              <a:t> row[</a:t>
            </a:r>
            <a:r>
              <a:rPr lang="it-IT" sz="2800" b="0" i="0" u="none" strike="noStrike" dirty="0">
                <a:solidFill>
                  <a:srgbClr val="A31515"/>
                </a:solidFill>
                <a:effectLst/>
                <a:highlight>
                  <a:srgbClr val="F7F7F7"/>
                </a:highlight>
                <a:latin typeface="Courier New" panose="02070309020205020404" pitchFamily="49" charset="0"/>
              </a:rPr>
              <a:t>'Potability'</a:t>
            </a:r>
            <a:r>
              <a:rPr lang="it-IT" sz="2800" b="0" i="0" u="none" strike="noStrike" dirty="0">
                <a:solidFill>
                  <a:srgbClr val="000000"/>
                </a:solidFill>
                <a:effectLst/>
                <a:highlight>
                  <a:srgbClr val="F7F7F7"/>
                </a:highlight>
                <a:latin typeface="Courier New" panose="02070309020205020404" pitchFamily="49" charset="0"/>
              </a:rPr>
              <a:t>] == </a:t>
            </a:r>
            <a:r>
              <a:rPr lang="it-IT" sz="2800" b="0" i="0" u="none" strike="noStrike" dirty="0">
                <a:solidFill>
                  <a:srgbClr val="116644"/>
                </a:solidFill>
                <a:effectLst/>
                <a:highlight>
                  <a:srgbClr val="F7F7F7"/>
                </a:highlight>
                <a:latin typeface="Courier New" panose="02070309020205020404" pitchFamily="49" charset="0"/>
              </a:rPr>
              <a:t>0</a:t>
            </a:r>
            <a:r>
              <a:rPr lang="it-IT" sz="2800" b="0" i="0" u="none" strike="noStrike" dirty="0">
                <a:solidFill>
                  <a:srgbClr val="000000"/>
                </a:solidFill>
                <a:effectLst/>
                <a:highlight>
                  <a:srgbClr val="F7F7F7"/>
                </a:highlight>
                <a:latin typeface="Courier New" panose="02070309020205020404" pitchFamily="49" charset="0"/>
              </a:rPr>
              <a:t> </a:t>
            </a:r>
            <a:r>
              <a:rPr lang="it-IT" sz="2800" b="0" i="0" u="none" strike="noStrike" dirty="0">
                <a:solidFill>
                  <a:srgbClr val="0000FF"/>
                </a:solidFill>
                <a:effectLst/>
                <a:highlight>
                  <a:srgbClr val="F7F7F7"/>
                </a:highlight>
                <a:latin typeface="Courier New" panose="02070309020205020404" pitchFamily="49" charset="0"/>
              </a:rPr>
              <a:t>and</a:t>
            </a:r>
            <a:r>
              <a:rPr lang="it-IT" sz="2800" b="0" i="0" u="none" strike="noStrike" dirty="0">
                <a:solidFill>
                  <a:srgbClr val="000000"/>
                </a:solidFill>
                <a:effectLst/>
                <a:highlight>
                  <a:srgbClr val="F7F7F7"/>
                </a:highlight>
                <a:latin typeface="Courier New" panose="02070309020205020404" pitchFamily="49" charset="0"/>
              </a:rPr>
              <a:t> row[</a:t>
            </a:r>
            <a:r>
              <a:rPr lang="it-IT" sz="2800" b="0" i="0" u="none" strike="noStrike" dirty="0">
                <a:solidFill>
                  <a:srgbClr val="A31515"/>
                </a:solidFill>
                <a:effectLst/>
                <a:highlight>
                  <a:srgbClr val="F7F7F7"/>
                </a:highlight>
                <a:latin typeface="Courier New" panose="02070309020205020404" pitchFamily="49" charset="0"/>
              </a:rPr>
              <a:t>'Hardness'</a:t>
            </a:r>
            <a:r>
              <a:rPr lang="it-IT" sz="2800" b="0" i="0" u="none" strike="noStrike" dirty="0">
                <a:solidFill>
                  <a:srgbClr val="000000"/>
                </a:solidFill>
                <a:effectLst/>
                <a:highlight>
                  <a:srgbClr val="F7F7F7"/>
                </a:highlight>
                <a:latin typeface="Courier New" panose="02070309020205020404" pitchFamily="49" charset="0"/>
              </a:rPr>
              <a:t>] &gt; </a:t>
            </a:r>
            <a:r>
              <a:rPr lang="it-IT" sz="2800" b="0" i="0" u="none" strike="noStrike" dirty="0">
                <a:solidFill>
                  <a:srgbClr val="116644"/>
                </a:solidFill>
                <a:effectLst/>
                <a:highlight>
                  <a:srgbClr val="F7F7F7"/>
                </a:highlight>
                <a:latin typeface="Courier New" panose="02070309020205020404" pitchFamily="49" charset="0"/>
              </a:rPr>
              <a:t>150</a:t>
            </a:r>
            <a:r>
              <a:rPr lang="it-IT" sz="2800" b="0" i="0" u="none" strike="noStrike" dirty="0">
                <a:solidFill>
                  <a:srgbClr val="000000"/>
                </a:solidFill>
                <a:effectLst/>
                <a:highlight>
                  <a:srgbClr val="F7F7F7"/>
                </a:highlight>
                <a:latin typeface="Courier New" panose="02070309020205020404" pitchFamily="49" charset="0"/>
              </a:rPr>
              <a:t>:</a:t>
            </a:r>
            <a:endParaRPr lang="it-IT" sz="2800" b="0" dirty="0">
              <a:effectLst/>
              <a:highlight>
                <a:srgbClr val="F7F7F7"/>
              </a:highlight>
            </a:endParaRPr>
          </a:p>
          <a:p>
            <a:pPr rtl="0">
              <a:spcBef>
                <a:spcPts val="0"/>
              </a:spcBef>
              <a:spcAft>
                <a:spcPts val="0"/>
              </a:spcAft>
            </a:pPr>
            <a:r>
              <a:rPr lang="it-IT" sz="2800" b="0" i="0" u="none" strike="noStrike" dirty="0">
                <a:solidFill>
                  <a:srgbClr val="000000"/>
                </a:solidFill>
                <a:effectLst/>
                <a:highlight>
                  <a:srgbClr val="F7F7F7"/>
                </a:highlight>
                <a:latin typeface="Courier New" panose="02070309020205020404" pitchFamily="49" charset="0"/>
              </a:rPr>
              <a:t>            df.at[idx, </a:t>
            </a:r>
            <a:r>
              <a:rPr lang="it-IT" sz="2800" b="0" i="0" u="none" strike="noStrike" dirty="0">
                <a:solidFill>
                  <a:srgbClr val="A31515"/>
                </a:solidFill>
                <a:effectLst/>
                <a:highlight>
                  <a:srgbClr val="F7F7F7"/>
                </a:highlight>
                <a:latin typeface="Courier New" panose="02070309020205020404" pitchFamily="49" charset="0"/>
              </a:rPr>
              <a:t>'ph'</a:t>
            </a:r>
            <a:r>
              <a:rPr lang="it-IT" sz="2800" b="0" i="0" u="none" strike="noStrike" dirty="0">
                <a:solidFill>
                  <a:srgbClr val="000000"/>
                </a:solidFill>
                <a:effectLst/>
                <a:highlight>
                  <a:srgbClr val="F7F7F7"/>
                </a:highlight>
                <a:latin typeface="Courier New" panose="02070309020205020404" pitchFamily="49" charset="0"/>
              </a:rPr>
              <a:t>] = condition_2_mean_ph</a:t>
            </a:r>
            <a:endParaRPr lang="it-IT" sz="2800" b="0" dirty="0">
              <a:effectLst/>
              <a:highlight>
                <a:srgbClr val="F7F7F7"/>
              </a:highlight>
            </a:endParaRPr>
          </a:p>
          <a:p>
            <a:pPr rtl="0">
              <a:spcBef>
                <a:spcPts val="0"/>
              </a:spcBef>
              <a:spcAft>
                <a:spcPts val="0"/>
              </a:spcAft>
            </a:pPr>
            <a:r>
              <a:rPr lang="it-IT" sz="2800" b="0" i="0" u="none" strike="noStrike" dirty="0">
                <a:solidFill>
                  <a:srgbClr val="000000"/>
                </a:solidFill>
                <a:effectLst/>
                <a:highlight>
                  <a:srgbClr val="F7F7F7"/>
                </a:highlight>
                <a:latin typeface="Courier New" panose="02070309020205020404" pitchFamily="49" charset="0"/>
              </a:rPr>
              <a:t>        </a:t>
            </a:r>
            <a:r>
              <a:rPr lang="it-IT" sz="2800" b="0" i="0" u="none" strike="noStrike" dirty="0">
                <a:solidFill>
                  <a:srgbClr val="AF00DB"/>
                </a:solidFill>
                <a:effectLst/>
                <a:highlight>
                  <a:srgbClr val="F7F7F7"/>
                </a:highlight>
                <a:latin typeface="Courier New" panose="02070309020205020404" pitchFamily="49" charset="0"/>
              </a:rPr>
              <a:t>elif</a:t>
            </a:r>
            <a:r>
              <a:rPr lang="it-IT" sz="2800" b="0" i="0" u="none" strike="noStrike" dirty="0">
                <a:solidFill>
                  <a:srgbClr val="000000"/>
                </a:solidFill>
                <a:effectLst/>
                <a:highlight>
                  <a:srgbClr val="F7F7F7"/>
                </a:highlight>
                <a:latin typeface="Courier New" panose="02070309020205020404" pitchFamily="49" charset="0"/>
              </a:rPr>
              <a:t> row[</a:t>
            </a:r>
            <a:r>
              <a:rPr lang="it-IT" sz="2800" b="0" i="0" u="none" strike="noStrike" dirty="0">
                <a:solidFill>
                  <a:srgbClr val="A31515"/>
                </a:solidFill>
                <a:effectLst/>
                <a:highlight>
                  <a:srgbClr val="F7F7F7"/>
                </a:highlight>
                <a:latin typeface="Courier New" panose="02070309020205020404" pitchFamily="49" charset="0"/>
              </a:rPr>
              <a:t>'Potability'</a:t>
            </a:r>
            <a:r>
              <a:rPr lang="it-IT" sz="2800" b="0" i="0" u="none" strike="noStrike" dirty="0">
                <a:solidFill>
                  <a:srgbClr val="000000"/>
                </a:solidFill>
                <a:effectLst/>
                <a:highlight>
                  <a:srgbClr val="F7F7F7"/>
                </a:highlight>
                <a:latin typeface="Courier New" panose="02070309020205020404" pitchFamily="49" charset="0"/>
              </a:rPr>
              <a:t>] == </a:t>
            </a:r>
            <a:r>
              <a:rPr lang="it-IT" sz="2800" b="0" i="0" u="none" strike="noStrike" dirty="0">
                <a:solidFill>
                  <a:srgbClr val="116644"/>
                </a:solidFill>
                <a:effectLst/>
                <a:highlight>
                  <a:srgbClr val="F7F7F7"/>
                </a:highlight>
                <a:latin typeface="Courier New" panose="02070309020205020404" pitchFamily="49" charset="0"/>
              </a:rPr>
              <a:t>1</a:t>
            </a:r>
            <a:r>
              <a:rPr lang="it-IT" sz="2800" b="0" i="0" u="none" strike="noStrike" dirty="0">
                <a:solidFill>
                  <a:srgbClr val="000000"/>
                </a:solidFill>
                <a:effectLst/>
                <a:highlight>
                  <a:srgbClr val="F7F7F7"/>
                </a:highlight>
                <a:latin typeface="Courier New" panose="02070309020205020404" pitchFamily="49" charset="0"/>
              </a:rPr>
              <a:t> </a:t>
            </a:r>
            <a:r>
              <a:rPr lang="it-IT" sz="2800" b="0" i="0" u="none" strike="noStrike" dirty="0">
                <a:solidFill>
                  <a:srgbClr val="0000FF"/>
                </a:solidFill>
                <a:effectLst/>
                <a:highlight>
                  <a:srgbClr val="F7F7F7"/>
                </a:highlight>
                <a:latin typeface="Courier New" panose="02070309020205020404" pitchFamily="49" charset="0"/>
              </a:rPr>
              <a:t>and</a:t>
            </a:r>
            <a:r>
              <a:rPr lang="it-IT" sz="2800" b="0" i="0" u="none" strike="noStrike" dirty="0">
                <a:solidFill>
                  <a:srgbClr val="000000"/>
                </a:solidFill>
                <a:effectLst/>
                <a:highlight>
                  <a:srgbClr val="F7F7F7"/>
                </a:highlight>
                <a:latin typeface="Courier New" panose="02070309020205020404" pitchFamily="49" charset="0"/>
              </a:rPr>
              <a:t> row[</a:t>
            </a:r>
            <a:r>
              <a:rPr lang="it-IT" sz="2800" b="0" i="0" u="none" strike="noStrike" dirty="0">
                <a:solidFill>
                  <a:srgbClr val="A31515"/>
                </a:solidFill>
                <a:effectLst/>
                <a:highlight>
                  <a:srgbClr val="F7F7F7"/>
                </a:highlight>
                <a:latin typeface="Courier New" panose="02070309020205020404" pitchFamily="49" charset="0"/>
              </a:rPr>
              <a:t>'Hardness'</a:t>
            </a:r>
            <a:r>
              <a:rPr lang="it-IT" sz="2800" b="0" i="0" u="none" strike="noStrike" dirty="0">
                <a:solidFill>
                  <a:srgbClr val="000000"/>
                </a:solidFill>
                <a:effectLst/>
                <a:highlight>
                  <a:srgbClr val="F7F7F7"/>
                </a:highlight>
                <a:latin typeface="Courier New" panose="02070309020205020404" pitchFamily="49" charset="0"/>
              </a:rPr>
              <a:t>] &lt;= </a:t>
            </a:r>
            <a:r>
              <a:rPr lang="it-IT" sz="2800" b="0" i="0" u="none" strike="noStrike" dirty="0">
                <a:solidFill>
                  <a:srgbClr val="116644"/>
                </a:solidFill>
                <a:effectLst/>
                <a:highlight>
                  <a:srgbClr val="F7F7F7"/>
                </a:highlight>
                <a:latin typeface="Courier New" panose="02070309020205020404" pitchFamily="49" charset="0"/>
              </a:rPr>
              <a:t>150</a:t>
            </a:r>
            <a:r>
              <a:rPr lang="it-IT" sz="2800" b="0" i="0" u="none" strike="noStrike" dirty="0">
                <a:solidFill>
                  <a:srgbClr val="000000"/>
                </a:solidFill>
                <a:effectLst/>
                <a:highlight>
                  <a:srgbClr val="F7F7F7"/>
                </a:highlight>
                <a:latin typeface="Courier New" panose="02070309020205020404" pitchFamily="49" charset="0"/>
              </a:rPr>
              <a:t>:</a:t>
            </a:r>
            <a:endParaRPr lang="it-IT" sz="2800" b="0" dirty="0">
              <a:effectLst/>
              <a:highlight>
                <a:srgbClr val="F7F7F7"/>
              </a:highlight>
            </a:endParaRPr>
          </a:p>
          <a:p>
            <a:pPr rtl="0">
              <a:spcBef>
                <a:spcPts val="0"/>
              </a:spcBef>
              <a:spcAft>
                <a:spcPts val="0"/>
              </a:spcAft>
            </a:pPr>
            <a:r>
              <a:rPr lang="it-IT" sz="2800" b="0" i="0" u="none" strike="noStrike" dirty="0">
                <a:solidFill>
                  <a:srgbClr val="000000"/>
                </a:solidFill>
                <a:effectLst/>
                <a:highlight>
                  <a:srgbClr val="F7F7F7"/>
                </a:highlight>
                <a:latin typeface="Courier New" panose="02070309020205020404" pitchFamily="49" charset="0"/>
              </a:rPr>
              <a:t>            df.at[idx, </a:t>
            </a:r>
            <a:r>
              <a:rPr lang="it-IT" sz="2800" b="0" i="0" u="none" strike="noStrike" dirty="0">
                <a:solidFill>
                  <a:srgbClr val="A31515"/>
                </a:solidFill>
                <a:effectLst/>
                <a:highlight>
                  <a:srgbClr val="F7F7F7"/>
                </a:highlight>
                <a:latin typeface="Courier New" panose="02070309020205020404" pitchFamily="49" charset="0"/>
              </a:rPr>
              <a:t>'ph'</a:t>
            </a:r>
            <a:r>
              <a:rPr lang="it-IT" sz="2800" b="0" i="0" u="none" strike="noStrike" dirty="0">
                <a:solidFill>
                  <a:srgbClr val="000000"/>
                </a:solidFill>
                <a:effectLst/>
                <a:highlight>
                  <a:srgbClr val="F7F7F7"/>
                </a:highlight>
                <a:latin typeface="Courier New" panose="02070309020205020404" pitchFamily="49" charset="0"/>
              </a:rPr>
              <a:t>] = condition_3_mean_ph</a:t>
            </a:r>
            <a:endParaRPr lang="it-IT" sz="2800" b="0" dirty="0">
              <a:effectLst/>
              <a:highlight>
                <a:srgbClr val="F7F7F7"/>
              </a:highlight>
            </a:endParaRPr>
          </a:p>
          <a:p>
            <a:pPr rtl="0">
              <a:spcBef>
                <a:spcPts val="0"/>
              </a:spcBef>
              <a:spcAft>
                <a:spcPts val="0"/>
              </a:spcAft>
            </a:pPr>
            <a:r>
              <a:rPr lang="it-IT" sz="2800" b="0" i="0" u="none" strike="noStrike" dirty="0">
                <a:solidFill>
                  <a:srgbClr val="000000"/>
                </a:solidFill>
                <a:effectLst/>
                <a:highlight>
                  <a:srgbClr val="F7F7F7"/>
                </a:highlight>
                <a:latin typeface="Courier New" panose="02070309020205020404" pitchFamily="49" charset="0"/>
              </a:rPr>
              <a:t>        </a:t>
            </a:r>
            <a:r>
              <a:rPr lang="it-IT" sz="2800" b="0" i="0" u="none" strike="noStrike" dirty="0">
                <a:solidFill>
                  <a:srgbClr val="AF00DB"/>
                </a:solidFill>
                <a:effectLst/>
                <a:highlight>
                  <a:srgbClr val="F7F7F7"/>
                </a:highlight>
                <a:latin typeface="Courier New" panose="02070309020205020404" pitchFamily="49" charset="0"/>
              </a:rPr>
              <a:t>elif</a:t>
            </a:r>
            <a:r>
              <a:rPr lang="it-IT" sz="2800" b="0" i="0" u="none" strike="noStrike" dirty="0">
                <a:solidFill>
                  <a:srgbClr val="000000"/>
                </a:solidFill>
                <a:effectLst/>
                <a:highlight>
                  <a:srgbClr val="F7F7F7"/>
                </a:highlight>
                <a:latin typeface="Courier New" panose="02070309020205020404" pitchFamily="49" charset="0"/>
              </a:rPr>
              <a:t> row[</a:t>
            </a:r>
            <a:r>
              <a:rPr lang="it-IT" sz="2800" b="0" i="0" u="none" strike="noStrike" dirty="0">
                <a:solidFill>
                  <a:srgbClr val="A31515"/>
                </a:solidFill>
                <a:effectLst/>
                <a:highlight>
                  <a:srgbClr val="F7F7F7"/>
                </a:highlight>
                <a:latin typeface="Courier New" panose="02070309020205020404" pitchFamily="49" charset="0"/>
              </a:rPr>
              <a:t>'Potability'</a:t>
            </a:r>
            <a:r>
              <a:rPr lang="it-IT" sz="2800" b="0" i="0" u="none" strike="noStrike" dirty="0">
                <a:solidFill>
                  <a:srgbClr val="000000"/>
                </a:solidFill>
                <a:effectLst/>
                <a:highlight>
                  <a:srgbClr val="F7F7F7"/>
                </a:highlight>
                <a:latin typeface="Courier New" panose="02070309020205020404" pitchFamily="49" charset="0"/>
              </a:rPr>
              <a:t>] == </a:t>
            </a:r>
            <a:r>
              <a:rPr lang="it-IT" sz="2800" b="0" i="0" u="none" strike="noStrike" dirty="0">
                <a:solidFill>
                  <a:srgbClr val="116644"/>
                </a:solidFill>
                <a:effectLst/>
                <a:highlight>
                  <a:srgbClr val="F7F7F7"/>
                </a:highlight>
                <a:latin typeface="Courier New" panose="02070309020205020404" pitchFamily="49" charset="0"/>
              </a:rPr>
              <a:t>1</a:t>
            </a:r>
            <a:r>
              <a:rPr lang="it-IT" sz="2800" b="0" i="0" u="none" strike="noStrike" dirty="0">
                <a:solidFill>
                  <a:srgbClr val="000000"/>
                </a:solidFill>
                <a:effectLst/>
                <a:highlight>
                  <a:srgbClr val="F7F7F7"/>
                </a:highlight>
                <a:latin typeface="Courier New" panose="02070309020205020404" pitchFamily="49" charset="0"/>
              </a:rPr>
              <a:t> </a:t>
            </a:r>
            <a:r>
              <a:rPr lang="it-IT" sz="2800" b="0" i="0" u="none" strike="noStrike" dirty="0">
                <a:solidFill>
                  <a:srgbClr val="0000FF"/>
                </a:solidFill>
                <a:effectLst/>
                <a:highlight>
                  <a:srgbClr val="F7F7F7"/>
                </a:highlight>
                <a:latin typeface="Courier New" panose="02070309020205020404" pitchFamily="49" charset="0"/>
              </a:rPr>
              <a:t>and</a:t>
            </a:r>
            <a:r>
              <a:rPr lang="it-IT" sz="2800" b="0" i="0" u="none" strike="noStrike" dirty="0">
                <a:solidFill>
                  <a:srgbClr val="000000"/>
                </a:solidFill>
                <a:effectLst/>
                <a:highlight>
                  <a:srgbClr val="F7F7F7"/>
                </a:highlight>
                <a:latin typeface="Courier New" panose="02070309020205020404" pitchFamily="49" charset="0"/>
              </a:rPr>
              <a:t> row[</a:t>
            </a:r>
            <a:r>
              <a:rPr lang="it-IT" sz="2800" b="0" i="0" u="none" strike="noStrike" dirty="0">
                <a:solidFill>
                  <a:srgbClr val="A31515"/>
                </a:solidFill>
                <a:effectLst/>
                <a:highlight>
                  <a:srgbClr val="F7F7F7"/>
                </a:highlight>
                <a:latin typeface="Courier New" panose="02070309020205020404" pitchFamily="49" charset="0"/>
              </a:rPr>
              <a:t>'Hardness'</a:t>
            </a:r>
            <a:r>
              <a:rPr lang="it-IT" sz="2800" b="0" i="0" u="none" strike="noStrike" dirty="0">
                <a:solidFill>
                  <a:srgbClr val="000000"/>
                </a:solidFill>
                <a:effectLst/>
                <a:highlight>
                  <a:srgbClr val="F7F7F7"/>
                </a:highlight>
                <a:latin typeface="Courier New" panose="02070309020205020404" pitchFamily="49" charset="0"/>
              </a:rPr>
              <a:t>] &gt; </a:t>
            </a:r>
            <a:r>
              <a:rPr lang="it-IT" sz="2800" b="0" i="0" u="none" strike="noStrike" dirty="0">
                <a:solidFill>
                  <a:srgbClr val="116644"/>
                </a:solidFill>
                <a:effectLst/>
                <a:highlight>
                  <a:srgbClr val="F7F7F7"/>
                </a:highlight>
                <a:latin typeface="Courier New" panose="02070309020205020404" pitchFamily="49" charset="0"/>
              </a:rPr>
              <a:t>150</a:t>
            </a:r>
            <a:r>
              <a:rPr lang="it-IT" sz="2800" b="0" i="0" u="none" strike="noStrike" dirty="0">
                <a:solidFill>
                  <a:srgbClr val="000000"/>
                </a:solidFill>
                <a:effectLst/>
                <a:highlight>
                  <a:srgbClr val="F7F7F7"/>
                </a:highlight>
                <a:latin typeface="Courier New" panose="02070309020205020404" pitchFamily="49" charset="0"/>
              </a:rPr>
              <a:t>:</a:t>
            </a:r>
            <a:endParaRPr lang="it-IT" sz="2800" b="0" dirty="0">
              <a:effectLst/>
              <a:highlight>
                <a:srgbClr val="F7F7F7"/>
              </a:highlight>
            </a:endParaRPr>
          </a:p>
          <a:p>
            <a:r>
              <a:rPr lang="it-IT" sz="2800" b="0" i="0" u="none" strike="noStrike" dirty="0">
                <a:solidFill>
                  <a:srgbClr val="000000"/>
                </a:solidFill>
                <a:effectLst/>
                <a:latin typeface="Courier New" panose="02070309020205020404" pitchFamily="49" charset="0"/>
              </a:rPr>
              <a:t>            df.at[idx, </a:t>
            </a:r>
            <a:r>
              <a:rPr lang="it-IT" sz="2800" b="0" i="0" u="none" strike="noStrike" dirty="0">
                <a:solidFill>
                  <a:srgbClr val="A31515"/>
                </a:solidFill>
                <a:effectLst/>
                <a:latin typeface="Courier New" panose="02070309020205020404" pitchFamily="49" charset="0"/>
              </a:rPr>
              <a:t>'ph'</a:t>
            </a:r>
            <a:r>
              <a:rPr lang="it-IT" sz="2800" b="0" i="0" u="none" strike="noStrike" dirty="0">
                <a:solidFill>
                  <a:srgbClr val="000000"/>
                </a:solidFill>
                <a:effectLst/>
                <a:latin typeface="Courier New" panose="02070309020205020404" pitchFamily="49" charset="0"/>
              </a:rPr>
              <a:t>] = condition_4_mean_ph</a:t>
            </a:r>
            <a:endParaRPr lang="en-US" sz="2800" dirty="0">
              <a:solidFill>
                <a:srgbClr val="1F294C"/>
              </a:solidFill>
              <a:latin typeface="Proxima Nova"/>
            </a:endParaRPr>
          </a:p>
        </p:txBody>
      </p:sp>
      <p:sp>
        <p:nvSpPr>
          <p:cNvPr id="5" name="Freeform 5"/>
          <p:cNvSpPr/>
          <p:nvPr/>
        </p:nvSpPr>
        <p:spPr>
          <a:xfrm rot="4596961">
            <a:off x="-2194681" y="7605001"/>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201367">
            <a:off x="-1507790" y="8361780"/>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9956905">
            <a:off x="15474752" y="-385440"/>
            <a:ext cx="3832752" cy="3962431"/>
          </a:xfrm>
          <a:custGeom>
            <a:avLst/>
            <a:gdLst/>
            <a:ahLst/>
            <a:cxnLst/>
            <a:rect l="l" t="t" r="r" b="b"/>
            <a:pathLst>
              <a:path w="3832752" h="3962431">
                <a:moveTo>
                  <a:pt x="0" y="0"/>
                </a:moveTo>
                <a:lnTo>
                  <a:pt x="3832752" y="0"/>
                </a:lnTo>
                <a:lnTo>
                  <a:pt x="3832752" y="3962431"/>
                </a:lnTo>
                <a:lnTo>
                  <a:pt x="0" y="39624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395011">
            <a:off x="13800601" y="-1123498"/>
            <a:ext cx="2831272" cy="3761351"/>
          </a:xfrm>
          <a:custGeom>
            <a:avLst/>
            <a:gdLst/>
            <a:ahLst/>
            <a:cxnLst/>
            <a:rect l="l" t="t" r="r" b="b"/>
            <a:pathLst>
              <a:path w="2831272" h="3761351">
                <a:moveTo>
                  <a:pt x="0" y="0"/>
                </a:moveTo>
                <a:lnTo>
                  <a:pt x="2831272" y="0"/>
                </a:lnTo>
                <a:lnTo>
                  <a:pt x="2831272" y="3761351"/>
                </a:lnTo>
                <a:lnTo>
                  <a:pt x="0" y="376135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pic>
        <p:nvPicPr>
          <p:cNvPr id="7170" name="Picture 2">
            <a:extLst>
              <a:ext uri="{FF2B5EF4-FFF2-40B4-BE49-F238E27FC236}">
                <a16:creationId xmlns:a16="http://schemas.microsoft.com/office/drawing/2014/main" id="{8E54146F-3775-A1AA-97C8-783434DB5A9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0400" y="7596496"/>
            <a:ext cx="11019380" cy="212261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090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325352" y="935723"/>
            <a:ext cx="7677225" cy="820738"/>
          </a:xfrm>
          <a:prstGeom prst="rect">
            <a:avLst/>
          </a:prstGeom>
        </p:spPr>
        <p:txBody>
          <a:bodyPr lIns="0" tIns="0" rIns="0" bIns="0" rtlCol="0" anchor="t">
            <a:spAutoFit/>
          </a:bodyPr>
          <a:lstStyle/>
          <a:p>
            <a:pPr>
              <a:lnSpc>
                <a:spcPts val="6399"/>
              </a:lnSpc>
            </a:pPr>
            <a:r>
              <a:rPr lang="en-US" sz="6399" spc="63" dirty="0">
                <a:solidFill>
                  <a:srgbClr val="0086B3"/>
                </a:solidFill>
                <a:latin typeface="Proxima Nova Bold"/>
              </a:rPr>
              <a:t>Preprocessing</a:t>
            </a:r>
          </a:p>
        </p:txBody>
      </p:sp>
      <p:sp>
        <p:nvSpPr>
          <p:cNvPr id="4" name="TextBox 4"/>
          <p:cNvSpPr txBox="1"/>
          <p:nvPr/>
        </p:nvSpPr>
        <p:spPr>
          <a:xfrm>
            <a:off x="287252" y="1439209"/>
            <a:ext cx="17214707" cy="4924425"/>
          </a:xfrm>
          <a:prstGeom prst="rect">
            <a:avLst/>
          </a:prstGeom>
        </p:spPr>
        <p:txBody>
          <a:bodyPr wrap="square" lIns="0" tIns="0" rIns="0" bIns="0" rtlCol="0" anchor="t">
            <a:spAutoFit/>
          </a:bodyPr>
          <a:lstStyle/>
          <a:p>
            <a:pPr rtl="0">
              <a:spcBef>
                <a:spcPts val="0"/>
              </a:spcBef>
              <a:spcAft>
                <a:spcPts val="0"/>
              </a:spcAft>
            </a:pPr>
            <a:br>
              <a:rPr lang="it-IT" sz="3200" b="0" dirty="0">
                <a:effectLst/>
                <a:highlight>
                  <a:srgbClr val="F7F7F7"/>
                </a:highlight>
              </a:rPr>
            </a:br>
            <a:endParaRPr lang="it-IT" sz="3200" b="0" dirty="0">
              <a:effectLst/>
              <a:highlight>
                <a:srgbClr val="F7F7F7"/>
              </a:highlight>
            </a:endParaRPr>
          </a:p>
          <a:p>
            <a:pPr rtl="0">
              <a:spcBef>
                <a:spcPts val="0"/>
              </a:spcBef>
              <a:spcAft>
                <a:spcPts val="0"/>
              </a:spcAft>
            </a:pPr>
            <a:r>
              <a:rPr lang="it-IT" sz="3200" b="0" i="0" u="none" strike="noStrike" dirty="0">
                <a:solidFill>
                  <a:srgbClr val="008000"/>
                </a:solidFill>
                <a:effectLst/>
                <a:highlight>
                  <a:srgbClr val="F7F7F7"/>
                </a:highlight>
                <a:latin typeface="Courier New" panose="02070309020205020404" pitchFamily="49" charset="0"/>
              </a:rPr>
              <a:t># Calculate conditional mean Sulfate values</a:t>
            </a:r>
            <a:endParaRPr lang="it-IT" sz="3200" b="0" dirty="0">
              <a:effectLst/>
              <a:highlight>
                <a:srgbClr val="F7F7F7"/>
              </a:highlight>
            </a:endParaRPr>
          </a:p>
          <a:p>
            <a:pPr rtl="0">
              <a:spcBef>
                <a:spcPts val="0"/>
              </a:spcBef>
              <a:spcAft>
                <a:spcPts val="0"/>
              </a:spcAft>
            </a:pPr>
            <a:r>
              <a:rPr lang="it-IT" sz="3200" b="0" i="0" u="none" strike="noStrike" dirty="0">
                <a:solidFill>
                  <a:srgbClr val="000000"/>
                </a:solidFill>
                <a:effectLst/>
                <a:highlight>
                  <a:srgbClr val="F7F7F7"/>
                </a:highlight>
                <a:latin typeface="Courier New" panose="02070309020205020404" pitchFamily="49" charset="0"/>
              </a:rPr>
              <a:t>condition_1_mean_sulfate = df[df[</a:t>
            </a:r>
            <a:r>
              <a:rPr lang="it-IT" sz="3200" b="0" i="0" u="none" strike="noStrike" dirty="0">
                <a:solidFill>
                  <a:srgbClr val="A31515"/>
                </a:solidFill>
                <a:effectLst/>
                <a:highlight>
                  <a:srgbClr val="F7F7F7"/>
                </a:highlight>
                <a:latin typeface="Courier New" panose="02070309020205020404" pitchFamily="49" charset="0"/>
              </a:rPr>
              <a:t>'Potability'</a:t>
            </a:r>
            <a:r>
              <a:rPr lang="it-IT" sz="3200" b="0" i="0" u="none" strike="noStrike" dirty="0">
                <a:solidFill>
                  <a:srgbClr val="000000"/>
                </a:solidFill>
                <a:effectLst/>
                <a:highlight>
                  <a:srgbClr val="F7F7F7"/>
                </a:highlight>
                <a:latin typeface="Courier New" panose="02070309020205020404" pitchFamily="49" charset="0"/>
              </a:rPr>
              <a:t>] == </a:t>
            </a:r>
            <a:r>
              <a:rPr lang="it-IT" sz="3200" b="0" i="0" u="none" strike="noStrike" dirty="0">
                <a:solidFill>
                  <a:srgbClr val="116644"/>
                </a:solidFill>
                <a:effectLst/>
                <a:highlight>
                  <a:srgbClr val="F7F7F7"/>
                </a:highlight>
                <a:latin typeface="Courier New" panose="02070309020205020404" pitchFamily="49" charset="0"/>
              </a:rPr>
              <a:t>0</a:t>
            </a:r>
            <a:r>
              <a:rPr lang="it-IT" sz="3200" b="0" i="0" u="none" strike="noStrike" dirty="0">
                <a:solidFill>
                  <a:srgbClr val="000000"/>
                </a:solidFill>
                <a:effectLst/>
                <a:highlight>
                  <a:srgbClr val="F7F7F7"/>
                </a:highlight>
                <a:latin typeface="Courier New" panose="02070309020205020404" pitchFamily="49" charset="0"/>
              </a:rPr>
              <a:t>][</a:t>
            </a:r>
            <a:r>
              <a:rPr lang="it-IT" sz="3200" b="0" i="0" u="none" strike="noStrike" dirty="0">
                <a:solidFill>
                  <a:srgbClr val="A31515"/>
                </a:solidFill>
                <a:effectLst/>
                <a:highlight>
                  <a:srgbClr val="F7F7F7"/>
                </a:highlight>
                <a:latin typeface="Courier New" panose="02070309020205020404" pitchFamily="49" charset="0"/>
              </a:rPr>
              <a:t>'Sulfate'</a:t>
            </a:r>
            <a:r>
              <a:rPr lang="it-IT" sz="3200" b="0" i="0" u="none" strike="noStrike" dirty="0">
                <a:solidFill>
                  <a:srgbClr val="000000"/>
                </a:solidFill>
                <a:effectLst/>
                <a:highlight>
                  <a:srgbClr val="F7F7F7"/>
                </a:highlight>
                <a:latin typeface="Courier New" panose="02070309020205020404" pitchFamily="49" charset="0"/>
              </a:rPr>
              <a:t>].mean()</a:t>
            </a:r>
            <a:endParaRPr lang="it-IT" sz="3200" b="0" dirty="0">
              <a:effectLst/>
              <a:highlight>
                <a:srgbClr val="F7F7F7"/>
              </a:highlight>
            </a:endParaRPr>
          </a:p>
          <a:p>
            <a:pPr rtl="0">
              <a:spcBef>
                <a:spcPts val="0"/>
              </a:spcBef>
              <a:spcAft>
                <a:spcPts val="0"/>
              </a:spcAft>
            </a:pPr>
            <a:r>
              <a:rPr lang="it-IT" sz="3200" b="0" i="0" u="none" strike="noStrike" dirty="0">
                <a:solidFill>
                  <a:srgbClr val="000000"/>
                </a:solidFill>
                <a:effectLst/>
                <a:highlight>
                  <a:srgbClr val="F7F7F7"/>
                </a:highlight>
                <a:latin typeface="Courier New" panose="02070309020205020404" pitchFamily="49" charset="0"/>
              </a:rPr>
              <a:t>condition_2_mean_sulfate = df[df[</a:t>
            </a:r>
            <a:r>
              <a:rPr lang="it-IT" sz="3200" b="0" i="0" u="none" strike="noStrike" dirty="0">
                <a:solidFill>
                  <a:srgbClr val="A31515"/>
                </a:solidFill>
                <a:effectLst/>
                <a:highlight>
                  <a:srgbClr val="F7F7F7"/>
                </a:highlight>
                <a:latin typeface="Courier New" panose="02070309020205020404" pitchFamily="49" charset="0"/>
              </a:rPr>
              <a:t>'Potability'</a:t>
            </a:r>
            <a:r>
              <a:rPr lang="it-IT" sz="3200" b="0" i="0" u="none" strike="noStrike" dirty="0">
                <a:solidFill>
                  <a:srgbClr val="000000"/>
                </a:solidFill>
                <a:effectLst/>
                <a:highlight>
                  <a:srgbClr val="F7F7F7"/>
                </a:highlight>
                <a:latin typeface="Courier New" panose="02070309020205020404" pitchFamily="49" charset="0"/>
              </a:rPr>
              <a:t>] == </a:t>
            </a:r>
            <a:r>
              <a:rPr lang="it-IT" sz="3200" b="0" i="0" u="none" strike="noStrike" dirty="0">
                <a:solidFill>
                  <a:srgbClr val="116644"/>
                </a:solidFill>
                <a:effectLst/>
                <a:highlight>
                  <a:srgbClr val="F7F7F7"/>
                </a:highlight>
                <a:latin typeface="Courier New" panose="02070309020205020404" pitchFamily="49" charset="0"/>
              </a:rPr>
              <a:t>1</a:t>
            </a:r>
            <a:r>
              <a:rPr lang="it-IT" sz="3200" b="0" i="0" u="none" strike="noStrike" dirty="0">
                <a:solidFill>
                  <a:srgbClr val="000000"/>
                </a:solidFill>
                <a:effectLst/>
                <a:highlight>
                  <a:srgbClr val="F7F7F7"/>
                </a:highlight>
                <a:latin typeface="Courier New" panose="02070309020205020404" pitchFamily="49" charset="0"/>
              </a:rPr>
              <a:t>][</a:t>
            </a:r>
            <a:r>
              <a:rPr lang="it-IT" sz="3200" b="0" i="0" u="none" strike="noStrike" dirty="0">
                <a:solidFill>
                  <a:srgbClr val="A31515"/>
                </a:solidFill>
                <a:effectLst/>
                <a:highlight>
                  <a:srgbClr val="F7F7F7"/>
                </a:highlight>
                <a:latin typeface="Courier New" panose="02070309020205020404" pitchFamily="49" charset="0"/>
              </a:rPr>
              <a:t>'Sulfate'</a:t>
            </a:r>
            <a:r>
              <a:rPr lang="it-IT" sz="3200" b="0" i="0" u="none" strike="noStrike" dirty="0">
                <a:solidFill>
                  <a:srgbClr val="000000"/>
                </a:solidFill>
                <a:effectLst/>
                <a:highlight>
                  <a:srgbClr val="F7F7F7"/>
                </a:highlight>
                <a:latin typeface="Courier New" panose="02070309020205020404" pitchFamily="49" charset="0"/>
              </a:rPr>
              <a:t>].mean()</a:t>
            </a:r>
            <a:endParaRPr lang="it-IT" sz="3200" b="0" dirty="0">
              <a:effectLst/>
              <a:highlight>
                <a:srgbClr val="F7F7F7"/>
              </a:highlight>
            </a:endParaRPr>
          </a:p>
          <a:p>
            <a:pPr rtl="0">
              <a:spcBef>
                <a:spcPts val="0"/>
              </a:spcBef>
              <a:spcAft>
                <a:spcPts val="0"/>
              </a:spcAft>
            </a:pPr>
            <a:r>
              <a:rPr lang="it-IT" sz="3200" b="0" i="0" u="none" strike="noStrike" dirty="0">
                <a:solidFill>
                  <a:srgbClr val="008000"/>
                </a:solidFill>
                <a:effectLst/>
                <a:highlight>
                  <a:srgbClr val="F7F7F7"/>
                </a:highlight>
                <a:latin typeface="Courier New" panose="02070309020205020404" pitchFamily="49" charset="0"/>
              </a:rPr>
              <a:t># Print conditional means (for verification)</a:t>
            </a:r>
            <a:endParaRPr lang="it-IT" sz="3200" b="0" dirty="0">
              <a:effectLst/>
              <a:highlight>
                <a:srgbClr val="F7F7F7"/>
              </a:highlight>
            </a:endParaRPr>
          </a:p>
          <a:p>
            <a:pPr rtl="0">
              <a:spcBef>
                <a:spcPts val="0"/>
              </a:spcBef>
              <a:spcAft>
                <a:spcPts val="0"/>
              </a:spcAft>
            </a:pPr>
            <a:r>
              <a:rPr lang="it-IT" sz="3200" b="0" i="0" u="none" strike="noStrike" dirty="0">
                <a:solidFill>
                  <a:srgbClr val="795E26"/>
                </a:solidFill>
                <a:effectLst/>
                <a:highlight>
                  <a:srgbClr val="F7F7F7"/>
                </a:highlight>
                <a:latin typeface="Courier New" panose="02070309020205020404" pitchFamily="49" charset="0"/>
              </a:rPr>
              <a:t>print</a:t>
            </a:r>
            <a:r>
              <a:rPr lang="it-IT" sz="3200" b="0" i="0" u="none" strike="noStrike" dirty="0">
                <a:solidFill>
                  <a:srgbClr val="000000"/>
                </a:solidFill>
                <a:effectLst/>
                <a:highlight>
                  <a:srgbClr val="F7F7F7"/>
                </a:highlight>
                <a:latin typeface="Courier New" panose="02070309020205020404" pitchFamily="49" charset="0"/>
              </a:rPr>
              <a:t>(</a:t>
            </a:r>
            <a:r>
              <a:rPr lang="it-IT" sz="3200" b="0" i="0" u="none" strike="noStrike" dirty="0">
                <a:solidFill>
                  <a:srgbClr val="A31515"/>
                </a:solidFill>
                <a:effectLst/>
                <a:highlight>
                  <a:srgbClr val="F7F7F7"/>
                </a:highlight>
                <a:latin typeface="Courier New" panose="02070309020205020404" pitchFamily="49" charset="0"/>
              </a:rPr>
              <a:t>"Mean Sulfate Value for Potability=0:"</a:t>
            </a:r>
            <a:r>
              <a:rPr lang="it-IT" sz="3200" b="0" i="0" u="none" strike="noStrike" dirty="0">
                <a:solidFill>
                  <a:srgbClr val="000000"/>
                </a:solidFill>
                <a:effectLst/>
                <a:highlight>
                  <a:srgbClr val="F7F7F7"/>
                </a:highlight>
                <a:latin typeface="Courier New" panose="02070309020205020404" pitchFamily="49" charset="0"/>
              </a:rPr>
              <a:t>,condition_1_mean_sulfate)</a:t>
            </a:r>
            <a:endParaRPr lang="it-IT" sz="3200" b="0" dirty="0">
              <a:effectLst/>
              <a:highlight>
                <a:srgbClr val="F7F7F7"/>
              </a:highlight>
            </a:endParaRPr>
          </a:p>
          <a:p>
            <a:pPr rtl="0">
              <a:spcBef>
                <a:spcPts val="0"/>
              </a:spcBef>
              <a:spcAft>
                <a:spcPts val="0"/>
              </a:spcAft>
            </a:pPr>
            <a:r>
              <a:rPr lang="it-IT" sz="3200" b="0" i="0" u="none" strike="noStrike" dirty="0">
                <a:solidFill>
                  <a:srgbClr val="795E26"/>
                </a:solidFill>
                <a:effectLst/>
                <a:highlight>
                  <a:srgbClr val="F7F7F7"/>
                </a:highlight>
                <a:latin typeface="Courier New" panose="02070309020205020404" pitchFamily="49" charset="0"/>
              </a:rPr>
              <a:t>print</a:t>
            </a:r>
            <a:r>
              <a:rPr lang="it-IT" sz="3200" b="0" i="0" u="none" strike="noStrike" dirty="0">
                <a:solidFill>
                  <a:srgbClr val="000000"/>
                </a:solidFill>
                <a:effectLst/>
                <a:highlight>
                  <a:srgbClr val="F7F7F7"/>
                </a:highlight>
                <a:latin typeface="Courier New" panose="02070309020205020404" pitchFamily="49" charset="0"/>
              </a:rPr>
              <a:t>(</a:t>
            </a:r>
            <a:r>
              <a:rPr lang="it-IT" sz="3200" b="0" i="0" u="none" strike="noStrike" dirty="0">
                <a:solidFill>
                  <a:srgbClr val="A31515"/>
                </a:solidFill>
                <a:effectLst/>
                <a:highlight>
                  <a:srgbClr val="F7F7F7"/>
                </a:highlight>
                <a:latin typeface="Courier New" panose="02070309020205020404" pitchFamily="49" charset="0"/>
              </a:rPr>
              <a:t>"Mean Sulfate Value for Potability=1:"</a:t>
            </a:r>
            <a:r>
              <a:rPr lang="it-IT" sz="3200" b="0" i="0" u="none" strike="noStrike" dirty="0">
                <a:solidFill>
                  <a:srgbClr val="000000"/>
                </a:solidFill>
                <a:effectLst/>
                <a:highlight>
                  <a:srgbClr val="F7F7F7"/>
                </a:highlight>
                <a:latin typeface="Courier New" panose="02070309020205020404" pitchFamily="49" charset="0"/>
              </a:rPr>
              <a:t>,condition_2_mean_sulfate)</a:t>
            </a:r>
            <a:endParaRPr lang="it-IT" sz="3200" b="0" dirty="0">
              <a:effectLst/>
              <a:highlight>
                <a:srgbClr val="F7F7F7"/>
              </a:highlight>
            </a:endParaRPr>
          </a:p>
          <a:p>
            <a:br>
              <a:rPr lang="it-IT" sz="3200" dirty="0"/>
            </a:br>
            <a:endParaRPr lang="en-US" sz="3200" dirty="0">
              <a:solidFill>
                <a:srgbClr val="1F294C"/>
              </a:solidFill>
              <a:latin typeface="Proxima Nova"/>
            </a:endParaRPr>
          </a:p>
        </p:txBody>
      </p:sp>
      <p:sp>
        <p:nvSpPr>
          <p:cNvPr id="5" name="Freeform 5"/>
          <p:cNvSpPr/>
          <p:nvPr/>
        </p:nvSpPr>
        <p:spPr>
          <a:xfrm rot="4596961">
            <a:off x="-2194681" y="7605001"/>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201367">
            <a:off x="-1507790" y="8361780"/>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9956905">
            <a:off x="15474752" y="-385440"/>
            <a:ext cx="3832752" cy="3962431"/>
          </a:xfrm>
          <a:custGeom>
            <a:avLst/>
            <a:gdLst/>
            <a:ahLst/>
            <a:cxnLst/>
            <a:rect l="l" t="t" r="r" b="b"/>
            <a:pathLst>
              <a:path w="3832752" h="3962431">
                <a:moveTo>
                  <a:pt x="0" y="0"/>
                </a:moveTo>
                <a:lnTo>
                  <a:pt x="3832752" y="0"/>
                </a:lnTo>
                <a:lnTo>
                  <a:pt x="3832752" y="3962431"/>
                </a:lnTo>
                <a:lnTo>
                  <a:pt x="0" y="39624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395011">
            <a:off x="13800601" y="-1123498"/>
            <a:ext cx="2831272" cy="3761351"/>
          </a:xfrm>
          <a:custGeom>
            <a:avLst/>
            <a:gdLst/>
            <a:ahLst/>
            <a:cxnLst/>
            <a:rect l="l" t="t" r="r" b="b"/>
            <a:pathLst>
              <a:path w="2831272" h="3761351">
                <a:moveTo>
                  <a:pt x="0" y="0"/>
                </a:moveTo>
                <a:lnTo>
                  <a:pt x="2831272" y="0"/>
                </a:lnTo>
                <a:lnTo>
                  <a:pt x="2831272" y="3761351"/>
                </a:lnTo>
                <a:lnTo>
                  <a:pt x="0" y="376135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pic>
        <p:nvPicPr>
          <p:cNvPr id="9218" name="Picture 2">
            <a:extLst>
              <a:ext uri="{FF2B5EF4-FFF2-40B4-BE49-F238E27FC236}">
                <a16:creationId xmlns:a16="http://schemas.microsoft.com/office/drawing/2014/main" id="{15612F7C-0F68-E701-73F2-9ABB0A14666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84066" y="6591300"/>
            <a:ext cx="14599097" cy="2842733"/>
          </a:xfrm>
          <a:prstGeom prst="rect">
            <a:avLst/>
          </a:prstGeom>
          <a:noFill/>
          <a:ln>
            <a:solidFill>
              <a:schemeClr val="tx2">
                <a:lumMod val="60000"/>
                <a:lumOff val="40000"/>
              </a:schemeClr>
            </a:solidFill>
          </a:ln>
          <a:effectLst>
            <a:glow rad="63500">
              <a:schemeClr val="accent1">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930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325352" y="935723"/>
            <a:ext cx="7677225" cy="820738"/>
          </a:xfrm>
          <a:prstGeom prst="rect">
            <a:avLst/>
          </a:prstGeom>
        </p:spPr>
        <p:txBody>
          <a:bodyPr lIns="0" tIns="0" rIns="0" bIns="0" rtlCol="0" anchor="t">
            <a:spAutoFit/>
          </a:bodyPr>
          <a:lstStyle/>
          <a:p>
            <a:pPr>
              <a:lnSpc>
                <a:spcPts val="6399"/>
              </a:lnSpc>
            </a:pPr>
            <a:r>
              <a:rPr lang="en-US" sz="6399" spc="63" dirty="0">
                <a:solidFill>
                  <a:srgbClr val="0086B3"/>
                </a:solidFill>
                <a:latin typeface="Proxima Nova Bold"/>
              </a:rPr>
              <a:t>Preprocessing</a:t>
            </a:r>
          </a:p>
        </p:txBody>
      </p:sp>
      <p:sp>
        <p:nvSpPr>
          <p:cNvPr id="4" name="TextBox 4"/>
          <p:cNvSpPr txBox="1"/>
          <p:nvPr/>
        </p:nvSpPr>
        <p:spPr>
          <a:xfrm>
            <a:off x="536646" y="2462815"/>
            <a:ext cx="17214707" cy="6155531"/>
          </a:xfrm>
          <a:prstGeom prst="rect">
            <a:avLst/>
          </a:prstGeom>
        </p:spPr>
        <p:txBody>
          <a:bodyPr wrap="square" lIns="0" tIns="0" rIns="0" bIns="0" rtlCol="0" anchor="t">
            <a:spAutoFit/>
          </a:bodyPr>
          <a:lstStyle/>
          <a:p>
            <a:pPr rtl="0">
              <a:spcBef>
                <a:spcPts val="0"/>
              </a:spcBef>
              <a:spcAft>
                <a:spcPts val="0"/>
              </a:spcAft>
            </a:pPr>
            <a:r>
              <a:rPr lang="it-IT" sz="2400" b="0" i="0" u="none" strike="noStrike" dirty="0">
                <a:solidFill>
                  <a:srgbClr val="008000"/>
                </a:solidFill>
                <a:effectLst/>
                <a:highlight>
                  <a:srgbClr val="F7F7F7"/>
                </a:highlight>
                <a:latin typeface="Courier New" panose="02070309020205020404" pitchFamily="49" charset="0"/>
              </a:rPr>
              <a:t># Iterate through the DataFrame to fill missing 'Sulfate' values</a:t>
            </a:r>
            <a:endParaRPr lang="it-IT" sz="2400" b="0" dirty="0">
              <a:effectLst/>
              <a:highlight>
                <a:srgbClr val="F7F7F7"/>
              </a:highlight>
            </a:endParaRPr>
          </a:p>
          <a:p>
            <a:pPr rtl="0">
              <a:spcBef>
                <a:spcPts val="0"/>
              </a:spcBef>
              <a:spcAft>
                <a:spcPts val="0"/>
              </a:spcAft>
            </a:pPr>
            <a:r>
              <a:rPr lang="it-IT" sz="2400" b="0" i="0" u="none" strike="noStrike" dirty="0">
                <a:solidFill>
                  <a:srgbClr val="AF00DB"/>
                </a:solidFill>
                <a:effectLst/>
                <a:highlight>
                  <a:srgbClr val="F7F7F7"/>
                </a:highlight>
                <a:latin typeface="Courier New" panose="02070309020205020404" pitchFamily="49" charset="0"/>
              </a:rPr>
              <a:t>for</a:t>
            </a:r>
            <a:r>
              <a:rPr lang="it-IT" sz="2400" b="0" i="0" u="none" strike="noStrike" dirty="0">
                <a:solidFill>
                  <a:srgbClr val="000000"/>
                </a:solidFill>
                <a:effectLst/>
                <a:highlight>
                  <a:srgbClr val="F7F7F7"/>
                </a:highlight>
                <a:latin typeface="Courier New" panose="02070309020205020404" pitchFamily="49" charset="0"/>
              </a:rPr>
              <a:t> idx, row </a:t>
            </a:r>
            <a:r>
              <a:rPr lang="it-IT" sz="2400" b="0" i="0" u="none" strike="noStrike" dirty="0">
                <a:solidFill>
                  <a:srgbClr val="0000FF"/>
                </a:solidFill>
                <a:effectLst/>
                <a:highlight>
                  <a:srgbClr val="F7F7F7"/>
                </a:highlight>
                <a:latin typeface="Courier New" panose="02070309020205020404" pitchFamily="49" charset="0"/>
              </a:rPr>
              <a:t>in</a:t>
            </a:r>
            <a:r>
              <a:rPr lang="it-IT" sz="2400" b="0" i="0" u="none" strike="noStrike" dirty="0">
                <a:solidFill>
                  <a:srgbClr val="000000"/>
                </a:solidFill>
                <a:effectLst/>
                <a:highlight>
                  <a:srgbClr val="F7F7F7"/>
                </a:highlight>
                <a:latin typeface="Courier New" panose="02070309020205020404" pitchFamily="49" charset="0"/>
              </a:rPr>
              <a:t> df.iterrows():</a:t>
            </a:r>
            <a:endParaRPr lang="it-IT" sz="2400" b="0" dirty="0">
              <a:effectLst/>
              <a:highlight>
                <a:srgbClr val="F7F7F7"/>
              </a:highlight>
            </a:endParaRPr>
          </a:p>
          <a:p>
            <a:pPr rtl="0">
              <a:spcBef>
                <a:spcPts val="0"/>
              </a:spcBef>
              <a:spcAft>
                <a:spcPts val="0"/>
              </a:spcAft>
            </a:pPr>
            <a:r>
              <a:rPr lang="it-IT" sz="2400" b="0" i="0" u="none" strike="noStrike" dirty="0">
                <a:solidFill>
                  <a:srgbClr val="000000"/>
                </a:solidFill>
                <a:effectLst/>
                <a:highlight>
                  <a:srgbClr val="F7F7F7"/>
                </a:highlight>
                <a:latin typeface="Courier New" panose="02070309020205020404" pitchFamily="49" charset="0"/>
              </a:rPr>
              <a:t>    </a:t>
            </a:r>
            <a:r>
              <a:rPr lang="it-IT" sz="2400" b="0" i="0" u="none" strike="noStrike" dirty="0">
                <a:solidFill>
                  <a:srgbClr val="AF00DB"/>
                </a:solidFill>
                <a:effectLst/>
                <a:highlight>
                  <a:srgbClr val="F7F7F7"/>
                </a:highlight>
                <a:latin typeface="Courier New" panose="02070309020205020404" pitchFamily="49" charset="0"/>
              </a:rPr>
              <a:t>if</a:t>
            </a:r>
            <a:r>
              <a:rPr lang="it-IT" sz="2400" b="0" i="0" u="none" strike="noStrike" dirty="0">
                <a:solidFill>
                  <a:srgbClr val="000000"/>
                </a:solidFill>
                <a:effectLst/>
                <a:highlight>
                  <a:srgbClr val="F7F7F7"/>
                </a:highlight>
                <a:latin typeface="Courier New" panose="02070309020205020404" pitchFamily="49" charset="0"/>
              </a:rPr>
              <a:t> pd.isnull(row[</a:t>
            </a:r>
            <a:r>
              <a:rPr lang="it-IT" sz="2400" b="0" i="0" u="none" strike="noStrike" dirty="0">
                <a:solidFill>
                  <a:srgbClr val="A31515"/>
                </a:solidFill>
                <a:effectLst/>
                <a:highlight>
                  <a:srgbClr val="F7F7F7"/>
                </a:highlight>
                <a:latin typeface="Courier New" panose="02070309020205020404" pitchFamily="49" charset="0"/>
              </a:rPr>
              <a:t>'Sulfate'</a:t>
            </a:r>
            <a:r>
              <a:rPr lang="it-IT" sz="2400" b="0" i="0" u="none" strike="noStrike" dirty="0">
                <a:solidFill>
                  <a:srgbClr val="000000"/>
                </a:solidFill>
                <a:effectLst/>
                <a:highlight>
                  <a:srgbClr val="F7F7F7"/>
                </a:highlight>
                <a:latin typeface="Courier New" panose="02070309020205020404" pitchFamily="49" charset="0"/>
              </a:rPr>
              <a:t>]):  </a:t>
            </a:r>
            <a:r>
              <a:rPr lang="it-IT" sz="2400" b="0" i="0" u="none" strike="noStrike" dirty="0">
                <a:solidFill>
                  <a:srgbClr val="008000"/>
                </a:solidFill>
                <a:effectLst/>
                <a:highlight>
                  <a:srgbClr val="F7F7F7"/>
                </a:highlight>
                <a:latin typeface="Courier New" panose="02070309020205020404" pitchFamily="49" charset="0"/>
              </a:rPr>
              <a:t># Check if 'Sulfate' value is missing</a:t>
            </a:r>
            <a:endParaRPr lang="it-IT" sz="2400" b="0" dirty="0">
              <a:effectLst/>
              <a:highlight>
                <a:srgbClr val="F7F7F7"/>
              </a:highlight>
            </a:endParaRPr>
          </a:p>
          <a:p>
            <a:pPr rtl="0">
              <a:spcBef>
                <a:spcPts val="0"/>
              </a:spcBef>
              <a:spcAft>
                <a:spcPts val="0"/>
              </a:spcAft>
            </a:pPr>
            <a:r>
              <a:rPr lang="it-IT" sz="2400" b="0" i="0" u="none" strike="noStrike" dirty="0">
                <a:solidFill>
                  <a:srgbClr val="000000"/>
                </a:solidFill>
                <a:effectLst/>
                <a:highlight>
                  <a:srgbClr val="F7F7F7"/>
                </a:highlight>
                <a:latin typeface="Courier New" panose="02070309020205020404" pitchFamily="49" charset="0"/>
              </a:rPr>
              <a:t>        </a:t>
            </a:r>
            <a:r>
              <a:rPr lang="it-IT" sz="2400" b="0" i="0" u="none" strike="noStrike" dirty="0">
                <a:solidFill>
                  <a:srgbClr val="AF00DB"/>
                </a:solidFill>
                <a:effectLst/>
                <a:highlight>
                  <a:srgbClr val="F7F7F7"/>
                </a:highlight>
                <a:latin typeface="Courier New" panose="02070309020205020404" pitchFamily="49" charset="0"/>
              </a:rPr>
              <a:t>if</a:t>
            </a:r>
            <a:r>
              <a:rPr lang="it-IT" sz="2400" b="0" i="0" u="none" strike="noStrike" dirty="0">
                <a:solidFill>
                  <a:srgbClr val="000000"/>
                </a:solidFill>
                <a:effectLst/>
                <a:highlight>
                  <a:srgbClr val="F7F7F7"/>
                </a:highlight>
                <a:latin typeface="Courier New" panose="02070309020205020404" pitchFamily="49" charset="0"/>
              </a:rPr>
              <a:t> row[</a:t>
            </a:r>
            <a:r>
              <a:rPr lang="it-IT" sz="2400" b="0" i="0" u="none" strike="noStrike" dirty="0">
                <a:solidFill>
                  <a:srgbClr val="A31515"/>
                </a:solidFill>
                <a:effectLst/>
                <a:highlight>
                  <a:srgbClr val="F7F7F7"/>
                </a:highlight>
                <a:latin typeface="Courier New" panose="02070309020205020404" pitchFamily="49" charset="0"/>
              </a:rPr>
              <a:t>'Potability'</a:t>
            </a:r>
            <a:r>
              <a:rPr lang="it-IT" sz="2400" b="0" i="0" u="none" strike="noStrike" dirty="0">
                <a:solidFill>
                  <a:srgbClr val="000000"/>
                </a:solidFill>
                <a:effectLst/>
                <a:highlight>
                  <a:srgbClr val="F7F7F7"/>
                </a:highlight>
                <a:latin typeface="Courier New" panose="02070309020205020404" pitchFamily="49" charset="0"/>
              </a:rPr>
              <a:t>] == </a:t>
            </a:r>
            <a:r>
              <a:rPr lang="it-IT" sz="2400" b="0" i="0" u="none" strike="noStrike" dirty="0">
                <a:solidFill>
                  <a:srgbClr val="116644"/>
                </a:solidFill>
                <a:effectLst/>
                <a:highlight>
                  <a:srgbClr val="F7F7F7"/>
                </a:highlight>
                <a:latin typeface="Courier New" panose="02070309020205020404" pitchFamily="49" charset="0"/>
              </a:rPr>
              <a:t>0</a:t>
            </a:r>
            <a:r>
              <a:rPr lang="it-IT" sz="2400" b="0" i="0" u="none" strike="noStrike" dirty="0">
                <a:solidFill>
                  <a:srgbClr val="000000"/>
                </a:solidFill>
                <a:effectLst/>
                <a:highlight>
                  <a:srgbClr val="F7F7F7"/>
                </a:highlight>
                <a:latin typeface="Courier New" panose="02070309020205020404" pitchFamily="49" charset="0"/>
              </a:rPr>
              <a:t>:</a:t>
            </a:r>
            <a:endParaRPr lang="it-IT" sz="2400" b="0" dirty="0">
              <a:effectLst/>
              <a:highlight>
                <a:srgbClr val="F7F7F7"/>
              </a:highlight>
            </a:endParaRPr>
          </a:p>
          <a:p>
            <a:pPr rtl="0">
              <a:spcBef>
                <a:spcPts val="0"/>
              </a:spcBef>
              <a:spcAft>
                <a:spcPts val="0"/>
              </a:spcAft>
            </a:pPr>
            <a:r>
              <a:rPr lang="it-IT" sz="2400" b="0" i="0" u="none" strike="noStrike" dirty="0">
                <a:solidFill>
                  <a:srgbClr val="000000"/>
                </a:solidFill>
                <a:effectLst/>
                <a:highlight>
                  <a:srgbClr val="F7F7F7"/>
                </a:highlight>
                <a:latin typeface="Courier New" panose="02070309020205020404" pitchFamily="49" charset="0"/>
              </a:rPr>
              <a:t>            df.at[idx, </a:t>
            </a:r>
            <a:r>
              <a:rPr lang="it-IT" sz="2400" b="0" i="0" u="none" strike="noStrike" dirty="0">
                <a:solidFill>
                  <a:srgbClr val="A31515"/>
                </a:solidFill>
                <a:effectLst/>
                <a:highlight>
                  <a:srgbClr val="F7F7F7"/>
                </a:highlight>
                <a:latin typeface="Courier New" panose="02070309020205020404" pitchFamily="49" charset="0"/>
              </a:rPr>
              <a:t>'Sulfate'</a:t>
            </a:r>
            <a:r>
              <a:rPr lang="it-IT" sz="2400" b="0" i="0" u="none" strike="noStrike" dirty="0">
                <a:solidFill>
                  <a:srgbClr val="000000"/>
                </a:solidFill>
                <a:effectLst/>
                <a:highlight>
                  <a:srgbClr val="F7F7F7"/>
                </a:highlight>
                <a:latin typeface="Courier New" panose="02070309020205020404" pitchFamily="49" charset="0"/>
              </a:rPr>
              <a:t>] = condition_1_mean_sulfate</a:t>
            </a:r>
            <a:endParaRPr lang="it-IT" sz="2400" b="0" dirty="0">
              <a:effectLst/>
              <a:highlight>
                <a:srgbClr val="F7F7F7"/>
              </a:highlight>
            </a:endParaRPr>
          </a:p>
          <a:p>
            <a:pPr rtl="0">
              <a:spcBef>
                <a:spcPts val="0"/>
              </a:spcBef>
              <a:spcAft>
                <a:spcPts val="0"/>
              </a:spcAft>
            </a:pPr>
            <a:r>
              <a:rPr lang="it-IT" sz="2400" b="0" i="0" u="none" strike="noStrike" dirty="0">
                <a:solidFill>
                  <a:srgbClr val="000000"/>
                </a:solidFill>
                <a:effectLst/>
                <a:highlight>
                  <a:srgbClr val="F7F7F7"/>
                </a:highlight>
                <a:latin typeface="Courier New" panose="02070309020205020404" pitchFamily="49" charset="0"/>
              </a:rPr>
              <a:t>        </a:t>
            </a:r>
            <a:r>
              <a:rPr lang="it-IT" sz="2400" b="0" i="0" u="none" strike="noStrike" dirty="0">
                <a:solidFill>
                  <a:srgbClr val="AF00DB"/>
                </a:solidFill>
                <a:effectLst/>
                <a:highlight>
                  <a:srgbClr val="F7F7F7"/>
                </a:highlight>
                <a:latin typeface="Courier New" panose="02070309020205020404" pitchFamily="49" charset="0"/>
              </a:rPr>
              <a:t>elif</a:t>
            </a:r>
            <a:r>
              <a:rPr lang="it-IT" sz="2400" b="0" i="0" u="none" strike="noStrike" dirty="0">
                <a:solidFill>
                  <a:srgbClr val="000000"/>
                </a:solidFill>
                <a:effectLst/>
                <a:highlight>
                  <a:srgbClr val="F7F7F7"/>
                </a:highlight>
                <a:latin typeface="Courier New" panose="02070309020205020404" pitchFamily="49" charset="0"/>
              </a:rPr>
              <a:t> row[</a:t>
            </a:r>
            <a:r>
              <a:rPr lang="it-IT" sz="2400" b="0" i="0" u="none" strike="noStrike" dirty="0">
                <a:solidFill>
                  <a:srgbClr val="A31515"/>
                </a:solidFill>
                <a:effectLst/>
                <a:highlight>
                  <a:srgbClr val="F7F7F7"/>
                </a:highlight>
                <a:latin typeface="Courier New" panose="02070309020205020404" pitchFamily="49" charset="0"/>
              </a:rPr>
              <a:t>'Potability'</a:t>
            </a:r>
            <a:r>
              <a:rPr lang="it-IT" sz="2400" b="0" i="0" u="none" strike="noStrike" dirty="0">
                <a:solidFill>
                  <a:srgbClr val="000000"/>
                </a:solidFill>
                <a:effectLst/>
                <a:highlight>
                  <a:srgbClr val="F7F7F7"/>
                </a:highlight>
                <a:latin typeface="Courier New" panose="02070309020205020404" pitchFamily="49" charset="0"/>
              </a:rPr>
              <a:t>] == </a:t>
            </a:r>
            <a:r>
              <a:rPr lang="it-IT" sz="2400" b="0" i="0" u="none" strike="noStrike" dirty="0">
                <a:solidFill>
                  <a:srgbClr val="116644"/>
                </a:solidFill>
                <a:effectLst/>
                <a:highlight>
                  <a:srgbClr val="F7F7F7"/>
                </a:highlight>
                <a:latin typeface="Courier New" panose="02070309020205020404" pitchFamily="49" charset="0"/>
              </a:rPr>
              <a:t>1</a:t>
            </a:r>
            <a:r>
              <a:rPr lang="it-IT" sz="2400" b="0" i="0" u="none" strike="noStrike" dirty="0">
                <a:solidFill>
                  <a:srgbClr val="000000"/>
                </a:solidFill>
                <a:effectLst/>
                <a:highlight>
                  <a:srgbClr val="F7F7F7"/>
                </a:highlight>
                <a:latin typeface="Courier New" panose="02070309020205020404" pitchFamily="49" charset="0"/>
              </a:rPr>
              <a:t>:</a:t>
            </a:r>
            <a:endParaRPr lang="it-IT" sz="2400" b="0" dirty="0">
              <a:effectLst/>
              <a:highlight>
                <a:srgbClr val="F7F7F7"/>
              </a:highlight>
            </a:endParaRPr>
          </a:p>
          <a:p>
            <a:pPr rtl="0">
              <a:spcBef>
                <a:spcPts val="0"/>
              </a:spcBef>
              <a:spcAft>
                <a:spcPts val="0"/>
              </a:spcAft>
            </a:pPr>
            <a:r>
              <a:rPr lang="it-IT" sz="2400" b="0" i="0" u="none" strike="noStrike" dirty="0">
                <a:solidFill>
                  <a:srgbClr val="000000"/>
                </a:solidFill>
                <a:effectLst/>
                <a:highlight>
                  <a:srgbClr val="F7F7F7"/>
                </a:highlight>
                <a:latin typeface="Courier New" panose="02070309020205020404" pitchFamily="49" charset="0"/>
              </a:rPr>
              <a:t>            df.at[idx, </a:t>
            </a:r>
            <a:r>
              <a:rPr lang="it-IT" sz="2400" b="0" i="0" u="none" strike="noStrike" dirty="0">
                <a:solidFill>
                  <a:srgbClr val="A31515"/>
                </a:solidFill>
                <a:effectLst/>
                <a:highlight>
                  <a:srgbClr val="F7F7F7"/>
                </a:highlight>
                <a:latin typeface="Courier New" panose="02070309020205020404" pitchFamily="49" charset="0"/>
              </a:rPr>
              <a:t>'Sulfate'</a:t>
            </a:r>
            <a:r>
              <a:rPr lang="it-IT" sz="2400" b="0" i="0" u="none" strike="noStrike" dirty="0">
                <a:solidFill>
                  <a:srgbClr val="000000"/>
                </a:solidFill>
                <a:effectLst/>
                <a:highlight>
                  <a:srgbClr val="F7F7F7"/>
                </a:highlight>
                <a:latin typeface="Courier New" panose="02070309020205020404" pitchFamily="49" charset="0"/>
              </a:rPr>
              <a:t>] = condition_2_mean_sulfate</a:t>
            </a:r>
            <a:endParaRPr lang="it-IT" sz="2400" b="0" dirty="0">
              <a:effectLst/>
              <a:highlight>
                <a:srgbClr val="F7F7F7"/>
              </a:highlight>
            </a:endParaRPr>
          </a:p>
          <a:p>
            <a:pPr rtl="0">
              <a:spcBef>
                <a:spcPts val="0"/>
              </a:spcBef>
              <a:spcAft>
                <a:spcPts val="0"/>
              </a:spcAft>
            </a:pPr>
            <a:r>
              <a:rPr lang="it-IT" sz="2400" b="0" i="0" u="none" strike="noStrike" dirty="0">
                <a:solidFill>
                  <a:srgbClr val="008000"/>
                </a:solidFill>
                <a:effectLst/>
                <a:highlight>
                  <a:srgbClr val="F7F7F7"/>
                </a:highlight>
                <a:latin typeface="Courier New" panose="02070309020205020404" pitchFamily="49" charset="0"/>
              </a:rPr>
              <a:t>#Trihalomethanes</a:t>
            </a:r>
            <a:endParaRPr lang="it-IT" sz="2400" b="0" dirty="0">
              <a:effectLst/>
              <a:highlight>
                <a:srgbClr val="F7F7F7"/>
              </a:highlight>
            </a:endParaRPr>
          </a:p>
          <a:p>
            <a:pPr rtl="0">
              <a:spcBef>
                <a:spcPts val="0"/>
              </a:spcBef>
              <a:spcAft>
                <a:spcPts val="0"/>
              </a:spcAft>
            </a:pPr>
            <a:r>
              <a:rPr lang="it-IT" sz="2400" b="0" i="0" u="none" strike="noStrike" dirty="0">
                <a:solidFill>
                  <a:srgbClr val="000000"/>
                </a:solidFill>
                <a:effectLst/>
                <a:highlight>
                  <a:srgbClr val="F7F7F7"/>
                </a:highlight>
                <a:latin typeface="Courier New" panose="02070309020205020404" pitchFamily="49" charset="0"/>
              </a:rPr>
              <a:t>df[</a:t>
            </a:r>
            <a:r>
              <a:rPr lang="it-IT" sz="2400" b="0" i="0" u="none" strike="noStrike" dirty="0">
                <a:solidFill>
                  <a:srgbClr val="A31515"/>
                </a:solidFill>
                <a:effectLst/>
                <a:highlight>
                  <a:srgbClr val="F7F7F7"/>
                </a:highlight>
                <a:latin typeface="Courier New" panose="02070309020205020404" pitchFamily="49" charset="0"/>
              </a:rPr>
              <a:t>'Trihalomethanes'</a:t>
            </a:r>
            <a:r>
              <a:rPr lang="it-IT" sz="2400" b="0" i="0" u="none" strike="noStrike" dirty="0">
                <a:solidFill>
                  <a:srgbClr val="000000"/>
                </a:solidFill>
                <a:effectLst/>
                <a:highlight>
                  <a:srgbClr val="F7F7F7"/>
                </a:highlight>
                <a:latin typeface="Courier New" panose="02070309020205020404" pitchFamily="49" charset="0"/>
              </a:rPr>
              <a:t>].fillna(value = df[</a:t>
            </a:r>
            <a:r>
              <a:rPr lang="it-IT" sz="2400" b="0" i="0" u="none" strike="noStrike" dirty="0">
                <a:solidFill>
                  <a:srgbClr val="A31515"/>
                </a:solidFill>
                <a:effectLst/>
                <a:highlight>
                  <a:srgbClr val="F7F7F7"/>
                </a:highlight>
                <a:latin typeface="Courier New" panose="02070309020205020404" pitchFamily="49" charset="0"/>
              </a:rPr>
              <a:t>'Trihalomethanes'</a:t>
            </a:r>
            <a:r>
              <a:rPr lang="it-IT" sz="2400" b="0" i="0" u="none" strike="noStrike" dirty="0">
                <a:solidFill>
                  <a:srgbClr val="000000"/>
                </a:solidFill>
                <a:effectLst/>
                <a:highlight>
                  <a:srgbClr val="F7F7F7"/>
                </a:highlight>
                <a:latin typeface="Courier New" panose="02070309020205020404" pitchFamily="49" charset="0"/>
              </a:rPr>
              <a:t>].mean() , inplace = </a:t>
            </a:r>
            <a:r>
              <a:rPr lang="it-IT" sz="2400" b="0" i="0" u="none" strike="noStrike" dirty="0">
                <a:solidFill>
                  <a:srgbClr val="0000FF"/>
                </a:solidFill>
                <a:effectLst/>
                <a:highlight>
                  <a:srgbClr val="F7F7F7"/>
                </a:highlight>
                <a:latin typeface="Courier New" panose="02070309020205020404" pitchFamily="49" charset="0"/>
              </a:rPr>
              <a:t>True</a:t>
            </a:r>
            <a:r>
              <a:rPr lang="it-IT" sz="2400" b="0" i="0" u="none" strike="noStrike" dirty="0">
                <a:solidFill>
                  <a:srgbClr val="000000"/>
                </a:solidFill>
                <a:effectLst/>
                <a:highlight>
                  <a:srgbClr val="F7F7F7"/>
                </a:highlight>
                <a:latin typeface="Courier New" panose="02070309020205020404" pitchFamily="49" charset="0"/>
              </a:rPr>
              <a:t>)</a:t>
            </a:r>
            <a:endParaRPr lang="it-IT" sz="2400" b="0" dirty="0">
              <a:effectLst/>
              <a:highlight>
                <a:srgbClr val="F7F7F7"/>
              </a:highlight>
            </a:endParaRPr>
          </a:p>
          <a:p>
            <a:pPr rtl="0">
              <a:spcBef>
                <a:spcPts val="0"/>
              </a:spcBef>
              <a:spcAft>
                <a:spcPts val="0"/>
              </a:spcAft>
            </a:pPr>
            <a:r>
              <a:rPr lang="it-IT" sz="2400" b="0" i="0" u="none" strike="noStrike" dirty="0">
                <a:solidFill>
                  <a:srgbClr val="008000"/>
                </a:solidFill>
                <a:effectLst/>
                <a:highlight>
                  <a:srgbClr val="F7F7F7"/>
                </a:highlight>
                <a:latin typeface="Courier New" panose="02070309020205020404" pitchFamily="49" charset="0"/>
              </a:rPr>
              <a:t># Check for missing values after filling</a:t>
            </a:r>
            <a:endParaRPr lang="it-IT" sz="2400" b="0" dirty="0">
              <a:effectLst/>
              <a:highlight>
                <a:srgbClr val="F7F7F7"/>
              </a:highlight>
            </a:endParaRPr>
          </a:p>
          <a:p>
            <a:pPr rtl="0">
              <a:spcBef>
                <a:spcPts val="0"/>
              </a:spcBef>
              <a:spcAft>
                <a:spcPts val="0"/>
              </a:spcAft>
            </a:pPr>
            <a:r>
              <a:rPr lang="it-IT" sz="2400" b="0" i="0" u="none" strike="noStrike" dirty="0">
                <a:solidFill>
                  <a:srgbClr val="795E26"/>
                </a:solidFill>
                <a:effectLst/>
                <a:highlight>
                  <a:srgbClr val="F7F7F7"/>
                </a:highlight>
                <a:latin typeface="Courier New" panose="02070309020205020404" pitchFamily="49" charset="0"/>
              </a:rPr>
              <a:t>print</a:t>
            </a:r>
            <a:r>
              <a:rPr lang="it-IT" sz="2400" b="0" i="0" u="none" strike="noStrike" dirty="0">
                <a:solidFill>
                  <a:srgbClr val="000000"/>
                </a:solidFill>
                <a:effectLst/>
                <a:highlight>
                  <a:srgbClr val="F7F7F7"/>
                </a:highlight>
                <a:latin typeface="Courier New" panose="02070309020205020404" pitchFamily="49" charset="0"/>
              </a:rPr>
              <a:t>(</a:t>
            </a:r>
            <a:r>
              <a:rPr lang="it-IT" sz="2400" b="0" i="0" u="none" strike="noStrike" dirty="0">
                <a:solidFill>
                  <a:srgbClr val="A31515"/>
                </a:solidFill>
                <a:effectLst/>
                <a:highlight>
                  <a:srgbClr val="F7F7F7"/>
                </a:highlight>
                <a:latin typeface="Courier New" panose="02070309020205020404" pitchFamily="49" charset="0"/>
              </a:rPr>
              <a:t>"Missing values per column:"</a:t>
            </a:r>
            <a:r>
              <a:rPr lang="it-IT" sz="2400" b="0" i="0" u="none" strike="noStrike" dirty="0">
                <a:solidFill>
                  <a:srgbClr val="000000"/>
                </a:solidFill>
                <a:effectLst/>
                <a:highlight>
                  <a:srgbClr val="F7F7F7"/>
                </a:highlight>
                <a:latin typeface="Courier New" panose="02070309020205020404" pitchFamily="49" charset="0"/>
              </a:rPr>
              <a:t>)</a:t>
            </a:r>
            <a:endParaRPr lang="it-IT" sz="2400" b="0" dirty="0">
              <a:effectLst/>
              <a:highlight>
                <a:srgbClr val="F7F7F7"/>
              </a:highlight>
            </a:endParaRPr>
          </a:p>
          <a:p>
            <a:pPr rtl="0">
              <a:spcBef>
                <a:spcPts val="0"/>
              </a:spcBef>
              <a:spcAft>
                <a:spcPts val="0"/>
              </a:spcAft>
            </a:pPr>
            <a:r>
              <a:rPr lang="it-IT" sz="2400" b="0" i="0" u="none" strike="noStrike" dirty="0">
                <a:solidFill>
                  <a:srgbClr val="795E26"/>
                </a:solidFill>
                <a:effectLst/>
                <a:highlight>
                  <a:srgbClr val="F7F7F7"/>
                </a:highlight>
                <a:latin typeface="Courier New" panose="02070309020205020404" pitchFamily="49" charset="0"/>
              </a:rPr>
              <a:t>print</a:t>
            </a:r>
            <a:r>
              <a:rPr lang="it-IT" sz="2400" b="0" i="0" u="none" strike="noStrike" dirty="0">
                <a:solidFill>
                  <a:srgbClr val="000000"/>
                </a:solidFill>
                <a:effectLst/>
                <a:highlight>
                  <a:srgbClr val="F7F7F7"/>
                </a:highlight>
                <a:latin typeface="Courier New" panose="02070309020205020404" pitchFamily="49" charset="0"/>
              </a:rPr>
              <a:t>(df.isnull().</a:t>
            </a:r>
            <a:r>
              <a:rPr lang="it-IT" sz="2400" b="0" i="0" u="none" strike="noStrike" dirty="0">
                <a:solidFill>
                  <a:srgbClr val="795E26"/>
                </a:solidFill>
                <a:effectLst/>
                <a:highlight>
                  <a:srgbClr val="F7F7F7"/>
                </a:highlight>
                <a:latin typeface="Courier New" panose="02070309020205020404" pitchFamily="49" charset="0"/>
              </a:rPr>
              <a:t>sum</a:t>
            </a:r>
            <a:r>
              <a:rPr lang="it-IT" sz="2400" b="0" i="0" u="none" strike="noStrike" dirty="0">
                <a:solidFill>
                  <a:srgbClr val="000000"/>
                </a:solidFill>
                <a:effectLst/>
                <a:highlight>
                  <a:srgbClr val="F7F7F7"/>
                </a:highlight>
                <a:latin typeface="Courier New" panose="02070309020205020404" pitchFamily="49" charset="0"/>
              </a:rPr>
              <a:t>().sort_values(ascending=</a:t>
            </a:r>
            <a:r>
              <a:rPr lang="it-IT" sz="2400" b="0" i="0" u="none" strike="noStrike" dirty="0">
                <a:solidFill>
                  <a:srgbClr val="0000FF"/>
                </a:solidFill>
                <a:effectLst/>
                <a:highlight>
                  <a:srgbClr val="F7F7F7"/>
                </a:highlight>
                <a:latin typeface="Courier New" panose="02070309020205020404" pitchFamily="49" charset="0"/>
              </a:rPr>
              <a:t>False</a:t>
            </a:r>
            <a:r>
              <a:rPr lang="it-IT" sz="2400" b="0" i="0" u="none" strike="noStrike" dirty="0">
                <a:solidFill>
                  <a:srgbClr val="000000"/>
                </a:solidFill>
                <a:effectLst/>
                <a:highlight>
                  <a:srgbClr val="F7F7F7"/>
                </a:highlight>
                <a:latin typeface="Courier New" panose="02070309020205020404" pitchFamily="49" charset="0"/>
              </a:rPr>
              <a:t>))</a:t>
            </a:r>
            <a:endParaRPr lang="it-IT" sz="2400" b="0" dirty="0">
              <a:effectLst/>
              <a:highlight>
                <a:srgbClr val="F7F7F7"/>
              </a:highlight>
            </a:endParaRPr>
          </a:p>
          <a:p>
            <a:pPr rtl="0">
              <a:spcBef>
                <a:spcPts val="0"/>
              </a:spcBef>
              <a:spcAft>
                <a:spcPts val="0"/>
              </a:spcAft>
            </a:pPr>
            <a:r>
              <a:rPr lang="it-IT" sz="2400" b="0" i="0" u="none" strike="noStrike" dirty="0">
                <a:solidFill>
                  <a:srgbClr val="008000"/>
                </a:solidFill>
                <a:effectLst/>
                <a:highlight>
                  <a:srgbClr val="F7F7F7"/>
                </a:highlight>
                <a:latin typeface="Courier New" panose="02070309020205020404" pitchFamily="49" charset="0"/>
              </a:rPr>
              <a:t># Check for duplicated rows</a:t>
            </a:r>
            <a:endParaRPr lang="it-IT" sz="2400" b="0" dirty="0">
              <a:effectLst/>
              <a:highlight>
                <a:srgbClr val="F7F7F7"/>
              </a:highlight>
            </a:endParaRPr>
          </a:p>
          <a:p>
            <a:pPr rtl="0">
              <a:spcBef>
                <a:spcPts val="0"/>
              </a:spcBef>
              <a:spcAft>
                <a:spcPts val="0"/>
              </a:spcAft>
            </a:pPr>
            <a:r>
              <a:rPr lang="it-IT" sz="2400" b="0" i="0" u="none" strike="noStrike" dirty="0">
                <a:solidFill>
                  <a:srgbClr val="000000"/>
                </a:solidFill>
                <a:effectLst/>
                <a:highlight>
                  <a:srgbClr val="F7F7F7"/>
                </a:highlight>
                <a:latin typeface="Courier New" panose="02070309020205020404" pitchFamily="49" charset="0"/>
              </a:rPr>
              <a:t>duplicates = df[df.duplicated()]</a:t>
            </a:r>
            <a:endParaRPr lang="it-IT" sz="2400" b="0" dirty="0">
              <a:effectLst/>
              <a:highlight>
                <a:srgbClr val="F7F7F7"/>
              </a:highlight>
            </a:endParaRPr>
          </a:p>
          <a:p>
            <a:br>
              <a:rPr lang="it-IT" sz="3200" dirty="0"/>
            </a:br>
            <a:endParaRPr lang="en-US" sz="3200" dirty="0">
              <a:solidFill>
                <a:srgbClr val="1F294C"/>
              </a:solidFill>
              <a:latin typeface="Proxima Nova"/>
            </a:endParaRPr>
          </a:p>
        </p:txBody>
      </p:sp>
      <p:sp>
        <p:nvSpPr>
          <p:cNvPr id="5" name="Freeform 5"/>
          <p:cNvSpPr/>
          <p:nvPr/>
        </p:nvSpPr>
        <p:spPr>
          <a:xfrm rot="4596961">
            <a:off x="-2194681" y="7605001"/>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201367">
            <a:off x="-1507790" y="8361780"/>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9956905">
            <a:off x="15474752" y="-385440"/>
            <a:ext cx="3832752" cy="3962431"/>
          </a:xfrm>
          <a:custGeom>
            <a:avLst/>
            <a:gdLst/>
            <a:ahLst/>
            <a:cxnLst/>
            <a:rect l="l" t="t" r="r" b="b"/>
            <a:pathLst>
              <a:path w="3832752" h="3962431">
                <a:moveTo>
                  <a:pt x="0" y="0"/>
                </a:moveTo>
                <a:lnTo>
                  <a:pt x="3832752" y="0"/>
                </a:lnTo>
                <a:lnTo>
                  <a:pt x="3832752" y="3962431"/>
                </a:lnTo>
                <a:lnTo>
                  <a:pt x="0" y="39624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395011">
            <a:off x="13800601" y="-1123498"/>
            <a:ext cx="2831272" cy="3761351"/>
          </a:xfrm>
          <a:custGeom>
            <a:avLst/>
            <a:gdLst/>
            <a:ahLst/>
            <a:cxnLst/>
            <a:rect l="l" t="t" r="r" b="b"/>
            <a:pathLst>
              <a:path w="2831272" h="3761351">
                <a:moveTo>
                  <a:pt x="0" y="0"/>
                </a:moveTo>
                <a:lnTo>
                  <a:pt x="2831272" y="0"/>
                </a:lnTo>
                <a:lnTo>
                  <a:pt x="2831272" y="3761351"/>
                </a:lnTo>
                <a:lnTo>
                  <a:pt x="0" y="376135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extLst>
      <p:ext uri="{BB962C8B-B14F-4D97-AF65-F5344CB8AC3E}">
        <p14:creationId xmlns:p14="http://schemas.microsoft.com/office/powerpoint/2010/main" val="2455820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325352" y="935723"/>
            <a:ext cx="7677225" cy="820738"/>
          </a:xfrm>
          <a:prstGeom prst="rect">
            <a:avLst/>
          </a:prstGeom>
        </p:spPr>
        <p:txBody>
          <a:bodyPr lIns="0" tIns="0" rIns="0" bIns="0" rtlCol="0" anchor="t">
            <a:spAutoFit/>
          </a:bodyPr>
          <a:lstStyle/>
          <a:p>
            <a:pPr>
              <a:lnSpc>
                <a:spcPts val="6399"/>
              </a:lnSpc>
            </a:pPr>
            <a:r>
              <a:rPr lang="en-US" sz="6399" spc="63" dirty="0">
                <a:solidFill>
                  <a:srgbClr val="0086B3"/>
                </a:solidFill>
                <a:latin typeface="Proxima Nova Bold"/>
              </a:rPr>
              <a:t>Preprocessing</a:t>
            </a:r>
          </a:p>
        </p:txBody>
      </p:sp>
      <p:sp>
        <p:nvSpPr>
          <p:cNvPr id="4" name="TextBox 4"/>
          <p:cNvSpPr txBox="1"/>
          <p:nvPr/>
        </p:nvSpPr>
        <p:spPr>
          <a:xfrm>
            <a:off x="536646" y="2462815"/>
            <a:ext cx="17214707" cy="3877985"/>
          </a:xfrm>
          <a:prstGeom prst="rect">
            <a:avLst/>
          </a:prstGeom>
        </p:spPr>
        <p:txBody>
          <a:bodyPr wrap="square" lIns="0" tIns="0" rIns="0" bIns="0" rtlCol="0" anchor="t">
            <a:spAutoFit/>
          </a:bodyPr>
          <a:lstStyle/>
          <a:p>
            <a:pPr rtl="0">
              <a:spcBef>
                <a:spcPts val="0"/>
              </a:spcBef>
              <a:spcAft>
                <a:spcPts val="0"/>
              </a:spcAft>
            </a:pPr>
            <a:r>
              <a:rPr lang="en-US" sz="3600" b="0" i="0" u="none" strike="noStrike" dirty="0">
                <a:solidFill>
                  <a:srgbClr val="008000"/>
                </a:solidFill>
                <a:effectLst/>
                <a:highlight>
                  <a:srgbClr val="F7F7F7"/>
                </a:highlight>
                <a:latin typeface="Courier New" panose="02070309020205020404" pitchFamily="49" charset="0"/>
              </a:rPr>
              <a:t># Display duplicated rows (if any)</a:t>
            </a:r>
            <a:endParaRPr lang="en-US" sz="3600" b="0" dirty="0">
              <a:effectLst/>
              <a:highlight>
                <a:srgbClr val="F7F7F7"/>
              </a:highlight>
            </a:endParaRPr>
          </a:p>
          <a:p>
            <a:pPr rtl="0">
              <a:spcBef>
                <a:spcPts val="0"/>
              </a:spcBef>
              <a:spcAft>
                <a:spcPts val="0"/>
              </a:spcAft>
            </a:pPr>
            <a:r>
              <a:rPr lang="en-US" sz="3600" b="0" i="0" u="none" strike="noStrike" dirty="0">
                <a:solidFill>
                  <a:srgbClr val="AF00DB"/>
                </a:solidFill>
                <a:effectLst/>
                <a:highlight>
                  <a:srgbClr val="F7F7F7"/>
                </a:highlight>
                <a:latin typeface="Courier New" panose="02070309020205020404" pitchFamily="49" charset="0"/>
              </a:rPr>
              <a:t>if</a:t>
            </a:r>
            <a:r>
              <a:rPr lang="en-US" sz="3600" b="0" i="0" u="none" strike="noStrike" dirty="0">
                <a:solidFill>
                  <a:srgbClr val="000000"/>
                </a:solidFill>
                <a:effectLst/>
                <a:highlight>
                  <a:srgbClr val="F7F7F7"/>
                </a:highlight>
                <a:latin typeface="Courier New" panose="02070309020205020404" pitchFamily="49" charset="0"/>
              </a:rPr>
              <a:t> </a:t>
            </a:r>
            <a:r>
              <a:rPr lang="en-US" sz="3600" b="0" i="0" u="none" strike="noStrike" dirty="0">
                <a:solidFill>
                  <a:srgbClr val="0000FF"/>
                </a:solidFill>
                <a:effectLst/>
                <a:highlight>
                  <a:srgbClr val="F7F7F7"/>
                </a:highlight>
                <a:latin typeface="Courier New" panose="02070309020205020404" pitchFamily="49" charset="0"/>
              </a:rPr>
              <a:t>not</a:t>
            </a:r>
            <a:r>
              <a:rPr lang="en-US" sz="3600" b="0" i="0" u="none" strike="noStrike" dirty="0">
                <a:solidFill>
                  <a:srgbClr val="000000"/>
                </a:solidFill>
                <a:effectLst/>
                <a:highlight>
                  <a:srgbClr val="F7F7F7"/>
                </a:highlight>
                <a:latin typeface="Courier New" panose="02070309020205020404" pitchFamily="49" charset="0"/>
              </a:rPr>
              <a:t> duplicates.empty:</a:t>
            </a:r>
            <a:endParaRPr lang="en-US" sz="3600" b="0" dirty="0">
              <a:effectLst/>
              <a:highlight>
                <a:srgbClr val="F7F7F7"/>
              </a:highlight>
            </a:endParaRPr>
          </a:p>
          <a:p>
            <a:pPr rtl="0">
              <a:spcBef>
                <a:spcPts val="0"/>
              </a:spcBef>
              <a:spcAft>
                <a:spcPts val="0"/>
              </a:spcAft>
            </a:pPr>
            <a:r>
              <a:rPr lang="en-US" sz="3600" b="0" i="0" u="none" strike="noStrike" dirty="0">
                <a:solidFill>
                  <a:srgbClr val="000000"/>
                </a:solidFill>
                <a:effectLst/>
                <a:highlight>
                  <a:srgbClr val="F7F7F7"/>
                </a:highlight>
                <a:latin typeface="Courier New" panose="02070309020205020404" pitchFamily="49" charset="0"/>
              </a:rPr>
              <a:t>    </a:t>
            </a:r>
            <a:r>
              <a:rPr lang="en-US" sz="3600" b="0" i="0" u="none" strike="noStrike" dirty="0">
                <a:solidFill>
                  <a:srgbClr val="795E26"/>
                </a:solidFill>
                <a:effectLst/>
                <a:highlight>
                  <a:srgbClr val="F7F7F7"/>
                </a:highlight>
                <a:latin typeface="Courier New" panose="02070309020205020404" pitchFamily="49" charset="0"/>
              </a:rPr>
              <a:t>print</a:t>
            </a:r>
            <a:r>
              <a:rPr lang="en-US" sz="3600" b="0" i="0" u="none" strike="noStrike" dirty="0">
                <a:solidFill>
                  <a:srgbClr val="000000"/>
                </a:solidFill>
                <a:effectLst/>
                <a:highlight>
                  <a:srgbClr val="F7F7F7"/>
                </a:highlight>
                <a:latin typeface="Courier New" panose="02070309020205020404" pitchFamily="49" charset="0"/>
              </a:rPr>
              <a:t>(</a:t>
            </a:r>
            <a:r>
              <a:rPr lang="en-US" sz="3600" b="0" i="0" u="none" strike="noStrike" dirty="0">
                <a:solidFill>
                  <a:srgbClr val="A31515"/>
                </a:solidFill>
                <a:effectLst/>
                <a:highlight>
                  <a:srgbClr val="F7F7F7"/>
                </a:highlight>
                <a:latin typeface="Courier New" panose="02070309020205020404" pitchFamily="49" charset="0"/>
              </a:rPr>
              <a:t>"Duplicate Rows:"</a:t>
            </a:r>
            <a:r>
              <a:rPr lang="en-US" sz="3600" b="0" i="0" u="none" strike="noStrike" dirty="0">
                <a:solidFill>
                  <a:srgbClr val="000000"/>
                </a:solidFill>
                <a:effectLst/>
                <a:highlight>
                  <a:srgbClr val="F7F7F7"/>
                </a:highlight>
                <a:latin typeface="Courier New" panose="02070309020205020404" pitchFamily="49" charset="0"/>
              </a:rPr>
              <a:t>)</a:t>
            </a:r>
            <a:endParaRPr lang="en-US" sz="3600" b="0" dirty="0">
              <a:effectLst/>
              <a:highlight>
                <a:srgbClr val="F7F7F7"/>
              </a:highlight>
            </a:endParaRPr>
          </a:p>
          <a:p>
            <a:pPr rtl="0">
              <a:spcBef>
                <a:spcPts val="0"/>
              </a:spcBef>
              <a:spcAft>
                <a:spcPts val="0"/>
              </a:spcAft>
            </a:pPr>
            <a:r>
              <a:rPr lang="en-US" sz="3600" b="0" i="0" u="none" strike="noStrike" dirty="0">
                <a:solidFill>
                  <a:srgbClr val="000000"/>
                </a:solidFill>
                <a:effectLst/>
                <a:highlight>
                  <a:srgbClr val="F7F7F7"/>
                </a:highlight>
                <a:latin typeface="Courier New" panose="02070309020205020404" pitchFamily="49" charset="0"/>
              </a:rPr>
              <a:t>    </a:t>
            </a:r>
            <a:r>
              <a:rPr lang="en-US" sz="3600" b="0" i="0" u="none" strike="noStrike" dirty="0">
                <a:solidFill>
                  <a:srgbClr val="795E26"/>
                </a:solidFill>
                <a:effectLst/>
                <a:highlight>
                  <a:srgbClr val="F7F7F7"/>
                </a:highlight>
                <a:latin typeface="Courier New" panose="02070309020205020404" pitchFamily="49" charset="0"/>
              </a:rPr>
              <a:t>print</a:t>
            </a:r>
            <a:r>
              <a:rPr lang="en-US" sz="3600" b="0" i="0" u="none" strike="noStrike" dirty="0">
                <a:solidFill>
                  <a:srgbClr val="000000"/>
                </a:solidFill>
                <a:effectLst/>
                <a:highlight>
                  <a:srgbClr val="F7F7F7"/>
                </a:highlight>
                <a:latin typeface="Courier New" panose="02070309020205020404" pitchFamily="49" charset="0"/>
              </a:rPr>
              <a:t>(duplicates)</a:t>
            </a:r>
            <a:endParaRPr lang="en-US" sz="3600" b="0" dirty="0">
              <a:effectLst/>
              <a:highlight>
                <a:srgbClr val="F7F7F7"/>
              </a:highlight>
            </a:endParaRPr>
          </a:p>
          <a:p>
            <a:pPr rtl="0">
              <a:spcBef>
                <a:spcPts val="0"/>
              </a:spcBef>
              <a:spcAft>
                <a:spcPts val="0"/>
              </a:spcAft>
            </a:pPr>
            <a:r>
              <a:rPr lang="en-US" sz="3600" b="0" i="0" u="none" strike="noStrike" dirty="0">
                <a:solidFill>
                  <a:srgbClr val="AF00DB"/>
                </a:solidFill>
                <a:effectLst/>
                <a:highlight>
                  <a:srgbClr val="F7F7F7"/>
                </a:highlight>
                <a:latin typeface="Courier New" panose="02070309020205020404" pitchFamily="49" charset="0"/>
              </a:rPr>
              <a:t>else</a:t>
            </a:r>
            <a:r>
              <a:rPr lang="en-US" sz="3600" b="0" i="0" u="none" strike="noStrike" dirty="0">
                <a:solidFill>
                  <a:srgbClr val="000000"/>
                </a:solidFill>
                <a:effectLst/>
                <a:highlight>
                  <a:srgbClr val="F7F7F7"/>
                </a:highlight>
                <a:latin typeface="Courier New" panose="02070309020205020404" pitchFamily="49" charset="0"/>
              </a:rPr>
              <a:t>:</a:t>
            </a:r>
            <a:endParaRPr lang="en-US" sz="3600" b="0" dirty="0">
              <a:effectLst/>
              <a:highlight>
                <a:srgbClr val="F7F7F7"/>
              </a:highlight>
            </a:endParaRPr>
          </a:p>
          <a:p>
            <a:r>
              <a:rPr lang="en-US" sz="3600" b="0" i="0" u="none" strike="noStrike" dirty="0">
                <a:solidFill>
                  <a:srgbClr val="000000"/>
                </a:solidFill>
                <a:effectLst/>
                <a:latin typeface="Courier New" panose="02070309020205020404" pitchFamily="49" charset="0"/>
              </a:rPr>
              <a:t>    </a:t>
            </a:r>
            <a:r>
              <a:rPr lang="en-US" sz="3600" b="0" i="0" u="none" strike="noStrike" dirty="0">
                <a:solidFill>
                  <a:srgbClr val="795E26"/>
                </a:solidFill>
                <a:effectLst/>
                <a:latin typeface="Courier New" panose="02070309020205020404" pitchFamily="49" charset="0"/>
              </a:rPr>
              <a:t>print</a:t>
            </a:r>
            <a:r>
              <a:rPr lang="en-US" sz="3600" b="0" i="0" u="none" strike="noStrike" dirty="0">
                <a:solidFill>
                  <a:srgbClr val="000000"/>
                </a:solidFill>
                <a:effectLst/>
                <a:latin typeface="Courier New" panose="02070309020205020404" pitchFamily="49" charset="0"/>
              </a:rPr>
              <a:t>(</a:t>
            </a:r>
            <a:r>
              <a:rPr lang="en-US" sz="3600" b="0" i="0" u="none" strike="noStrike" dirty="0">
                <a:solidFill>
                  <a:srgbClr val="A31515"/>
                </a:solidFill>
                <a:effectLst/>
                <a:latin typeface="Courier New" panose="02070309020205020404" pitchFamily="49" charset="0"/>
              </a:rPr>
              <a:t>"No duplicate rows found."</a:t>
            </a:r>
            <a:r>
              <a:rPr lang="en-US" sz="3600" b="0" i="0" u="none" strike="noStrike" dirty="0">
                <a:solidFill>
                  <a:srgbClr val="000000"/>
                </a:solidFill>
                <a:effectLst/>
                <a:latin typeface="Courier New" panose="02070309020205020404" pitchFamily="49" charset="0"/>
              </a:rPr>
              <a:t>)</a:t>
            </a:r>
            <a:br>
              <a:rPr lang="it-IT" sz="3600" dirty="0"/>
            </a:br>
            <a:endParaRPr lang="en-US" sz="3600" dirty="0">
              <a:solidFill>
                <a:srgbClr val="1F294C"/>
              </a:solidFill>
              <a:latin typeface="Proxima Nova"/>
            </a:endParaRPr>
          </a:p>
        </p:txBody>
      </p:sp>
      <p:sp>
        <p:nvSpPr>
          <p:cNvPr id="5" name="Freeform 5"/>
          <p:cNvSpPr/>
          <p:nvPr/>
        </p:nvSpPr>
        <p:spPr>
          <a:xfrm rot="4596961">
            <a:off x="-2194681" y="7605001"/>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201367">
            <a:off x="-1507790" y="8361780"/>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9956905">
            <a:off x="15474752" y="-385440"/>
            <a:ext cx="3832752" cy="3962431"/>
          </a:xfrm>
          <a:custGeom>
            <a:avLst/>
            <a:gdLst/>
            <a:ahLst/>
            <a:cxnLst/>
            <a:rect l="l" t="t" r="r" b="b"/>
            <a:pathLst>
              <a:path w="3832752" h="3962431">
                <a:moveTo>
                  <a:pt x="0" y="0"/>
                </a:moveTo>
                <a:lnTo>
                  <a:pt x="3832752" y="0"/>
                </a:lnTo>
                <a:lnTo>
                  <a:pt x="3832752" y="3962431"/>
                </a:lnTo>
                <a:lnTo>
                  <a:pt x="0" y="39624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395011">
            <a:off x="13800601" y="-1123498"/>
            <a:ext cx="2831272" cy="3761351"/>
          </a:xfrm>
          <a:custGeom>
            <a:avLst/>
            <a:gdLst/>
            <a:ahLst/>
            <a:cxnLst/>
            <a:rect l="l" t="t" r="r" b="b"/>
            <a:pathLst>
              <a:path w="2831272" h="3761351">
                <a:moveTo>
                  <a:pt x="0" y="0"/>
                </a:moveTo>
                <a:lnTo>
                  <a:pt x="2831272" y="0"/>
                </a:lnTo>
                <a:lnTo>
                  <a:pt x="2831272" y="3761351"/>
                </a:lnTo>
                <a:lnTo>
                  <a:pt x="0" y="376135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pic>
        <p:nvPicPr>
          <p:cNvPr id="10242" name="Picture 2">
            <a:extLst>
              <a:ext uri="{FF2B5EF4-FFF2-40B4-BE49-F238E27FC236}">
                <a16:creationId xmlns:a16="http://schemas.microsoft.com/office/drawing/2014/main" id="{9FC92D54-1F63-DA5B-52FF-8D2E4E07832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77600" y="4229100"/>
            <a:ext cx="6865272" cy="536596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070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325352" y="935723"/>
            <a:ext cx="7677225" cy="820738"/>
          </a:xfrm>
          <a:prstGeom prst="rect">
            <a:avLst/>
          </a:prstGeom>
        </p:spPr>
        <p:txBody>
          <a:bodyPr lIns="0" tIns="0" rIns="0" bIns="0" rtlCol="0" anchor="t">
            <a:spAutoFit/>
          </a:bodyPr>
          <a:lstStyle/>
          <a:p>
            <a:pPr>
              <a:lnSpc>
                <a:spcPts val="6399"/>
              </a:lnSpc>
            </a:pPr>
            <a:r>
              <a:rPr lang="en-US" sz="6399" spc="63" dirty="0">
                <a:solidFill>
                  <a:srgbClr val="0086B3"/>
                </a:solidFill>
                <a:latin typeface="Proxima Nova Bold"/>
              </a:rPr>
              <a:t>Preprocessing</a:t>
            </a:r>
          </a:p>
        </p:txBody>
      </p:sp>
      <p:sp>
        <p:nvSpPr>
          <p:cNvPr id="4" name="TextBox 4"/>
          <p:cNvSpPr txBox="1"/>
          <p:nvPr/>
        </p:nvSpPr>
        <p:spPr>
          <a:xfrm>
            <a:off x="536646" y="2462815"/>
            <a:ext cx="17214707" cy="3939540"/>
          </a:xfrm>
          <a:prstGeom prst="rect">
            <a:avLst/>
          </a:prstGeom>
        </p:spPr>
        <p:txBody>
          <a:bodyPr wrap="square" lIns="0" tIns="0" rIns="0" bIns="0" rtlCol="0" anchor="t">
            <a:spAutoFit/>
          </a:bodyPr>
          <a:lstStyle/>
          <a:p>
            <a:pPr rtl="0">
              <a:spcBef>
                <a:spcPts val="0"/>
              </a:spcBef>
              <a:spcAft>
                <a:spcPts val="0"/>
              </a:spcAft>
            </a:pPr>
            <a:r>
              <a:rPr lang="it-IT" sz="3200" b="0" i="0" u="none" strike="noStrike" dirty="0">
                <a:solidFill>
                  <a:srgbClr val="008000"/>
                </a:solidFill>
                <a:effectLst/>
                <a:highlight>
                  <a:srgbClr val="F7F7F7"/>
                </a:highlight>
                <a:latin typeface="Courier New" panose="02070309020205020404" pitchFamily="49" charset="0"/>
              </a:rPr>
              <a:t># Calculate z-scores for each numeric column</a:t>
            </a:r>
            <a:endParaRPr lang="it-IT" sz="3200" b="0" dirty="0">
              <a:effectLst/>
              <a:highlight>
                <a:srgbClr val="F7F7F7"/>
              </a:highlight>
            </a:endParaRPr>
          </a:p>
          <a:p>
            <a:pPr rtl="0">
              <a:spcBef>
                <a:spcPts val="0"/>
              </a:spcBef>
              <a:spcAft>
                <a:spcPts val="0"/>
              </a:spcAft>
            </a:pPr>
            <a:r>
              <a:rPr lang="it-IT" sz="3200" b="0" i="0" u="none" strike="noStrike" dirty="0">
                <a:solidFill>
                  <a:srgbClr val="000000"/>
                </a:solidFill>
                <a:effectLst/>
                <a:highlight>
                  <a:srgbClr val="F7F7F7"/>
                </a:highlight>
                <a:latin typeface="Courier New" panose="02070309020205020404" pitchFamily="49" charset="0"/>
              </a:rPr>
              <a:t>z_scores = np.</a:t>
            </a:r>
            <a:r>
              <a:rPr lang="it-IT" sz="3200" b="0" i="0" u="none" strike="noStrike" dirty="0">
                <a:solidFill>
                  <a:srgbClr val="795E26"/>
                </a:solidFill>
                <a:effectLst/>
                <a:highlight>
                  <a:srgbClr val="F7F7F7"/>
                </a:highlight>
                <a:latin typeface="Courier New" panose="02070309020205020404" pitchFamily="49" charset="0"/>
              </a:rPr>
              <a:t>abs</a:t>
            </a:r>
            <a:r>
              <a:rPr lang="it-IT" sz="3200" b="0" i="0" u="none" strike="noStrike" dirty="0">
                <a:solidFill>
                  <a:srgbClr val="000000"/>
                </a:solidFill>
                <a:effectLst/>
                <a:highlight>
                  <a:srgbClr val="F7F7F7"/>
                </a:highlight>
                <a:latin typeface="Courier New" panose="02070309020205020404" pitchFamily="49" charset="0"/>
              </a:rPr>
              <a:t>((df - df.mean()) / df.std())</a:t>
            </a:r>
            <a:endParaRPr lang="it-IT" sz="3200" b="0" dirty="0">
              <a:effectLst/>
              <a:highlight>
                <a:srgbClr val="F7F7F7"/>
              </a:highlight>
            </a:endParaRPr>
          </a:p>
          <a:p>
            <a:pPr rtl="0">
              <a:spcBef>
                <a:spcPts val="0"/>
              </a:spcBef>
              <a:spcAft>
                <a:spcPts val="0"/>
              </a:spcAft>
            </a:pPr>
            <a:r>
              <a:rPr lang="it-IT" sz="3200" b="0" i="0" u="none" strike="noStrike" dirty="0">
                <a:solidFill>
                  <a:srgbClr val="008000"/>
                </a:solidFill>
                <a:effectLst/>
                <a:highlight>
                  <a:srgbClr val="F7F7F7"/>
                </a:highlight>
                <a:latin typeface="Courier New" panose="02070309020205020404" pitchFamily="49" charset="0"/>
              </a:rPr>
              <a:t># Define threshold for outlier detection (e.g., z-score &gt; 3)</a:t>
            </a:r>
            <a:endParaRPr lang="it-IT" sz="3200" b="0" dirty="0">
              <a:effectLst/>
              <a:highlight>
                <a:srgbClr val="F7F7F7"/>
              </a:highlight>
            </a:endParaRPr>
          </a:p>
          <a:p>
            <a:pPr rtl="0">
              <a:spcBef>
                <a:spcPts val="0"/>
              </a:spcBef>
              <a:spcAft>
                <a:spcPts val="0"/>
              </a:spcAft>
            </a:pPr>
            <a:r>
              <a:rPr lang="it-IT" sz="3200" b="0" i="0" u="none" strike="noStrike" dirty="0">
                <a:solidFill>
                  <a:srgbClr val="000000"/>
                </a:solidFill>
                <a:effectLst/>
                <a:highlight>
                  <a:srgbClr val="F7F7F7"/>
                </a:highlight>
                <a:latin typeface="Courier New" panose="02070309020205020404" pitchFamily="49" charset="0"/>
              </a:rPr>
              <a:t>outlier_threshold = </a:t>
            </a:r>
            <a:r>
              <a:rPr lang="it-IT" sz="3200" b="0" i="0" u="none" strike="noStrike" dirty="0">
                <a:solidFill>
                  <a:srgbClr val="116644"/>
                </a:solidFill>
                <a:effectLst/>
                <a:highlight>
                  <a:srgbClr val="F7F7F7"/>
                </a:highlight>
                <a:latin typeface="Courier New" panose="02070309020205020404" pitchFamily="49" charset="0"/>
              </a:rPr>
              <a:t>3</a:t>
            </a:r>
            <a:endParaRPr lang="it-IT" sz="3200" b="0" dirty="0">
              <a:effectLst/>
              <a:highlight>
                <a:srgbClr val="F7F7F7"/>
              </a:highlight>
            </a:endParaRPr>
          </a:p>
          <a:p>
            <a:pPr rtl="0">
              <a:spcBef>
                <a:spcPts val="0"/>
              </a:spcBef>
              <a:spcAft>
                <a:spcPts val="0"/>
              </a:spcAft>
            </a:pPr>
            <a:r>
              <a:rPr lang="it-IT" sz="3200" b="0" i="0" u="none" strike="noStrike" dirty="0">
                <a:solidFill>
                  <a:srgbClr val="000000"/>
                </a:solidFill>
                <a:effectLst/>
                <a:highlight>
                  <a:srgbClr val="F7F7F7"/>
                </a:highlight>
                <a:latin typeface="Courier New" panose="02070309020205020404" pitchFamily="49" charset="0"/>
              </a:rPr>
              <a:t>outliers = df[z_scores &gt; outlier_threshold]</a:t>
            </a:r>
            <a:endParaRPr lang="it-IT" sz="3200" b="0" dirty="0">
              <a:effectLst/>
              <a:highlight>
                <a:srgbClr val="F7F7F7"/>
              </a:highlight>
            </a:endParaRPr>
          </a:p>
          <a:p>
            <a:pPr rtl="0">
              <a:spcBef>
                <a:spcPts val="0"/>
              </a:spcBef>
              <a:spcAft>
                <a:spcPts val="0"/>
              </a:spcAft>
            </a:pPr>
            <a:r>
              <a:rPr lang="it-IT" sz="3200" b="0" i="0" u="none" strike="noStrike" dirty="0">
                <a:solidFill>
                  <a:srgbClr val="008000"/>
                </a:solidFill>
                <a:effectLst/>
                <a:highlight>
                  <a:srgbClr val="F7F7F7"/>
                </a:highlight>
                <a:latin typeface="Courier New" panose="02070309020205020404" pitchFamily="49" charset="0"/>
              </a:rPr>
              <a:t># Visualize outliers or inspect using descriptive statistics</a:t>
            </a:r>
            <a:endParaRPr lang="it-IT" sz="3200" b="0" dirty="0">
              <a:effectLst/>
              <a:highlight>
                <a:srgbClr val="F7F7F7"/>
              </a:highlight>
            </a:endParaRPr>
          </a:p>
          <a:p>
            <a:pPr rtl="0">
              <a:spcBef>
                <a:spcPts val="0"/>
              </a:spcBef>
              <a:spcAft>
                <a:spcPts val="0"/>
              </a:spcAft>
            </a:pPr>
            <a:r>
              <a:rPr lang="it-IT" sz="3200" b="0" i="0" u="none" strike="noStrike" dirty="0">
                <a:solidFill>
                  <a:srgbClr val="795E26"/>
                </a:solidFill>
                <a:effectLst/>
                <a:highlight>
                  <a:srgbClr val="F7F7F7"/>
                </a:highlight>
                <a:latin typeface="Courier New" panose="02070309020205020404" pitchFamily="49" charset="0"/>
              </a:rPr>
              <a:t>print</a:t>
            </a:r>
            <a:r>
              <a:rPr lang="it-IT" sz="3200" b="0" i="0" u="none" strike="noStrike" dirty="0">
                <a:solidFill>
                  <a:srgbClr val="000000"/>
                </a:solidFill>
                <a:effectLst/>
                <a:highlight>
                  <a:srgbClr val="F7F7F7"/>
                </a:highlight>
                <a:latin typeface="Courier New" panose="02070309020205020404" pitchFamily="49" charset="0"/>
              </a:rPr>
              <a:t>(</a:t>
            </a:r>
            <a:r>
              <a:rPr lang="it-IT" sz="3200" b="0" i="0" u="none" strike="noStrike" dirty="0">
                <a:solidFill>
                  <a:srgbClr val="A31515"/>
                </a:solidFill>
                <a:effectLst/>
                <a:highlight>
                  <a:srgbClr val="F7F7F7"/>
                </a:highlight>
                <a:latin typeface="Courier New" panose="02070309020205020404" pitchFamily="49" charset="0"/>
              </a:rPr>
              <a:t>"Outliers:"</a:t>
            </a:r>
            <a:r>
              <a:rPr lang="it-IT" sz="3200" b="0" i="0" u="none" strike="noStrike" dirty="0">
                <a:solidFill>
                  <a:srgbClr val="000000"/>
                </a:solidFill>
                <a:effectLst/>
                <a:highlight>
                  <a:srgbClr val="F7F7F7"/>
                </a:highlight>
                <a:latin typeface="Courier New" panose="02070309020205020404" pitchFamily="49" charset="0"/>
              </a:rPr>
              <a:t>)</a:t>
            </a:r>
            <a:endParaRPr lang="it-IT" sz="3200" b="0" dirty="0">
              <a:effectLst/>
              <a:highlight>
                <a:srgbClr val="F7F7F7"/>
              </a:highlight>
            </a:endParaRPr>
          </a:p>
          <a:p>
            <a:r>
              <a:rPr lang="it-IT" sz="3200" b="0" i="0" u="none" strike="noStrike" dirty="0">
                <a:solidFill>
                  <a:srgbClr val="795E26"/>
                </a:solidFill>
                <a:effectLst/>
                <a:latin typeface="Courier New" panose="02070309020205020404" pitchFamily="49" charset="0"/>
              </a:rPr>
              <a:t>print</a:t>
            </a:r>
            <a:r>
              <a:rPr lang="it-IT" sz="3200" b="0" i="0" u="none" strike="noStrike" dirty="0">
                <a:solidFill>
                  <a:srgbClr val="000000"/>
                </a:solidFill>
                <a:effectLst/>
                <a:latin typeface="Courier New" panose="02070309020205020404" pitchFamily="49" charset="0"/>
              </a:rPr>
              <a:t>(outliers)</a:t>
            </a:r>
            <a:endParaRPr lang="en-US" sz="3200" dirty="0">
              <a:solidFill>
                <a:srgbClr val="1F294C"/>
              </a:solidFill>
              <a:latin typeface="Proxima Nova"/>
            </a:endParaRPr>
          </a:p>
        </p:txBody>
      </p:sp>
      <p:sp>
        <p:nvSpPr>
          <p:cNvPr id="5" name="Freeform 5"/>
          <p:cNvSpPr/>
          <p:nvPr/>
        </p:nvSpPr>
        <p:spPr>
          <a:xfrm rot="4596961">
            <a:off x="-2194681" y="7605001"/>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201367">
            <a:off x="-1507790" y="8361780"/>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9956905">
            <a:off x="15474752" y="-385440"/>
            <a:ext cx="3832752" cy="3962431"/>
          </a:xfrm>
          <a:custGeom>
            <a:avLst/>
            <a:gdLst/>
            <a:ahLst/>
            <a:cxnLst/>
            <a:rect l="l" t="t" r="r" b="b"/>
            <a:pathLst>
              <a:path w="3832752" h="3962431">
                <a:moveTo>
                  <a:pt x="0" y="0"/>
                </a:moveTo>
                <a:lnTo>
                  <a:pt x="3832752" y="0"/>
                </a:lnTo>
                <a:lnTo>
                  <a:pt x="3832752" y="3962431"/>
                </a:lnTo>
                <a:lnTo>
                  <a:pt x="0" y="39624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395011">
            <a:off x="13800601" y="-1123498"/>
            <a:ext cx="2831272" cy="3761351"/>
          </a:xfrm>
          <a:custGeom>
            <a:avLst/>
            <a:gdLst/>
            <a:ahLst/>
            <a:cxnLst/>
            <a:rect l="l" t="t" r="r" b="b"/>
            <a:pathLst>
              <a:path w="2831272" h="3761351">
                <a:moveTo>
                  <a:pt x="0" y="0"/>
                </a:moveTo>
                <a:lnTo>
                  <a:pt x="2831272" y="0"/>
                </a:lnTo>
                <a:lnTo>
                  <a:pt x="2831272" y="3761351"/>
                </a:lnTo>
                <a:lnTo>
                  <a:pt x="0" y="376135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pic>
        <p:nvPicPr>
          <p:cNvPr id="11266" name="Picture 2">
            <a:extLst>
              <a:ext uri="{FF2B5EF4-FFF2-40B4-BE49-F238E27FC236}">
                <a16:creationId xmlns:a16="http://schemas.microsoft.com/office/drawing/2014/main" id="{C91E3EF9-1EEE-FD2F-7067-E75D20FD78A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83304" y="5524500"/>
            <a:ext cx="10875996" cy="4429474"/>
          </a:xfrm>
          <a:prstGeom prst="rect">
            <a:avLst/>
          </a:prstGeom>
          <a:noFill/>
          <a:ln>
            <a:solidFill>
              <a:schemeClr val="accent1"/>
            </a:solidFill>
          </a:ln>
          <a:effectLst>
            <a:glow rad="63500">
              <a:schemeClr val="accent1">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114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325352" y="935723"/>
            <a:ext cx="7677225" cy="820738"/>
          </a:xfrm>
          <a:prstGeom prst="rect">
            <a:avLst/>
          </a:prstGeom>
        </p:spPr>
        <p:txBody>
          <a:bodyPr lIns="0" tIns="0" rIns="0" bIns="0" rtlCol="0" anchor="t">
            <a:spAutoFit/>
          </a:bodyPr>
          <a:lstStyle/>
          <a:p>
            <a:pPr>
              <a:lnSpc>
                <a:spcPts val="6399"/>
              </a:lnSpc>
            </a:pPr>
            <a:r>
              <a:rPr lang="en-US" sz="6399" spc="63" dirty="0">
                <a:solidFill>
                  <a:srgbClr val="0086B3"/>
                </a:solidFill>
                <a:latin typeface="Proxima Nova Bold"/>
              </a:rPr>
              <a:t>Preprocessing</a:t>
            </a:r>
          </a:p>
        </p:txBody>
      </p:sp>
      <p:sp>
        <p:nvSpPr>
          <p:cNvPr id="4" name="TextBox 4"/>
          <p:cNvSpPr txBox="1"/>
          <p:nvPr/>
        </p:nvSpPr>
        <p:spPr>
          <a:xfrm>
            <a:off x="536646" y="2462815"/>
            <a:ext cx="17214707" cy="5601533"/>
          </a:xfrm>
          <a:prstGeom prst="rect">
            <a:avLst/>
          </a:prstGeom>
        </p:spPr>
        <p:txBody>
          <a:bodyPr wrap="square" lIns="0" tIns="0" rIns="0" bIns="0" rtlCol="0" anchor="t">
            <a:spAutoFit/>
          </a:bodyPr>
          <a:lstStyle/>
          <a:p>
            <a:pPr rtl="0">
              <a:spcBef>
                <a:spcPts val="0"/>
              </a:spcBef>
              <a:spcAft>
                <a:spcPts val="0"/>
              </a:spcAft>
            </a:pPr>
            <a:r>
              <a:rPr lang="it-IT" sz="2800" b="0" i="0" u="none" strike="noStrike" dirty="0">
                <a:solidFill>
                  <a:srgbClr val="008000"/>
                </a:solidFill>
                <a:effectLst/>
                <a:highlight>
                  <a:srgbClr val="F7F7F7"/>
                </a:highlight>
                <a:latin typeface="Courier New" panose="02070309020205020404" pitchFamily="49" charset="0"/>
              </a:rPr>
              <a:t># Remove outliers based on z-scores</a:t>
            </a:r>
            <a:endParaRPr lang="it-IT" sz="2800" b="0" dirty="0">
              <a:effectLst/>
              <a:highlight>
                <a:srgbClr val="F7F7F7"/>
              </a:highlight>
            </a:endParaRPr>
          </a:p>
          <a:p>
            <a:pPr rtl="0">
              <a:spcBef>
                <a:spcPts val="0"/>
              </a:spcBef>
              <a:spcAft>
                <a:spcPts val="0"/>
              </a:spcAft>
            </a:pPr>
            <a:r>
              <a:rPr lang="it-IT" sz="2800" b="0" i="0" u="none" strike="noStrike" dirty="0">
                <a:solidFill>
                  <a:srgbClr val="000000"/>
                </a:solidFill>
                <a:effectLst/>
                <a:highlight>
                  <a:srgbClr val="F7F7F7"/>
                </a:highlight>
                <a:latin typeface="Courier New" panose="02070309020205020404" pitchFamily="49" charset="0"/>
              </a:rPr>
              <a:t>cleaned_df = df[(z_scores &lt;= outlier_threshold).</a:t>
            </a:r>
            <a:r>
              <a:rPr lang="it-IT" sz="2800" b="0" i="0" u="none" strike="noStrike" dirty="0">
                <a:solidFill>
                  <a:srgbClr val="795E26"/>
                </a:solidFill>
                <a:effectLst/>
                <a:highlight>
                  <a:srgbClr val="F7F7F7"/>
                </a:highlight>
                <a:latin typeface="Courier New" panose="02070309020205020404" pitchFamily="49" charset="0"/>
              </a:rPr>
              <a:t>all</a:t>
            </a:r>
            <a:r>
              <a:rPr lang="it-IT" sz="2800" b="0" i="0" u="none" strike="noStrike" dirty="0">
                <a:solidFill>
                  <a:srgbClr val="000000"/>
                </a:solidFill>
                <a:effectLst/>
                <a:highlight>
                  <a:srgbClr val="F7F7F7"/>
                </a:highlight>
                <a:latin typeface="Courier New" panose="02070309020205020404" pitchFamily="49" charset="0"/>
              </a:rPr>
              <a:t>(axis=</a:t>
            </a:r>
            <a:r>
              <a:rPr lang="it-IT" sz="2800" b="0" i="0" u="none" strike="noStrike" dirty="0">
                <a:solidFill>
                  <a:srgbClr val="116644"/>
                </a:solidFill>
                <a:effectLst/>
                <a:highlight>
                  <a:srgbClr val="F7F7F7"/>
                </a:highlight>
                <a:latin typeface="Courier New" panose="02070309020205020404" pitchFamily="49" charset="0"/>
              </a:rPr>
              <a:t>1</a:t>
            </a:r>
            <a:r>
              <a:rPr lang="it-IT" sz="2800" b="0" i="0" u="none" strike="noStrike" dirty="0">
                <a:solidFill>
                  <a:srgbClr val="000000"/>
                </a:solidFill>
                <a:effectLst/>
                <a:highlight>
                  <a:srgbClr val="F7F7F7"/>
                </a:highlight>
                <a:latin typeface="Courier New" panose="02070309020205020404" pitchFamily="49" charset="0"/>
              </a:rPr>
              <a:t>)]</a:t>
            </a:r>
            <a:endParaRPr lang="it-IT" sz="2800" b="0" dirty="0">
              <a:effectLst/>
              <a:highlight>
                <a:srgbClr val="F7F7F7"/>
              </a:highlight>
            </a:endParaRPr>
          </a:p>
          <a:p>
            <a:pPr rtl="0">
              <a:spcBef>
                <a:spcPts val="0"/>
              </a:spcBef>
              <a:spcAft>
                <a:spcPts val="0"/>
              </a:spcAft>
            </a:pPr>
            <a:r>
              <a:rPr lang="it-IT" sz="2800" b="0" i="0" u="none" strike="noStrike" dirty="0">
                <a:solidFill>
                  <a:srgbClr val="008000"/>
                </a:solidFill>
                <a:effectLst/>
                <a:highlight>
                  <a:srgbClr val="F7F7F7"/>
                </a:highlight>
                <a:latin typeface="Courier New" panose="02070309020205020404" pitchFamily="49" charset="0"/>
              </a:rPr>
              <a:t># Set the figure size</a:t>
            </a:r>
            <a:endParaRPr lang="it-IT" sz="2800" b="0" dirty="0">
              <a:effectLst/>
              <a:highlight>
                <a:srgbClr val="F7F7F7"/>
              </a:highlight>
            </a:endParaRPr>
          </a:p>
          <a:p>
            <a:pPr rtl="0">
              <a:spcBef>
                <a:spcPts val="0"/>
              </a:spcBef>
              <a:spcAft>
                <a:spcPts val="0"/>
              </a:spcAft>
            </a:pPr>
            <a:r>
              <a:rPr lang="it-IT" sz="2800" b="0" i="0" u="none" strike="noStrike" dirty="0">
                <a:solidFill>
                  <a:srgbClr val="000000"/>
                </a:solidFill>
                <a:effectLst/>
                <a:highlight>
                  <a:srgbClr val="F7F7F7"/>
                </a:highlight>
                <a:latin typeface="Courier New" panose="02070309020205020404" pitchFamily="49" charset="0"/>
              </a:rPr>
              <a:t>plt.figure(figsize=(</a:t>
            </a:r>
            <a:r>
              <a:rPr lang="it-IT" sz="2800" b="0" i="0" u="none" strike="noStrike" dirty="0">
                <a:solidFill>
                  <a:srgbClr val="116644"/>
                </a:solidFill>
                <a:effectLst/>
                <a:highlight>
                  <a:srgbClr val="F7F7F7"/>
                </a:highlight>
                <a:latin typeface="Courier New" panose="02070309020205020404" pitchFamily="49" charset="0"/>
              </a:rPr>
              <a:t>12</a:t>
            </a:r>
            <a:r>
              <a:rPr lang="it-IT" sz="2800" b="0" i="0" u="none" strike="noStrike" dirty="0">
                <a:solidFill>
                  <a:srgbClr val="000000"/>
                </a:solidFill>
                <a:effectLst/>
                <a:highlight>
                  <a:srgbClr val="F7F7F7"/>
                </a:highlight>
                <a:latin typeface="Courier New" panose="02070309020205020404" pitchFamily="49" charset="0"/>
              </a:rPr>
              <a:t>, </a:t>
            </a:r>
            <a:r>
              <a:rPr lang="it-IT" sz="2800" b="0" i="0" u="none" strike="noStrike" dirty="0">
                <a:solidFill>
                  <a:srgbClr val="116644"/>
                </a:solidFill>
                <a:effectLst/>
                <a:highlight>
                  <a:srgbClr val="F7F7F7"/>
                </a:highlight>
                <a:latin typeface="Courier New" panose="02070309020205020404" pitchFamily="49" charset="0"/>
              </a:rPr>
              <a:t>10</a:t>
            </a:r>
            <a:r>
              <a:rPr lang="it-IT" sz="2800" b="0" i="0" u="none" strike="noStrike" dirty="0">
                <a:solidFill>
                  <a:srgbClr val="000000"/>
                </a:solidFill>
                <a:effectLst/>
                <a:highlight>
                  <a:srgbClr val="F7F7F7"/>
                </a:highlight>
                <a:latin typeface="Courier New" panose="02070309020205020404" pitchFamily="49" charset="0"/>
              </a:rPr>
              <a:t>))</a:t>
            </a:r>
            <a:endParaRPr lang="it-IT" sz="2800" b="0" dirty="0">
              <a:effectLst/>
              <a:highlight>
                <a:srgbClr val="F7F7F7"/>
              </a:highlight>
            </a:endParaRPr>
          </a:p>
          <a:p>
            <a:pPr rtl="0">
              <a:spcBef>
                <a:spcPts val="0"/>
              </a:spcBef>
              <a:spcAft>
                <a:spcPts val="0"/>
              </a:spcAft>
            </a:pPr>
            <a:r>
              <a:rPr lang="it-IT" sz="2800" b="0" i="0" u="none" strike="noStrike" dirty="0">
                <a:solidFill>
                  <a:srgbClr val="008000"/>
                </a:solidFill>
                <a:effectLst/>
                <a:highlight>
                  <a:srgbClr val="F7F7F7"/>
                </a:highlight>
                <a:latin typeface="Courier New" panose="02070309020205020404" pitchFamily="49" charset="0"/>
              </a:rPr>
              <a:t># Create boxplots for each numerical column</a:t>
            </a:r>
            <a:endParaRPr lang="it-IT" sz="2800" b="0" dirty="0">
              <a:effectLst/>
              <a:highlight>
                <a:srgbClr val="F7F7F7"/>
              </a:highlight>
            </a:endParaRPr>
          </a:p>
          <a:p>
            <a:pPr rtl="0">
              <a:spcBef>
                <a:spcPts val="0"/>
              </a:spcBef>
              <a:spcAft>
                <a:spcPts val="0"/>
              </a:spcAft>
            </a:pPr>
            <a:r>
              <a:rPr lang="it-IT" sz="2800" b="0" i="0" u="none" strike="noStrike" dirty="0">
                <a:solidFill>
                  <a:srgbClr val="AF00DB"/>
                </a:solidFill>
                <a:effectLst/>
                <a:highlight>
                  <a:srgbClr val="F7F7F7"/>
                </a:highlight>
                <a:latin typeface="Courier New" panose="02070309020205020404" pitchFamily="49" charset="0"/>
              </a:rPr>
              <a:t>for</a:t>
            </a:r>
            <a:r>
              <a:rPr lang="it-IT" sz="2800" b="0" i="0" u="none" strike="noStrike" dirty="0">
                <a:solidFill>
                  <a:srgbClr val="000000"/>
                </a:solidFill>
                <a:effectLst/>
                <a:highlight>
                  <a:srgbClr val="F7F7F7"/>
                </a:highlight>
                <a:latin typeface="Courier New" panose="02070309020205020404" pitchFamily="49" charset="0"/>
              </a:rPr>
              <a:t> i, col </a:t>
            </a:r>
            <a:r>
              <a:rPr lang="it-IT" sz="2800" b="0" i="0" u="none" strike="noStrike" dirty="0">
                <a:solidFill>
                  <a:srgbClr val="0000FF"/>
                </a:solidFill>
                <a:effectLst/>
                <a:highlight>
                  <a:srgbClr val="F7F7F7"/>
                </a:highlight>
                <a:latin typeface="Courier New" panose="02070309020205020404" pitchFamily="49" charset="0"/>
              </a:rPr>
              <a:t>in</a:t>
            </a:r>
            <a:r>
              <a:rPr lang="it-IT" sz="2800" b="0" i="0" u="none" strike="noStrike" dirty="0">
                <a:solidFill>
                  <a:srgbClr val="000000"/>
                </a:solidFill>
                <a:effectLst/>
                <a:highlight>
                  <a:srgbClr val="F7F7F7"/>
                </a:highlight>
                <a:latin typeface="Courier New" panose="02070309020205020404" pitchFamily="49" charset="0"/>
              </a:rPr>
              <a:t> </a:t>
            </a:r>
            <a:r>
              <a:rPr lang="it-IT" sz="2800" b="0" i="0" u="none" strike="noStrike" dirty="0">
                <a:solidFill>
                  <a:srgbClr val="795E26"/>
                </a:solidFill>
                <a:effectLst/>
                <a:highlight>
                  <a:srgbClr val="F7F7F7"/>
                </a:highlight>
                <a:latin typeface="Courier New" panose="02070309020205020404" pitchFamily="49" charset="0"/>
              </a:rPr>
              <a:t>enumerate</a:t>
            </a:r>
            <a:r>
              <a:rPr lang="it-IT" sz="2800" b="0" i="0" u="none" strike="noStrike" dirty="0">
                <a:solidFill>
                  <a:srgbClr val="000000"/>
                </a:solidFill>
                <a:effectLst/>
                <a:highlight>
                  <a:srgbClr val="F7F7F7"/>
                </a:highlight>
                <a:latin typeface="Courier New" panose="02070309020205020404" pitchFamily="49" charset="0"/>
              </a:rPr>
              <a:t>(numerical_columns):</a:t>
            </a:r>
            <a:endParaRPr lang="it-IT" sz="2800" b="0" dirty="0">
              <a:effectLst/>
              <a:highlight>
                <a:srgbClr val="F7F7F7"/>
              </a:highlight>
            </a:endParaRPr>
          </a:p>
          <a:p>
            <a:pPr rtl="0">
              <a:spcBef>
                <a:spcPts val="0"/>
              </a:spcBef>
              <a:spcAft>
                <a:spcPts val="0"/>
              </a:spcAft>
            </a:pPr>
            <a:r>
              <a:rPr lang="it-IT" sz="2800" b="0" i="0" u="none" strike="noStrike" dirty="0">
                <a:solidFill>
                  <a:srgbClr val="000000"/>
                </a:solidFill>
                <a:effectLst/>
                <a:highlight>
                  <a:srgbClr val="F7F7F7"/>
                </a:highlight>
                <a:latin typeface="Courier New" panose="02070309020205020404" pitchFamily="49" charset="0"/>
              </a:rPr>
              <a:t>    plt.subplot(</a:t>
            </a:r>
            <a:r>
              <a:rPr lang="it-IT" sz="2800" b="0" i="0" u="none" strike="noStrike" dirty="0">
                <a:solidFill>
                  <a:srgbClr val="116644"/>
                </a:solidFill>
                <a:effectLst/>
                <a:highlight>
                  <a:srgbClr val="F7F7F7"/>
                </a:highlight>
                <a:latin typeface="Courier New" panose="02070309020205020404" pitchFamily="49" charset="0"/>
              </a:rPr>
              <a:t>4</a:t>
            </a:r>
            <a:r>
              <a:rPr lang="it-IT" sz="2800" b="0" i="0" u="none" strike="noStrike" dirty="0">
                <a:solidFill>
                  <a:srgbClr val="000000"/>
                </a:solidFill>
                <a:effectLst/>
                <a:highlight>
                  <a:srgbClr val="F7F7F7"/>
                </a:highlight>
                <a:latin typeface="Courier New" panose="02070309020205020404" pitchFamily="49" charset="0"/>
              </a:rPr>
              <a:t>, </a:t>
            </a:r>
            <a:r>
              <a:rPr lang="it-IT" sz="2800" b="0" i="0" u="none" strike="noStrike" dirty="0">
                <a:solidFill>
                  <a:srgbClr val="116644"/>
                </a:solidFill>
                <a:effectLst/>
                <a:highlight>
                  <a:srgbClr val="F7F7F7"/>
                </a:highlight>
                <a:latin typeface="Courier New" panose="02070309020205020404" pitchFamily="49" charset="0"/>
              </a:rPr>
              <a:t>4</a:t>
            </a:r>
            <a:r>
              <a:rPr lang="it-IT" sz="2800" b="0" i="0" u="none" strike="noStrike" dirty="0">
                <a:solidFill>
                  <a:srgbClr val="000000"/>
                </a:solidFill>
                <a:effectLst/>
                <a:highlight>
                  <a:srgbClr val="F7F7F7"/>
                </a:highlight>
                <a:latin typeface="Courier New" panose="02070309020205020404" pitchFamily="49" charset="0"/>
              </a:rPr>
              <a:t>, i + </a:t>
            </a:r>
            <a:r>
              <a:rPr lang="it-IT" sz="2800" b="0" i="0" u="none" strike="noStrike" dirty="0">
                <a:solidFill>
                  <a:srgbClr val="116644"/>
                </a:solidFill>
                <a:effectLst/>
                <a:highlight>
                  <a:srgbClr val="F7F7F7"/>
                </a:highlight>
                <a:latin typeface="Courier New" panose="02070309020205020404" pitchFamily="49" charset="0"/>
              </a:rPr>
              <a:t>1</a:t>
            </a:r>
            <a:r>
              <a:rPr lang="it-IT" sz="2800" b="0" i="0" u="none" strike="noStrike" dirty="0">
                <a:solidFill>
                  <a:srgbClr val="000000"/>
                </a:solidFill>
                <a:effectLst/>
                <a:highlight>
                  <a:srgbClr val="F7F7F7"/>
                </a:highlight>
                <a:latin typeface="Courier New" panose="02070309020205020404" pitchFamily="49" charset="0"/>
              </a:rPr>
              <a:t>)  </a:t>
            </a:r>
            <a:r>
              <a:rPr lang="it-IT" sz="2800" b="0" i="0" u="none" strike="noStrike" dirty="0">
                <a:solidFill>
                  <a:srgbClr val="008000"/>
                </a:solidFill>
                <a:effectLst/>
                <a:highlight>
                  <a:srgbClr val="F7F7F7"/>
                </a:highlight>
                <a:latin typeface="Courier New" panose="02070309020205020404" pitchFamily="49" charset="0"/>
              </a:rPr>
              <a:t># Adjust subplot layout as needed</a:t>
            </a:r>
            <a:endParaRPr lang="it-IT" sz="2800" b="0" dirty="0">
              <a:effectLst/>
              <a:highlight>
                <a:srgbClr val="F7F7F7"/>
              </a:highlight>
            </a:endParaRPr>
          </a:p>
          <a:p>
            <a:pPr rtl="0">
              <a:spcBef>
                <a:spcPts val="0"/>
              </a:spcBef>
              <a:spcAft>
                <a:spcPts val="0"/>
              </a:spcAft>
            </a:pPr>
            <a:r>
              <a:rPr lang="it-IT" sz="2800" b="0" i="0" u="none" strike="noStrike" dirty="0">
                <a:solidFill>
                  <a:srgbClr val="000000"/>
                </a:solidFill>
                <a:effectLst/>
                <a:highlight>
                  <a:srgbClr val="F7F7F7"/>
                </a:highlight>
                <a:latin typeface="Courier New" panose="02070309020205020404" pitchFamily="49" charset="0"/>
              </a:rPr>
              <a:t>    sns.boxplot(x=df[col])</a:t>
            </a:r>
            <a:endParaRPr lang="it-IT" sz="2800" b="0" dirty="0">
              <a:effectLst/>
              <a:highlight>
                <a:srgbClr val="F7F7F7"/>
              </a:highlight>
            </a:endParaRPr>
          </a:p>
          <a:p>
            <a:pPr rtl="0">
              <a:spcBef>
                <a:spcPts val="0"/>
              </a:spcBef>
              <a:spcAft>
                <a:spcPts val="0"/>
              </a:spcAft>
            </a:pPr>
            <a:r>
              <a:rPr lang="it-IT" sz="2800" b="0" i="0" u="none" strike="noStrike" dirty="0">
                <a:solidFill>
                  <a:srgbClr val="000000"/>
                </a:solidFill>
                <a:effectLst/>
                <a:highlight>
                  <a:srgbClr val="F7F7F7"/>
                </a:highlight>
                <a:latin typeface="Courier New" panose="02070309020205020404" pitchFamily="49" charset="0"/>
              </a:rPr>
              <a:t>    plt.title(col)</a:t>
            </a:r>
            <a:endParaRPr lang="it-IT" sz="2800" b="0" dirty="0">
              <a:effectLst/>
              <a:highlight>
                <a:srgbClr val="F7F7F7"/>
              </a:highlight>
            </a:endParaRPr>
          </a:p>
          <a:p>
            <a:pPr rtl="0">
              <a:spcBef>
                <a:spcPts val="0"/>
              </a:spcBef>
              <a:spcAft>
                <a:spcPts val="0"/>
              </a:spcAft>
            </a:pPr>
            <a:r>
              <a:rPr lang="it-IT" sz="2800" b="0" i="0" u="none" strike="noStrike" dirty="0">
                <a:solidFill>
                  <a:srgbClr val="000000"/>
                </a:solidFill>
                <a:effectLst/>
                <a:highlight>
                  <a:srgbClr val="F7F7F7"/>
                </a:highlight>
                <a:latin typeface="Courier New" panose="02070309020205020404" pitchFamily="49" charset="0"/>
              </a:rPr>
              <a:t>plt.tight_layout()  </a:t>
            </a:r>
            <a:r>
              <a:rPr lang="it-IT" sz="2800" b="0" i="0" u="none" strike="noStrike" dirty="0">
                <a:solidFill>
                  <a:srgbClr val="008000"/>
                </a:solidFill>
                <a:effectLst/>
                <a:highlight>
                  <a:srgbClr val="F7F7F7"/>
                </a:highlight>
                <a:latin typeface="Courier New" panose="02070309020205020404" pitchFamily="49" charset="0"/>
              </a:rPr>
              <a:t># Adjust layout spacing</a:t>
            </a:r>
            <a:endParaRPr lang="it-IT" sz="2800" b="0" dirty="0">
              <a:effectLst/>
              <a:highlight>
                <a:srgbClr val="F7F7F7"/>
              </a:highlight>
            </a:endParaRPr>
          </a:p>
          <a:p>
            <a:pPr rtl="0">
              <a:spcBef>
                <a:spcPts val="0"/>
              </a:spcBef>
              <a:spcAft>
                <a:spcPts val="0"/>
              </a:spcAft>
            </a:pPr>
            <a:r>
              <a:rPr lang="it-IT" sz="2800" b="0" i="0" u="none" strike="noStrike" dirty="0">
                <a:solidFill>
                  <a:srgbClr val="000000"/>
                </a:solidFill>
                <a:effectLst/>
                <a:highlight>
                  <a:srgbClr val="F7F7F7"/>
                </a:highlight>
                <a:latin typeface="Courier New" panose="02070309020205020404" pitchFamily="49" charset="0"/>
              </a:rPr>
              <a:t>plt.show()</a:t>
            </a:r>
            <a:endParaRPr lang="it-IT" sz="2800" b="0" dirty="0">
              <a:effectLst/>
              <a:highlight>
                <a:srgbClr val="F7F7F7"/>
              </a:highlight>
            </a:endParaRPr>
          </a:p>
          <a:p>
            <a:br>
              <a:rPr lang="it-IT" sz="2800" dirty="0"/>
            </a:br>
            <a:endParaRPr lang="en-US" sz="2800" dirty="0">
              <a:solidFill>
                <a:srgbClr val="1F294C"/>
              </a:solidFill>
              <a:latin typeface="Proxima Nova"/>
            </a:endParaRPr>
          </a:p>
        </p:txBody>
      </p:sp>
      <p:sp>
        <p:nvSpPr>
          <p:cNvPr id="5" name="Freeform 5"/>
          <p:cNvSpPr/>
          <p:nvPr/>
        </p:nvSpPr>
        <p:spPr>
          <a:xfrm rot="4596961">
            <a:off x="-2194681" y="7605001"/>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201367">
            <a:off x="-1507790" y="8361780"/>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9956905">
            <a:off x="15474752" y="-385440"/>
            <a:ext cx="3832752" cy="3962431"/>
          </a:xfrm>
          <a:custGeom>
            <a:avLst/>
            <a:gdLst/>
            <a:ahLst/>
            <a:cxnLst/>
            <a:rect l="l" t="t" r="r" b="b"/>
            <a:pathLst>
              <a:path w="3832752" h="3962431">
                <a:moveTo>
                  <a:pt x="0" y="0"/>
                </a:moveTo>
                <a:lnTo>
                  <a:pt x="3832752" y="0"/>
                </a:lnTo>
                <a:lnTo>
                  <a:pt x="3832752" y="3962431"/>
                </a:lnTo>
                <a:lnTo>
                  <a:pt x="0" y="39624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395011">
            <a:off x="13800601" y="-1123498"/>
            <a:ext cx="2831272" cy="3761351"/>
          </a:xfrm>
          <a:custGeom>
            <a:avLst/>
            <a:gdLst/>
            <a:ahLst/>
            <a:cxnLst/>
            <a:rect l="l" t="t" r="r" b="b"/>
            <a:pathLst>
              <a:path w="2831272" h="3761351">
                <a:moveTo>
                  <a:pt x="0" y="0"/>
                </a:moveTo>
                <a:lnTo>
                  <a:pt x="2831272" y="0"/>
                </a:lnTo>
                <a:lnTo>
                  <a:pt x="2831272" y="3761351"/>
                </a:lnTo>
                <a:lnTo>
                  <a:pt x="0" y="376135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extLst>
      <p:ext uri="{BB962C8B-B14F-4D97-AF65-F5344CB8AC3E}">
        <p14:creationId xmlns:p14="http://schemas.microsoft.com/office/powerpoint/2010/main" val="3737311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325352" y="935723"/>
            <a:ext cx="7677225" cy="820738"/>
          </a:xfrm>
          <a:prstGeom prst="rect">
            <a:avLst/>
          </a:prstGeom>
        </p:spPr>
        <p:txBody>
          <a:bodyPr lIns="0" tIns="0" rIns="0" bIns="0" rtlCol="0" anchor="t">
            <a:spAutoFit/>
          </a:bodyPr>
          <a:lstStyle/>
          <a:p>
            <a:pPr>
              <a:lnSpc>
                <a:spcPts val="6399"/>
              </a:lnSpc>
            </a:pPr>
            <a:r>
              <a:rPr lang="en-US" sz="6399" spc="63" dirty="0">
                <a:solidFill>
                  <a:srgbClr val="0086B3"/>
                </a:solidFill>
                <a:latin typeface="Proxima Nova Bold"/>
              </a:rPr>
              <a:t>Preprocessing</a:t>
            </a:r>
          </a:p>
        </p:txBody>
      </p:sp>
      <p:sp>
        <p:nvSpPr>
          <p:cNvPr id="5" name="Freeform 5"/>
          <p:cNvSpPr/>
          <p:nvPr/>
        </p:nvSpPr>
        <p:spPr>
          <a:xfrm rot="4596961">
            <a:off x="-2194681" y="7605001"/>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201367">
            <a:off x="-1507790" y="8361780"/>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9956905">
            <a:off x="15474752" y="-385440"/>
            <a:ext cx="3832752" cy="3962431"/>
          </a:xfrm>
          <a:custGeom>
            <a:avLst/>
            <a:gdLst/>
            <a:ahLst/>
            <a:cxnLst/>
            <a:rect l="l" t="t" r="r" b="b"/>
            <a:pathLst>
              <a:path w="3832752" h="3962431">
                <a:moveTo>
                  <a:pt x="0" y="0"/>
                </a:moveTo>
                <a:lnTo>
                  <a:pt x="3832752" y="0"/>
                </a:lnTo>
                <a:lnTo>
                  <a:pt x="3832752" y="3962431"/>
                </a:lnTo>
                <a:lnTo>
                  <a:pt x="0" y="39624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395011">
            <a:off x="13800601" y="-1123498"/>
            <a:ext cx="2831272" cy="3761351"/>
          </a:xfrm>
          <a:custGeom>
            <a:avLst/>
            <a:gdLst/>
            <a:ahLst/>
            <a:cxnLst/>
            <a:rect l="l" t="t" r="r" b="b"/>
            <a:pathLst>
              <a:path w="2831272" h="3761351">
                <a:moveTo>
                  <a:pt x="0" y="0"/>
                </a:moveTo>
                <a:lnTo>
                  <a:pt x="2831272" y="0"/>
                </a:lnTo>
                <a:lnTo>
                  <a:pt x="2831272" y="3761351"/>
                </a:lnTo>
                <a:lnTo>
                  <a:pt x="0" y="376135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pic>
        <p:nvPicPr>
          <p:cNvPr id="12290" name="Picture 2">
            <a:extLst>
              <a:ext uri="{FF2B5EF4-FFF2-40B4-BE49-F238E27FC236}">
                <a16:creationId xmlns:a16="http://schemas.microsoft.com/office/drawing/2014/main" id="{471CB772-A78D-4E55-F5F5-8B39F77DB38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5000" y="2492703"/>
            <a:ext cx="13563600" cy="6630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96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1007791" y="1112271"/>
            <a:ext cx="7135021" cy="1641475"/>
          </a:xfrm>
          <a:prstGeom prst="rect">
            <a:avLst/>
          </a:prstGeom>
        </p:spPr>
        <p:txBody>
          <a:bodyPr lIns="0" tIns="0" rIns="0" bIns="0" rtlCol="0" anchor="t">
            <a:spAutoFit/>
          </a:bodyPr>
          <a:lstStyle/>
          <a:p>
            <a:pPr>
              <a:lnSpc>
                <a:spcPts val="6399"/>
              </a:lnSpc>
            </a:pPr>
            <a:r>
              <a:rPr lang="en-US" sz="6399" spc="63" dirty="0">
                <a:solidFill>
                  <a:srgbClr val="0086B3"/>
                </a:solidFill>
                <a:latin typeface="Proxima Nova Bold"/>
              </a:rPr>
              <a:t>FEATURE DESCRIPTION </a:t>
            </a:r>
          </a:p>
        </p:txBody>
      </p:sp>
      <p:sp>
        <p:nvSpPr>
          <p:cNvPr id="4" name="TextBox 4"/>
          <p:cNvSpPr txBox="1"/>
          <p:nvPr/>
        </p:nvSpPr>
        <p:spPr>
          <a:xfrm>
            <a:off x="1009650" y="2041525"/>
            <a:ext cx="8356976" cy="6904967"/>
          </a:xfrm>
          <a:prstGeom prst="rect">
            <a:avLst/>
          </a:prstGeom>
        </p:spPr>
        <p:txBody>
          <a:bodyPr wrap="square" lIns="0" tIns="0" rIns="0" bIns="0" rtlCol="0" anchor="t">
            <a:spAutoFit/>
          </a:bodyPr>
          <a:lstStyle/>
          <a:p>
            <a:pPr>
              <a:lnSpc>
                <a:spcPts val="4500"/>
              </a:lnSpc>
            </a:pPr>
            <a:endParaRPr lang="en-US" sz="3000" dirty="0">
              <a:solidFill>
                <a:srgbClr val="1F294C"/>
              </a:solidFill>
              <a:latin typeface="Proxima Nova"/>
            </a:endParaRPr>
          </a:p>
          <a:p>
            <a:pPr rtl="0" fontAlgn="base">
              <a:spcBef>
                <a:spcPts val="1200"/>
              </a:spcBef>
              <a:spcAft>
                <a:spcPts val="0"/>
              </a:spcAft>
              <a:buFont typeface="+mj-lt"/>
              <a:buAutoNum type="arabicPeriod"/>
            </a:pPr>
            <a:r>
              <a:rPr lang="en-US" sz="3000" b="1" dirty="0">
                <a:solidFill>
                  <a:srgbClr val="002060"/>
                </a:solidFill>
                <a:latin typeface="Proxima Nova"/>
              </a:rPr>
              <a:t> PH value </a:t>
            </a:r>
            <a:r>
              <a:rPr lang="en-US" sz="3000" dirty="0">
                <a:solidFill>
                  <a:srgbClr val="1F294C"/>
                </a:solidFill>
                <a:latin typeface="Proxima Nova"/>
              </a:rPr>
              <a:t>:                                                                PH is an important parameter in evaluating the acid–base balance of water. It is also the indicator of acidic or alkaline condition of water status. WHO has recommended maximum permissible limit of pH from 6.5 to 8.5. The current investigation ranges were 6.52–6.83 which are in the range of WHO standards. pH: pH is a measure of water's acidity or alkalinity, with a recommended range of 6.5 to 8.5 by WHO. The current study falls within this range at 6.52–6.83.</a:t>
            </a:r>
          </a:p>
          <a:p>
            <a:pPr>
              <a:lnSpc>
                <a:spcPts val="4500"/>
              </a:lnSpc>
            </a:pPr>
            <a:endParaRPr lang="en-US" sz="3000" dirty="0">
              <a:solidFill>
                <a:srgbClr val="1F294C"/>
              </a:solidFill>
              <a:latin typeface="Proxima Nova"/>
            </a:endParaRPr>
          </a:p>
          <a:p>
            <a:pPr>
              <a:lnSpc>
                <a:spcPts val="4500"/>
              </a:lnSpc>
            </a:pPr>
            <a:endParaRPr lang="en-US" sz="3000" dirty="0">
              <a:solidFill>
                <a:srgbClr val="1F294C"/>
              </a:solidFill>
              <a:latin typeface="Proxima Nova"/>
            </a:endParaRPr>
          </a:p>
        </p:txBody>
      </p:sp>
      <p:sp>
        <p:nvSpPr>
          <p:cNvPr id="5" name="Freeform 5"/>
          <p:cNvSpPr/>
          <p:nvPr/>
        </p:nvSpPr>
        <p:spPr>
          <a:xfrm rot="4201469">
            <a:off x="-1165980" y="7429873"/>
            <a:ext cx="4389359" cy="4373398"/>
          </a:xfrm>
          <a:custGeom>
            <a:avLst/>
            <a:gdLst/>
            <a:ahLst/>
            <a:cxnLst/>
            <a:rect l="l" t="t" r="r" b="b"/>
            <a:pathLst>
              <a:path w="4389359" h="4373398">
                <a:moveTo>
                  <a:pt x="0" y="0"/>
                </a:moveTo>
                <a:lnTo>
                  <a:pt x="4389360" y="0"/>
                </a:lnTo>
                <a:lnTo>
                  <a:pt x="4389360"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it-IT"/>
          </a:p>
        </p:txBody>
      </p:sp>
      <p:sp>
        <p:nvSpPr>
          <p:cNvPr id="6" name="Freeform 6"/>
          <p:cNvSpPr/>
          <p:nvPr/>
        </p:nvSpPr>
        <p:spPr>
          <a:xfrm rot="-4089119">
            <a:off x="991678" y="9138498"/>
            <a:ext cx="3484112" cy="2787289"/>
          </a:xfrm>
          <a:custGeom>
            <a:avLst/>
            <a:gdLst/>
            <a:ahLst/>
            <a:cxnLst/>
            <a:rect l="l" t="t" r="r" b="b"/>
            <a:pathLst>
              <a:path w="3484112" h="2787289">
                <a:moveTo>
                  <a:pt x="0" y="0"/>
                </a:moveTo>
                <a:lnTo>
                  <a:pt x="3484112" y="0"/>
                </a:lnTo>
                <a:lnTo>
                  <a:pt x="3484112" y="2787289"/>
                </a:lnTo>
                <a:lnTo>
                  <a:pt x="0" y="27872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10026593">
            <a:off x="15481612" y="-521355"/>
            <a:ext cx="3555375" cy="4205283"/>
          </a:xfrm>
          <a:custGeom>
            <a:avLst/>
            <a:gdLst/>
            <a:ahLst/>
            <a:cxnLst/>
            <a:rect l="l" t="t" r="r" b="b"/>
            <a:pathLst>
              <a:path w="3555375" h="4205283">
                <a:moveTo>
                  <a:pt x="0" y="0"/>
                </a:moveTo>
                <a:lnTo>
                  <a:pt x="3555376" y="0"/>
                </a:lnTo>
                <a:lnTo>
                  <a:pt x="3555376" y="4205282"/>
                </a:lnTo>
                <a:lnTo>
                  <a:pt x="0" y="42052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2827656" flipH="1" flipV="1">
            <a:off x="14119950" y="-1318357"/>
            <a:ext cx="3484112" cy="2787289"/>
          </a:xfrm>
          <a:custGeom>
            <a:avLst/>
            <a:gdLst/>
            <a:ahLst/>
            <a:cxnLst/>
            <a:rect l="l" t="t" r="r" b="b"/>
            <a:pathLst>
              <a:path w="3484112" h="2787289">
                <a:moveTo>
                  <a:pt x="3484112" y="2787289"/>
                </a:moveTo>
                <a:lnTo>
                  <a:pt x="0" y="2787289"/>
                </a:lnTo>
                <a:lnTo>
                  <a:pt x="0" y="0"/>
                </a:lnTo>
                <a:lnTo>
                  <a:pt x="3484112" y="0"/>
                </a:lnTo>
                <a:lnTo>
                  <a:pt x="3484112" y="2787289"/>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325352" y="935723"/>
            <a:ext cx="7677225" cy="820738"/>
          </a:xfrm>
          <a:prstGeom prst="rect">
            <a:avLst/>
          </a:prstGeom>
        </p:spPr>
        <p:txBody>
          <a:bodyPr lIns="0" tIns="0" rIns="0" bIns="0" rtlCol="0" anchor="t">
            <a:spAutoFit/>
          </a:bodyPr>
          <a:lstStyle/>
          <a:p>
            <a:pPr>
              <a:lnSpc>
                <a:spcPts val="6399"/>
              </a:lnSpc>
            </a:pPr>
            <a:r>
              <a:rPr lang="en-US" sz="6399" spc="63" dirty="0">
                <a:solidFill>
                  <a:srgbClr val="0086B3"/>
                </a:solidFill>
                <a:latin typeface="Proxima Nova Bold"/>
              </a:rPr>
              <a:t>After Preprocessing</a:t>
            </a:r>
          </a:p>
        </p:txBody>
      </p:sp>
      <p:sp>
        <p:nvSpPr>
          <p:cNvPr id="4" name="TextBox 4"/>
          <p:cNvSpPr txBox="1"/>
          <p:nvPr/>
        </p:nvSpPr>
        <p:spPr>
          <a:xfrm>
            <a:off x="536646" y="2462815"/>
            <a:ext cx="17214707" cy="3447098"/>
          </a:xfrm>
          <a:prstGeom prst="rect">
            <a:avLst/>
          </a:prstGeom>
        </p:spPr>
        <p:txBody>
          <a:bodyPr wrap="square" lIns="0" tIns="0" rIns="0" bIns="0" rtlCol="0" anchor="t">
            <a:spAutoFit/>
          </a:bodyPr>
          <a:lstStyle/>
          <a:p>
            <a:pPr rtl="0">
              <a:spcBef>
                <a:spcPts val="0"/>
              </a:spcBef>
              <a:spcAft>
                <a:spcPts val="0"/>
              </a:spcAft>
            </a:pPr>
            <a:r>
              <a:rPr lang="it-IT" sz="3200" b="0" i="0" u="none" strike="noStrike" dirty="0">
                <a:solidFill>
                  <a:srgbClr val="008000"/>
                </a:solidFill>
                <a:effectLst/>
                <a:highlight>
                  <a:srgbClr val="F7F7F7"/>
                </a:highlight>
                <a:latin typeface="Courier New" panose="02070309020205020404" pitchFamily="49" charset="0"/>
              </a:rPr>
              <a:t># Summary statistics of numerical columns</a:t>
            </a:r>
            <a:endParaRPr lang="it-IT" sz="3200" b="0" dirty="0">
              <a:effectLst/>
              <a:highlight>
                <a:srgbClr val="F7F7F7"/>
              </a:highlight>
            </a:endParaRPr>
          </a:p>
          <a:p>
            <a:pPr rtl="0">
              <a:spcBef>
                <a:spcPts val="0"/>
              </a:spcBef>
              <a:spcAft>
                <a:spcPts val="0"/>
              </a:spcAft>
            </a:pPr>
            <a:r>
              <a:rPr lang="it-IT" sz="3200" b="0" i="0" u="none" strike="noStrike" dirty="0">
                <a:solidFill>
                  <a:srgbClr val="795E26"/>
                </a:solidFill>
                <a:effectLst/>
                <a:highlight>
                  <a:srgbClr val="F7F7F7"/>
                </a:highlight>
                <a:latin typeface="Courier New" panose="02070309020205020404" pitchFamily="49" charset="0"/>
              </a:rPr>
              <a:t>print</a:t>
            </a:r>
            <a:r>
              <a:rPr lang="it-IT" sz="3200" b="0" i="0" u="none" strike="noStrike" dirty="0">
                <a:solidFill>
                  <a:srgbClr val="000000"/>
                </a:solidFill>
                <a:effectLst/>
                <a:highlight>
                  <a:srgbClr val="F7F7F7"/>
                </a:highlight>
                <a:latin typeface="Courier New" panose="02070309020205020404" pitchFamily="49" charset="0"/>
              </a:rPr>
              <a:t>(</a:t>
            </a:r>
            <a:r>
              <a:rPr lang="it-IT" sz="3200" b="0" i="0" u="none" strike="noStrike" dirty="0">
                <a:solidFill>
                  <a:srgbClr val="A31515"/>
                </a:solidFill>
                <a:effectLst/>
                <a:highlight>
                  <a:srgbClr val="F7F7F7"/>
                </a:highlight>
                <a:latin typeface="Courier New" panose="02070309020205020404" pitchFamily="49" charset="0"/>
              </a:rPr>
              <a:t>"\n Summary statistics:"</a:t>
            </a:r>
            <a:r>
              <a:rPr lang="it-IT" sz="3200" b="0" i="0" u="none" strike="noStrike" dirty="0">
                <a:solidFill>
                  <a:srgbClr val="000000"/>
                </a:solidFill>
                <a:effectLst/>
                <a:highlight>
                  <a:srgbClr val="F7F7F7"/>
                </a:highlight>
                <a:latin typeface="Courier New" panose="02070309020205020404" pitchFamily="49" charset="0"/>
              </a:rPr>
              <a:t>)</a:t>
            </a:r>
            <a:endParaRPr lang="it-IT" sz="3200" b="0" dirty="0">
              <a:effectLst/>
              <a:highlight>
                <a:srgbClr val="F7F7F7"/>
              </a:highlight>
            </a:endParaRPr>
          </a:p>
          <a:p>
            <a:pPr rtl="0">
              <a:spcBef>
                <a:spcPts val="0"/>
              </a:spcBef>
              <a:spcAft>
                <a:spcPts val="0"/>
              </a:spcAft>
            </a:pPr>
            <a:r>
              <a:rPr lang="it-IT" sz="3200" b="0" i="0" u="none" strike="noStrike" dirty="0">
                <a:solidFill>
                  <a:srgbClr val="795E26"/>
                </a:solidFill>
                <a:effectLst/>
                <a:highlight>
                  <a:srgbClr val="F7F7F7"/>
                </a:highlight>
                <a:latin typeface="Courier New" panose="02070309020205020404" pitchFamily="49" charset="0"/>
              </a:rPr>
              <a:t>print</a:t>
            </a:r>
            <a:r>
              <a:rPr lang="it-IT" sz="3200" b="0" i="0" u="none" strike="noStrike" dirty="0">
                <a:solidFill>
                  <a:srgbClr val="000000"/>
                </a:solidFill>
                <a:effectLst/>
                <a:highlight>
                  <a:srgbClr val="F7F7F7"/>
                </a:highlight>
                <a:latin typeface="Courier New" panose="02070309020205020404" pitchFamily="49" charset="0"/>
              </a:rPr>
              <a:t>(water.describe())</a:t>
            </a:r>
            <a:endParaRPr lang="it-IT" sz="3200" b="0" dirty="0">
              <a:effectLst/>
              <a:highlight>
                <a:srgbClr val="F7F7F7"/>
              </a:highlight>
            </a:endParaRPr>
          </a:p>
          <a:p>
            <a:pPr rtl="0">
              <a:spcBef>
                <a:spcPts val="0"/>
              </a:spcBef>
              <a:spcAft>
                <a:spcPts val="0"/>
              </a:spcAft>
            </a:pPr>
            <a:r>
              <a:rPr lang="it-IT" sz="3200" b="0" i="0" u="none" strike="noStrike" dirty="0">
                <a:solidFill>
                  <a:srgbClr val="795E26"/>
                </a:solidFill>
                <a:effectLst/>
                <a:highlight>
                  <a:srgbClr val="F7F7F7"/>
                </a:highlight>
                <a:latin typeface="Courier New" panose="02070309020205020404" pitchFamily="49" charset="0"/>
              </a:rPr>
              <a:t>print</a:t>
            </a:r>
            <a:r>
              <a:rPr lang="it-IT" sz="3200" b="0" i="0" u="none" strike="noStrike" dirty="0">
                <a:solidFill>
                  <a:srgbClr val="000000"/>
                </a:solidFill>
                <a:effectLst/>
                <a:highlight>
                  <a:srgbClr val="F7F7F7"/>
                </a:highlight>
                <a:latin typeface="Courier New" panose="02070309020205020404" pitchFamily="49" charset="0"/>
              </a:rPr>
              <a:t>(</a:t>
            </a:r>
            <a:r>
              <a:rPr lang="it-IT" sz="3200" b="0" i="0" u="none" strike="noStrike" dirty="0">
                <a:solidFill>
                  <a:srgbClr val="A31515"/>
                </a:solidFill>
                <a:effectLst/>
                <a:highlight>
                  <a:srgbClr val="F7F7F7"/>
                </a:highlight>
                <a:latin typeface="Courier New" panose="02070309020205020404" pitchFamily="49" charset="0"/>
              </a:rPr>
              <a:t>"\n Dataset shape:"</a:t>
            </a:r>
            <a:r>
              <a:rPr lang="it-IT" sz="3200" b="0" i="0" u="none" strike="noStrike" dirty="0">
                <a:solidFill>
                  <a:srgbClr val="000000"/>
                </a:solidFill>
                <a:effectLst/>
                <a:highlight>
                  <a:srgbClr val="F7F7F7"/>
                </a:highlight>
                <a:latin typeface="Courier New" panose="02070309020205020404" pitchFamily="49" charset="0"/>
              </a:rPr>
              <a:t>)</a:t>
            </a:r>
            <a:endParaRPr lang="it-IT" sz="3200" b="0" dirty="0">
              <a:effectLst/>
              <a:highlight>
                <a:srgbClr val="F7F7F7"/>
              </a:highlight>
            </a:endParaRPr>
          </a:p>
          <a:p>
            <a:pPr rtl="0">
              <a:spcBef>
                <a:spcPts val="0"/>
              </a:spcBef>
              <a:spcAft>
                <a:spcPts val="0"/>
              </a:spcAft>
            </a:pPr>
            <a:r>
              <a:rPr lang="it-IT" sz="3200" b="0" i="0" u="none" strike="noStrike" dirty="0">
                <a:solidFill>
                  <a:srgbClr val="795E26"/>
                </a:solidFill>
                <a:effectLst/>
                <a:highlight>
                  <a:srgbClr val="F7F7F7"/>
                </a:highlight>
                <a:latin typeface="Courier New" panose="02070309020205020404" pitchFamily="49" charset="0"/>
              </a:rPr>
              <a:t>print</a:t>
            </a:r>
            <a:r>
              <a:rPr lang="it-IT" sz="3200" b="0" i="0" u="none" strike="noStrike" dirty="0">
                <a:solidFill>
                  <a:srgbClr val="000000"/>
                </a:solidFill>
                <a:effectLst/>
                <a:highlight>
                  <a:srgbClr val="F7F7F7"/>
                </a:highlight>
                <a:latin typeface="Courier New" panose="02070309020205020404" pitchFamily="49" charset="0"/>
              </a:rPr>
              <a:t>(water.shape)</a:t>
            </a:r>
            <a:endParaRPr lang="it-IT" sz="3200" b="0" dirty="0">
              <a:effectLst/>
              <a:highlight>
                <a:srgbClr val="F7F7F7"/>
              </a:highlight>
            </a:endParaRPr>
          </a:p>
          <a:p>
            <a:pPr rtl="0">
              <a:spcBef>
                <a:spcPts val="0"/>
              </a:spcBef>
              <a:spcAft>
                <a:spcPts val="0"/>
              </a:spcAft>
            </a:pPr>
            <a:r>
              <a:rPr lang="it-IT" sz="3200" b="0" i="0" u="none" strike="noStrike" dirty="0">
                <a:solidFill>
                  <a:srgbClr val="795E26"/>
                </a:solidFill>
                <a:effectLst/>
                <a:highlight>
                  <a:srgbClr val="F7F7F7"/>
                </a:highlight>
                <a:latin typeface="Courier New" panose="02070309020205020404" pitchFamily="49" charset="0"/>
              </a:rPr>
              <a:t>print</a:t>
            </a:r>
            <a:r>
              <a:rPr lang="it-IT" sz="3200" b="0" i="0" u="none" strike="noStrike" dirty="0">
                <a:solidFill>
                  <a:srgbClr val="000000"/>
                </a:solidFill>
                <a:effectLst/>
                <a:highlight>
                  <a:srgbClr val="F7F7F7"/>
                </a:highlight>
                <a:latin typeface="Courier New" panose="02070309020205020404" pitchFamily="49" charset="0"/>
              </a:rPr>
              <a:t>(</a:t>
            </a:r>
            <a:r>
              <a:rPr lang="it-IT" sz="3200" b="0" i="0" u="none" strike="noStrike" dirty="0">
                <a:solidFill>
                  <a:srgbClr val="A31515"/>
                </a:solidFill>
                <a:effectLst/>
                <a:highlight>
                  <a:srgbClr val="F7F7F7"/>
                </a:highlight>
                <a:latin typeface="Courier New" panose="02070309020205020404" pitchFamily="49" charset="0"/>
              </a:rPr>
              <a:t>"\n Dataset size:"</a:t>
            </a:r>
            <a:r>
              <a:rPr lang="it-IT" sz="3200" b="0" i="0" u="none" strike="noStrike" dirty="0">
                <a:solidFill>
                  <a:srgbClr val="000000"/>
                </a:solidFill>
                <a:effectLst/>
                <a:highlight>
                  <a:srgbClr val="F7F7F7"/>
                </a:highlight>
                <a:latin typeface="Courier New" panose="02070309020205020404" pitchFamily="49" charset="0"/>
              </a:rPr>
              <a:t>)</a:t>
            </a:r>
            <a:endParaRPr lang="it-IT" sz="3200" b="0" dirty="0">
              <a:effectLst/>
              <a:highlight>
                <a:srgbClr val="F7F7F7"/>
              </a:highlight>
            </a:endParaRPr>
          </a:p>
          <a:p>
            <a:r>
              <a:rPr lang="it-IT" sz="3200" b="0" i="0" u="none" strike="noStrike" dirty="0">
                <a:solidFill>
                  <a:srgbClr val="795E26"/>
                </a:solidFill>
                <a:effectLst/>
                <a:latin typeface="Courier New" panose="02070309020205020404" pitchFamily="49" charset="0"/>
              </a:rPr>
              <a:t>print</a:t>
            </a:r>
            <a:r>
              <a:rPr lang="it-IT" sz="3200" b="0" i="0" u="none" strike="noStrike" dirty="0">
                <a:solidFill>
                  <a:srgbClr val="000000"/>
                </a:solidFill>
                <a:effectLst/>
                <a:latin typeface="Courier New" panose="02070309020205020404" pitchFamily="49" charset="0"/>
              </a:rPr>
              <a:t>(water.size)</a:t>
            </a:r>
            <a:endParaRPr lang="en-US" sz="3200" dirty="0">
              <a:solidFill>
                <a:srgbClr val="1F294C"/>
              </a:solidFill>
              <a:latin typeface="Proxima Nova"/>
            </a:endParaRPr>
          </a:p>
        </p:txBody>
      </p:sp>
      <p:sp>
        <p:nvSpPr>
          <p:cNvPr id="5" name="Freeform 5"/>
          <p:cNvSpPr/>
          <p:nvPr/>
        </p:nvSpPr>
        <p:spPr>
          <a:xfrm rot="4596961">
            <a:off x="-2194681" y="7605001"/>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201367">
            <a:off x="-1507790" y="8361780"/>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9956905">
            <a:off x="15474752" y="-385440"/>
            <a:ext cx="3832752" cy="3962431"/>
          </a:xfrm>
          <a:custGeom>
            <a:avLst/>
            <a:gdLst/>
            <a:ahLst/>
            <a:cxnLst/>
            <a:rect l="l" t="t" r="r" b="b"/>
            <a:pathLst>
              <a:path w="3832752" h="3962431">
                <a:moveTo>
                  <a:pt x="0" y="0"/>
                </a:moveTo>
                <a:lnTo>
                  <a:pt x="3832752" y="0"/>
                </a:lnTo>
                <a:lnTo>
                  <a:pt x="3832752" y="3962431"/>
                </a:lnTo>
                <a:lnTo>
                  <a:pt x="0" y="39624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395011">
            <a:off x="13800601" y="-1123498"/>
            <a:ext cx="2831272" cy="3761351"/>
          </a:xfrm>
          <a:custGeom>
            <a:avLst/>
            <a:gdLst/>
            <a:ahLst/>
            <a:cxnLst/>
            <a:rect l="l" t="t" r="r" b="b"/>
            <a:pathLst>
              <a:path w="2831272" h="3761351">
                <a:moveTo>
                  <a:pt x="0" y="0"/>
                </a:moveTo>
                <a:lnTo>
                  <a:pt x="2831272" y="0"/>
                </a:lnTo>
                <a:lnTo>
                  <a:pt x="2831272" y="3761351"/>
                </a:lnTo>
                <a:lnTo>
                  <a:pt x="0" y="376135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pic>
        <p:nvPicPr>
          <p:cNvPr id="13314" name="Picture 2">
            <a:extLst>
              <a:ext uri="{FF2B5EF4-FFF2-40B4-BE49-F238E27FC236}">
                <a16:creationId xmlns:a16="http://schemas.microsoft.com/office/drawing/2014/main" id="{202E5CD0-B656-0829-04CA-7E1E30CDD2A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39200" y="3269733"/>
            <a:ext cx="9117234" cy="6693068"/>
          </a:xfrm>
          <a:prstGeom prst="rect">
            <a:avLst/>
          </a:prstGeom>
          <a:noFill/>
          <a:ln>
            <a:solidFill>
              <a:schemeClr val="tx2">
                <a:lumMod val="75000"/>
              </a:schemeClr>
            </a:solidFill>
          </a:ln>
          <a:effectLst>
            <a:glow rad="101600">
              <a:schemeClr val="accent1">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294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339509" y="446067"/>
            <a:ext cx="7677225" cy="820738"/>
          </a:xfrm>
          <a:prstGeom prst="rect">
            <a:avLst/>
          </a:prstGeom>
        </p:spPr>
        <p:txBody>
          <a:bodyPr lIns="0" tIns="0" rIns="0" bIns="0" rtlCol="0" anchor="t">
            <a:spAutoFit/>
          </a:bodyPr>
          <a:lstStyle/>
          <a:p>
            <a:pPr>
              <a:lnSpc>
                <a:spcPts val="6399"/>
              </a:lnSpc>
            </a:pPr>
            <a:r>
              <a:rPr lang="en-US" sz="6399" spc="63" dirty="0">
                <a:solidFill>
                  <a:srgbClr val="0086B3"/>
                </a:solidFill>
                <a:latin typeface="Proxima Nova Bold"/>
              </a:rPr>
              <a:t>After Preprocessing</a:t>
            </a:r>
          </a:p>
        </p:txBody>
      </p:sp>
      <p:sp>
        <p:nvSpPr>
          <p:cNvPr id="5" name="Freeform 5"/>
          <p:cNvSpPr/>
          <p:nvPr/>
        </p:nvSpPr>
        <p:spPr>
          <a:xfrm rot="4596961">
            <a:off x="-2675847" y="7979870"/>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201367">
            <a:off x="-2401544" y="8514180"/>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it-IT" dirty="0"/>
          </a:p>
        </p:txBody>
      </p:sp>
      <p:sp>
        <p:nvSpPr>
          <p:cNvPr id="7" name="Freeform 7"/>
          <p:cNvSpPr/>
          <p:nvPr/>
        </p:nvSpPr>
        <p:spPr>
          <a:xfrm rot="9956905">
            <a:off x="16032115" y="-1110840"/>
            <a:ext cx="3832752" cy="3962431"/>
          </a:xfrm>
          <a:custGeom>
            <a:avLst/>
            <a:gdLst/>
            <a:ahLst/>
            <a:cxnLst/>
            <a:rect l="l" t="t" r="r" b="b"/>
            <a:pathLst>
              <a:path w="3832752" h="3962431">
                <a:moveTo>
                  <a:pt x="0" y="0"/>
                </a:moveTo>
                <a:lnTo>
                  <a:pt x="3832752" y="0"/>
                </a:lnTo>
                <a:lnTo>
                  <a:pt x="3832752" y="3962431"/>
                </a:lnTo>
                <a:lnTo>
                  <a:pt x="0" y="39624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395011">
            <a:off x="15715026" y="-1292949"/>
            <a:ext cx="2831272" cy="3761351"/>
          </a:xfrm>
          <a:custGeom>
            <a:avLst/>
            <a:gdLst/>
            <a:ahLst/>
            <a:cxnLst/>
            <a:rect l="l" t="t" r="r" b="b"/>
            <a:pathLst>
              <a:path w="2831272" h="3761351">
                <a:moveTo>
                  <a:pt x="0" y="0"/>
                </a:moveTo>
                <a:lnTo>
                  <a:pt x="2831272" y="0"/>
                </a:lnTo>
                <a:lnTo>
                  <a:pt x="2831272" y="3761351"/>
                </a:lnTo>
                <a:lnTo>
                  <a:pt x="0" y="376135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pic>
        <p:nvPicPr>
          <p:cNvPr id="13316" name="Picture 4">
            <a:extLst>
              <a:ext uri="{FF2B5EF4-FFF2-40B4-BE49-F238E27FC236}">
                <a16:creationId xmlns:a16="http://schemas.microsoft.com/office/drawing/2014/main" id="{4C2EF20B-FE63-3E1D-682D-6675B304A29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9200" y="1266805"/>
            <a:ext cx="14554200" cy="8757356"/>
          </a:xfrm>
          <a:prstGeom prst="rect">
            <a:avLst/>
          </a:prstGeom>
          <a:noFill/>
          <a:ln>
            <a:solidFill>
              <a:schemeClr val="tx2">
                <a:lumMod val="60000"/>
                <a:lumOff val="40000"/>
              </a:schemeClr>
            </a:solidFill>
          </a:ln>
          <a:effectLst>
            <a:glow rad="101600">
              <a:schemeClr val="accent1">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3146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325352" y="935723"/>
            <a:ext cx="7677225" cy="820738"/>
          </a:xfrm>
          <a:prstGeom prst="rect">
            <a:avLst/>
          </a:prstGeom>
        </p:spPr>
        <p:txBody>
          <a:bodyPr lIns="0" tIns="0" rIns="0" bIns="0" rtlCol="0" anchor="t">
            <a:spAutoFit/>
          </a:bodyPr>
          <a:lstStyle/>
          <a:p>
            <a:pPr>
              <a:lnSpc>
                <a:spcPts val="6399"/>
              </a:lnSpc>
            </a:pPr>
            <a:r>
              <a:rPr lang="en-US" sz="6399" spc="63" dirty="0">
                <a:solidFill>
                  <a:srgbClr val="0086B3"/>
                </a:solidFill>
                <a:latin typeface="Proxima Nova Bold"/>
              </a:rPr>
              <a:t>After Preprocessing</a:t>
            </a:r>
          </a:p>
        </p:txBody>
      </p:sp>
      <p:sp>
        <p:nvSpPr>
          <p:cNvPr id="4" name="TextBox 4"/>
          <p:cNvSpPr txBox="1"/>
          <p:nvPr/>
        </p:nvSpPr>
        <p:spPr>
          <a:xfrm>
            <a:off x="176421" y="2785074"/>
            <a:ext cx="17214707" cy="3323987"/>
          </a:xfrm>
          <a:prstGeom prst="rect">
            <a:avLst/>
          </a:prstGeom>
        </p:spPr>
        <p:txBody>
          <a:bodyPr wrap="square" lIns="0" tIns="0" rIns="0" bIns="0" rtlCol="0" anchor="t">
            <a:spAutoFit/>
          </a:bodyPr>
          <a:lstStyle/>
          <a:p>
            <a:pPr rtl="0">
              <a:spcBef>
                <a:spcPts val="0"/>
              </a:spcBef>
              <a:spcAft>
                <a:spcPts val="0"/>
              </a:spcAft>
            </a:pPr>
            <a:r>
              <a:rPr lang="it-IT" sz="3600" b="0" i="0" u="none" strike="noStrike" dirty="0">
                <a:solidFill>
                  <a:srgbClr val="008000"/>
                </a:solidFill>
                <a:effectLst/>
                <a:highlight>
                  <a:srgbClr val="F7F7F7"/>
                </a:highlight>
                <a:latin typeface="Courier New" panose="02070309020205020404" pitchFamily="49" charset="0"/>
              </a:rPr>
              <a:t>#sns.pairplot(df,hue='Potability')</a:t>
            </a:r>
            <a:endParaRPr lang="it-IT" sz="5400" b="0" dirty="0">
              <a:effectLst/>
              <a:highlight>
                <a:srgbClr val="F7F7F7"/>
              </a:highlight>
            </a:endParaRPr>
          </a:p>
          <a:p>
            <a:pPr rtl="0">
              <a:spcBef>
                <a:spcPts val="0"/>
              </a:spcBef>
              <a:spcAft>
                <a:spcPts val="0"/>
              </a:spcAft>
            </a:pPr>
            <a:r>
              <a:rPr lang="it-IT" sz="3600" b="0" i="0" u="none" strike="noStrike" dirty="0">
                <a:solidFill>
                  <a:srgbClr val="000000"/>
                </a:solidFill>
                <a:effectLst/>
                <a:highlight>
                  <a:srgbClr val="F7F7F7"/>
                </a:highlight>
                <a:latin typeface="Courier New" panose="02070309020205020404" pitchFamily="49" charset="0"/>
              </a:rPr>
              <a:t>sns.</a:t>
            </a:r>
            <a:r>
              <a:rPr lang="it-IT" sz="3600" b="0" i="0" u="none" strike="noStrike" dirty="0">
                <a:solidFill>
                  <a:srgbClr val="257693"/>
                </a:solidFill>
                <a:effectLst/>
                <a:highlight>
                  <a:srgbClr val="F7F7F7"/>
                </a:highlight>
                <a:latin typeface="Courier New" panose="02070309020205020404" pitchFamily="49" charset="0"/>
              </a:rPr>
              <a:t>set</a:t>
            </a:r>
            <a:r>
              <a:rPr lang="it-IT" sz="3600" b="0" i="0" u="none" strike="noStrike" dirty="0">
                <a:solidFill>
                  <a:srgbClr val="000000"/>
                </a:solidFill>
                <a:effectLst/>
                <a:highlight>
                  <a:srgbClr val="F7F7F7"/>
                </a:highlight>
                <a:latin typeface="Courier New" panose="02070309020205020404" pitchFamily="49" charset="0"/>
              </a:rPr>
              <a:t>(rc={</a:t>
            </a:r>
            <a:r>
              <a:rPr lang="it-IT" sz="3600" b="0" i="0" u="none" strike="noStrike" dirty="0">
                <a:solidFill>
                  <a:srgbClr val="A31515"/>
                </a:solidFill>
                <a:effectLst/>
                <a:highlight>
                  <a:srgbClr val="F7F7F7"/>
                </a:highlight>
                <a:latin typeface="Courier New" panose="02070309020205020404" pitchFamily="49" charset="0"/>
              </a:rPr>
              <a:t>'figure.figsize'</a:t>
            </a:r>
            <a:r>
              <a:rPr lang="it-IT" sz="3600" b="0" i="0" u="none" strike="noStrike" dirty="0">
                <a:solidFill>
                  <a:srgbClr val="000000"/>
                </a:solidFill>
                <a:effectLst/>
                <a:highlight>
                  <a:srgbClr val="F7F7F7"/>
                </a:highlight>
                <a:latin typeface="Courier New" panose="02070309020205020404" pitchFamily="49" charset="0"/>
              </a:rPr>
              <a:t>:(</a:t>
            </a:r>
            <a:r>
              <a:rPr lang="it-IT" sz="3600" b="0" i="0" u="none" strike="noStrike" dirty="0">
                <a:solidFill>
                  <a:srgbClr val="116644"/>
                </a:solidFill>
                <a:effectLst/>
                <a:highlight>
                  <a:srgbClr val="F7F7F7"/>
                </a:highlight>
                <a:latin typeface="Courier New" panose="02070309020205020404" pitchFamily="49" charset="0"/>
              </a:rPr>
              <a:t>60</a:t>
            </a:r>
            <a:r>
              <a:rPr lang="it-IT" sz="3600" b="0" i="0" u="none" strike="noStrike" dirty="0">
                <a:solidFill>
                  <a:srgbClr val="000000"/>
                </a:solidFill>
                <a:effectLst/>
                <a:highlight>
                  <a:srgbClr val="F7F7F7"/>
                </a:highlight>
                <a:latin typeface="Courier New" panose="02070309020205020404" pitchFamily="49" charset="0"/>
              </a:rPr>
              <a:t>,</a:t>
            </a:r>
            <a:r>
              <a:rPr lang="it-IT" sz="3600" b="0" i="0" u="none" strike="noStrike" dirty="0">
                <a:solidFill>
                  <a:srgbClr val="116644"/>
                </a:solidFill>
                <a:effectLst/>
                <a:highlight>
                  <a:srgbClr val="F7F7F7"/>
                </a:highlight>
                <a:latin typeface="Courier New" panose="02070309020205020404" pitchFamily="49" charset="0"/>
              </a:rPr>
              <a:t>50</a:t>
            </a:r>
            <a:r>
              <a:rPr lang="it-IT" sz="3600" b="0" i="0" u="none" strike="noStrike" dirty="0">
                <a:solidFill>
                  <a:srgbClr val="000000"/>
                </a:solidFill>
                <a:effectLst/>
                <a:highlight>
                  <a:srgbClr val="F7F7F7"/>
                </a:highlight>
                <a:latin typeface="Courier New" panose="02070309020205020404" pitchFamily="49" charset="0"/>
              </a:rPr>
              <a:t>)})</a:t>
            </a:r>
            <a:endParaRPr lang="it-IT" sz="5400" b="0" dirty="0">
              <a:effectLst/>
              <a:highlight>
                <a:srgbClr val="F7F7F7"/>
              </a:highlight>
            </a:endParaRPr>
          </a:p>
          <a:p>
            <a:pPr rtl="0">
              <a:spcBef>
                <a:spcPts val="0"/>
              </a:spcBef>
              <a:spcAft>
                <a:spcPts val="0"/>
              </a:spcAft>
            </a:pPr>
            <a:r>
              <a:rPr lang="it-IT" sz="3600" b="0" i="0" u="none" strike="noStrike" dirty="0">
                <a:solidFill>
                  <a:srgbClr val="000000"/>
                </a:solidFill>
                <a:effectLst/>
                <a:highlight>
                  <a:srgbClr val="F7F7F7"/>
                </a:highlight>
                <a:latin typeface="Courier New" panose="02070309020205020404" pitchFamily="49" charset="0"/>
              </a:rPr>
              <a:t>plt.figure(figsize=(</a:t>
            </a:r>
            <a:r>
              <a:rPr lang="it-IT" sz="3600" b="0" i="0" u="none" strike="noStrike" dirty="0">
                <a:solidFill>
                  <a:srgbClr val="116644"/>
                </a:solidFill>
                <a:effectLst/>
                <a:highlight>
                  <a:srgbClr val="F7F7F7"/>
                </a:highlight>
                <a:latin typeface="Courier New" panose="02070309020205020404" pitchFamily="49" charset="0"/>
              </a:rPr>
              <a:t>10</a:t>
            </a:r>
            <a:r>
              <a:rPr lang="it-IT" sz="3600" b="0" i="0" u="none" strike="noStrike" dirty="0">
                <a:solidFill>
                  <a:srgbClr val="000000"/>
                </a:solidFill>
                <a:effectLst/>
                <a:highlight>
                  <a:srgbClr val="F7F7F7"/>
                </a:highlight>
                <a:latin typeface="Courier New" panose="02070309020205020404" pitchFamily="49" charset="0"/>
              </a:rPr>
              <a:t>,</a:t>
            </a:r>
            <a:r>
              <a:rPr lang="it-IT" sz="3600" b="0" i="0" u="none" strike="noStrike" dirty="0">
                <a:solidFill>
                  <a:srgbClr val="116644"/>
                </a:solidFill>
                <a:effectLst/>
                <a:highlight>
                  <a:srgbClr val="F7F7F7"/>
                </a:highlight>
                <a:latin typeface="Courier New" panose="02070309020205020404" pitchFamily="49" charset="0"/>
              </a:rPr>
              <a:t>10</a:t>
            </a:r>
            <a:r>
              <a:rPr lang="it-IT" sz="3600" b="0" i="0" u="none" strike="noStrike" dirty="0">
                <a:solidFill>
                  <a:srgbClr val="000000"/>
                </a:solidFill>
                <a:effectLst/>
                <a:highlight>
                  <a:srgbClr val="F7F7F7"/>
                </a:highlight>
                <a:latin typeface="Courier New" panose="02070309020205020404" pitchFamily="49" charset="0"/>
              </a:rPr>
              <a:t>))</a:t>
            </a:r>
            <a:endParaRPr lang="it-IT" sz="5400" b="0" dirty="0">
              <a:effectLst/>
              <a:highlight>
                <a:srgbClr val="F7F7F7"/>
              </a:highlight>
            </a:endParaRPr>
          </a:p>
          <a:p>
            <a:pPr rtl="0">
              <a:spcBef>
                <a:spcPts val="0"/>
              </a:spcBef>
              <a:spcAft>
                <a:spcPts val="0"/>
              </a:spcAft>
            </a:pPr>
            <a:r>
              <a:rPr lang="it-IT" sz="3600" b="0" i="0" u="none" strike="noStrike" dirty="0">
                <a:solidFill>
                  <a:srgbClr val="000000"/>
                </a:solidFill>
                <a:effectLst/>
                <a:highlight>
                  <a:srgbClr val="F7F7F7"/>
                </a:highlight>
                <a:latin typeface="Courier New" panose="02070309020205020404" pitchFamily="49" charset="0"/>
              </a:rPr>
              <a:t>Heated = sns.heatmap(df.corr(</a:t>
            </a:r>
            <a:r>
              <a:rPr lang="it-IT" sz="3600" b="0" i="0" u="none" strike="noStrike" dirty="0">
                <a:solidFill>
                  <a:srgbClr val="A31515"/>
                </a:solidFill>
                <a:effectLst/>
                <a:highlight>
                  <a:srgbClr val="F7F7F7"/>
                </a:highlight>
                <a:latin typeface="Courier New" panose="02070309020205020404" pitchFamily="49" charset="0"/>
              </a:rPr>
              <a:t>"pearson"</a:t>
            </a:r>
            <a:r>
              <a:rPr lang="it-IT" sz="3600" b="0" i="0" u="none" strike="noStrike" dirty="0">
                <a:solidFill>
                  <a:srgbClr val="000000"/>
                </a:solidFill>
                <a:effectLst/>
                <a:highlight>
                  <a:srgbClr val="F7F7F7"/>
                </a:highlight>
                <a:latin typeface="Courier New" panose="02070309020205020404" pitchFamily="49" charset="0"/>
              </a:rPr>
              <a:t>),vmin=</a:t>
            </a:r>
            <a:r>
              <a:rPr lang="it-IT" sz="3600" b="0" i="0" u="none" strike="noStrike" dirty="0">
                <a:solidFill>
                  <a:srgbClr val="116644"/>
                </a:solidFill>
                <a:effectLst/>
                <a:highlight>
                  <a:srgbClr val="F7F7F7"/>
                </a:highlight>
                <a:latin typeface="Courier New" panose="02070309020205020404" pitchFamily="49" charset="0"/>
              </a:rPr>
              <a:t>-1</a:t>
            </a:r>
            <a:r>
              <a:rPr lang="it-IT" sz="3600" b="0" i="0" u="none" strike="noStrike" dirty="0">
                <a:solidFill>
                  <a:srgbClr val="000000"/>
                </a:solidFill>
                <a:effectLst/>
                <a:highlight>
                  <a:srgbClr val="F7F7F7"/>
                </a:highlight>
                <a:latin typeface="Courier New" panose="02070309020205020404" pitchFamily="49" charset="0"/>
              </a:rPr>
              <a:t>, vmax=</a:t>
            </a:r>
            <a:r>
              <a:rPr lang="it-IT" sz="3600" b="0" i="0" u="none" strike="noStrike" dirty="0">
                <a:solidFill>
                  <a:srgbClr val="116644"/>
                </a:solidFill>
                <a:effectLst/>
                <a:highlight>
                  <a:srgbClr val="F7F7F7"/>
                </a:highlight>
                <a:latin typeface="Courier New" panose="02070309020205020404" pitchFamily="49" charset="0"/>
              </a:rPr>
              <a:t>1</a:t>
            </a:r>
            <a:r>
              <a:rPr lang="it-IT" sz="3600" b="0" i="0" u="none" strike="noStrike" dirty="0">
                <a:solidFill>
                  <a:srgbClr val="000000"/>
                </a:solidFill>
                <a:effectLst/>
                <a:highlight>
                  <a:srgbClr val="F7F7F7"/>
                </a:highlight>
                <a:latin typeface="Courier New" panose="02070309020205020404" pitchFamily="49" charset="0"/>
              </a:rPr>
              <a:t>,cmap=</a:t>
            </a:r>
            <a:r>
              <a:rPr lang="it-IT" sz="3600" b="0" i="0" u="none" strike="noStrike" dirty="0">
                <a:solidFill>
                  <a:srgbClr val="A31515"/>
                </a:solidFill>
                <a:effectLst/>
                <a:highlight>
                  <a:srgbClr val="F7F7F7"/>
                </a:highlight>
                <a:latin typeface="Courier New" panose="02070309020205020404" pitchFamily="49" charset="0"/>
              </a:rPr>
              <a:t>'viridis'</a:t>
            </a:r>
            <a:r>
              <a:rPr lang="it-IT" sz="3600" b="0" i="0" u="none" strike="noStrike" dirty="0">
                <a:solidFill>
                  <a:srgbClr val="000000"/>
                </a:solidFill>
                <a:effectLst/>
                <a:highlight>
                  <a:srgbClr val="F7F7F7"/>
                </a:highlight>
                <a:latin typeface="Courier New" panose="02070309020205020404" pitchFamily="49" charset="0"/>
              </a:rPr>
              <a:t>,annot=</a:t>
            </a:r>
            <a:r>
              <a:rPr lang="it-IT" sz="3600" b="0" i="0" u="none" strike="noStrike" dirty="0">
                <a:solidFill>
                  <a:srgbClr val="0000FF"/>
                </a:solidFill>
                <a:effectLst/>
                <a:highlight>
                  <a:srgbClr val="F7F7F7"/>
                </a:highlight>
                <a:latin typeface="Courier New" panose="02070309020205020404" pitchFamily="49" charset="0"/>
              </a:rPr>
              <a:t>True</a:t>
            </a:r>
            <a:r>
              <a:rPr lang="it-IT" sz="3600" b="0" i="0" u="none" strike="noStrike" dirty="0">
                <a:solidFill>
                  <a:srgbClr val="000000"/>
                </a:solidFill>
                <a:effectLst/>
                <a:highlight>
                  <a:srgbClr val="F7F7F7"/>
                </a:highlight>
                <a:latin typeface="Courier New" panose="02070309020205020404" pitchFamily="49" charset="0"/>
              </a:rPr>
              <a:t>, square=</a:t>
            </a:r>
            <a:r>
              <a:rPr lang="it-IT" sz="3600" b="0" i="0" u="none" strike="noStrike" dirty="0">
                <a:solidFill>
                  <a:srgbClr val="0000FF"/>
                </a:solidFill>
                <a:effectLst/>
                <a:highlight>
                  <a:srgbClr val="F7F7F7"/>
                </a:highlight>
                <a:latin typeface="Courier New" panose="02070309020205020404" pitchFamily="49" charset="0"/>
              </a:rPr>
              <a:t>True</a:t>
            </a:r>
            <a:r>
              <a:rPr lang="it-IT" sz="3600" b="0" i="0" u="none" strike="noStrike" dirty="0">
                <a:solidFill>
                  <a:srgbClr val="000000"/>
                </a:solidFill>
                <a:effectLst/>
                <a:highlight>
                  <a:srgbClr val="F7F7F7"/>
                </a:highlight>
                <a:latin typeface="Courier New" panose="02070309020205020404" pitchFamily="49" charset="0"/>
              </a:rPr>
              <a:t>)</a:t>
            </a:r>
            <a:endParaRPr lang="it-IT" sz="5400" b="0" dirty="0">
              <a:effectLst/>
              <a:highlight>
                <a:srgbClr val="F7F7F7"/>
              </a:highlight>
            </a:endParaRPr>
          </a:p>
          <a:p>
            <a:r>
              <a:rPr lang="it-IT" sz="3600" b="0" i="0" u="none" strike="noStrike" dirty="0">
                <a:solidFill>
                  <a:srgbClr val="000000"/>
                </a:solidFill>
                <a:effectLst/>
                <a:latin typeface="Courier New" panose="02070309020205020404" pitchFamily="49" charset="0"/>
              </a:rPr>
              <a:t>Heated.</a:t>
            </a:r>
            <a:r>
              <a:rPr lang="it-IT" sz="3600" b="0" i="0" u="none" strike="noStrike" dirty="0">
                <a:solidFill>
                  <a:srgbClr val="257693"/>
                </a:solidFill>
                <a:effectLst/>
                <a:latin typeface="Courier New" panose="02070309020205020404" pitchFamily="49" charset="0"/>
              </a:rPr>
              <a:t>set</a:t>
            </a:r>
            <a:r>
              <a:rPr lang="it-IT" sz="3600" b="0" i="0" u="none" strike="noStrike" dirty="0">
                <a:solidFill>
                  <a:srgbClr val="000000"/>
                </a:solidFill>
                <a:effectLst/>
                <a:latin typeface="Courier New" panose="02070309020205020404" pitchFamily="49" charset="0"/>
              </a:rPr>
              <a:t>(xlabel = </a:t>
            </a:r>
            <a:r>
              <a:rPr lang="it-IT" sz="3600" b="0" i="0" u="none" strike="noStrike" dirty="0">
                <a:solidFill>
                  <a:srgbClr val="A31515"/>
                </a:solidFill>
                <a:effectLst/>
                <a:latin typeface="Courier New" panose="02070309020205020404" pitchFamily="49" charset="0"/>
              </a:rPr>
              <a:t>"Pearson Correlation Coefficient Heatmap"</a:t>
            </a:r>
            <a:r>
              <a:rPr lang="it-IT" sz="3600" b="0" i="0" u="none" strike="noStrike" dirty="0">
                <a:solidFill>
                  <a:srgbClr val="000000"/>
                </a:solidFill>
                <a:effectLst/>
                <a:latin typeface="Courier New" panose="02070309020205020404" pitchFamily="49" charset="0"/>
              </a:rPr>
              <a:t>)</a:t>
            </a:r>
            <a:endParaRPr lang="en-US" sz="5400" dirty="0">
              <a:solidFill>
                <a:srgbClr val="1F294C"/>
              </a:solidFill>
              <a:latin typeface="Proxima Nova"/>
            </a:endParaRPr>
          </a:p>
        </p:txBody>
      </p:sp>
      <p:sp>
        <p:nvSpPr>
          <p:cNvPr id="5" name="Freeform 5"/>
          <p:cNvSpPr/>
          <p:nvPr/>
        </p:nvSpPr>
        <p:spPr>
          <a:xfrm rot="4596961">
            <a:off x="-2194681" y="7605001"/>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201367">
            <a:off x="-1507790" y="8361780"/>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9956905">
            <a:off x="15474752" y="-385440"/>
            <a:ext cx="3832752" cy="3962431"/>
          </a:xfrm>
          <a:custGeom>
            <a:avLst/>
            <a:gdLst/>
            <a:ahLst/>
            <a:cxnLst/>
            <a:rect l="l" t="t" r="r" b="b"/>
            <a:pathLst>
              <a:path w="3832752" h="3962431">
                <a:moveTo>
                  <a:pt x="0" y="0"/>
                </a:moveTo>
                <a:lnTo>
                  <a:pt x="3832752" y="0"/>
                </a:lnTo>
                <a:lnTo>
                  <a:pt x="3832752" y="3962431"/>
                </a:lnTo>
                <a:lnTo>
                  <a:pt x="0" y="39624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395011">
            <a:off x="13800601" y="-1123498"/>
            <a:ext cx="2831272" cy="3761351"/>
          </a:xfrm>
          <a:custGeom>
            <a:avLst/>
            <a:gdLst/>
            <a:ahLst/>
            <a:cxnLst/>
            <a:rect l="l" t="t" r="r" b="b"/>
            <a:pathLst>
              <a:path w="2831272" h="3761351">
                <a:moveTo>
                  <a:pt x="0" y="0"/>
                </a:moveTo>
                <a:lnTo>
                  <a:pt x="2831272" y="0"/>
                </a:lnTo>
                <a:lnTo>
                  <a:pt x="2831272" y="3761351"/>
                </a:lnTo>
                <a:lnTo>
                  <a:pt x="0" y="376135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extLst>
      <p:ext uri="{BB962C8B-B14F-4D97-AF65-F5344CB8AC3E}">
        <p14:creationId xmlns:p14="http://schemas.microsoft.com/office/powerpoint/2010/main" val="23524110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325352" y="935723"/>
            <a:ext cx="7677225" cy="820738"/>
          </a:xfrm>
          <a:prstGeom prst="rect">
            <a:avLst/>
          </a:prstGeom>
        </p:spPr>
        <p:txBody>
          <a:bodyPr lIns="0" tIns="0" rIns="0" bIns="0" rtlCol="0" anchor="t">
            <a:spAutoFit/>
          </a:bodyPr>
          <a:lstStyle/>
          <a:p>
            <a:pPr>
              <a:lnSpc>
                <a:spcPts val="6399"/>
              </a:lnSpc>
            </a:pPr>
            <a:r>
              <a:rPr lang="en-US" sz="6399" spc="63" dirty="0">
                <a:solidFill>
                  <a:srgbClr val="0086B3"/>
                </a:solidFill>
                <a:latin typeface="Proxima Nova Bold"/>
              </a:rPr>
              <a:t>After Preprocessing</a:t>
            </a:r>
          </a:p>
        </p:txBody>
      </p:sp>
      <p:sp>
        <p:nvSpPr>
          <p:cNvPr id="5" name="Freeform 5"/>
          <p:cNvSpPr/>
          <p:nvPr/>
        </p:nvSpPr>
        <p:spPr>
          <a:xfrm rot="4596961">
            <a:off x="-2194681" y="7605001"/>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201367">
            <a:off x="-1507790" y="8361780"/>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9956905">
            <a:off x="15474752" y="-385440"/>
            <a:ext cx="3832752" cy="3962431"/>
          </a:xfrm>
          <a:custGeom>
            <a:avLst/>
            <a:gdLst/>
            <a:ahLst/>
            <a:cxnLst/>
            <a:rect l="l" t="t" r="r" b="b"/>
            <a:pathLst>
              <a:path w="3832752" h="3962431">
                <a:moveTo>
                  <a:pt x="0" y="0"/>
                </a:moveTo>
                <a:lnTo>
                  <a:pt x="3832752" y="0"/>
                </a:lnTo>
                <a:lnTo>
                  <a:pt x="3832752" y="3962431"/>
                </a:lnTo>
                <a:lnTo>
                  <a:pt x="0" y="39624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395011">
            <a:off x="13800601" y="-1123498"/>
            <a:ext cx="2831272" cy="3761351"/>
          </a:xfrm>
          <a:custGeom>
            <a:avLst/>
            <a:gdLst/>
            <a:ahLst/>
            <a:cxnLst/>
            <a:rect l="l" t="t" r="r" b="b"/>
            <a:pathLst>
              <a:path w="2831272" h="3761351">
                <a:moveTo>
                  <a:pt x="0" y="0"/>
                </a:moveTo>
                <a:lnTo>
                  <a:pt x="2831272" y="0"/>
                </a:lnTo>
                <a:lnTo>
                  <a:pt x="2831272" y="3761351"/>
                </a:lnTo>
                <a:lnTo>
                  <a:pt x="0" y="376135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pic>
        <p:nvPicPr>
          <p:cNvPr id="14338" name="Picture 2">
            <a:extLst>
              <a:ext uri="{FF2B5EF4-FFF2-40B4-BE49-F238E27FC236}">
                <a16:creationId xmlns:a16="http://schemas.microsoft.com/office/drawing/2014/main" id="{0A043B70-0814-136A-47CE-48FE67BD5B9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7910" y="2037211"/>
            <a:ext cx="11506290" cy="7754489"/>
          </a:xfrm>
          <a:prstGeom prst="rect">
            <a:avLst/>
          </a:prstGeom>
          <a:noFill/>
          <a:ln>
            <a:solidFill>
              <a:schemeClr val="tx2">
                <a:lumMod val="40000"/>
                <a:lumOff val="60000"/>
              </a:schemeClr>
            </a:solidFill>
          </a:ln>
          <a:effectLst>
            <a:glow rad="63500">
              <a:schemeClr val="accent1">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461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325352" y="935723"/>
            <a:ext cx="7677225" cy="820738"/>
          </a:xfrm>
          <a:prstGeom prst="rect">
            <a:avLst/>
          </a:prstGeom>
        </p:spPr>
        <p:txBody>
          <a:bodyPr lIns="0" tIns="0" rIns="0" bIns="0" rtlCol="0" anchor="t">
            <a:spAutoFit/>
          </a:bodyPr>
          <a:lstStyle/>
          <a:p>
            <a:pPr>
              <a:lnSpc>
                <a:spcPts val="6399"/>
              </a:lnSpc>
            </a:pPr>
            <a:r>
              <a:rPr lang="en-US" sz="6399" spc="63" dirty="0">
                <a:solidFill>
                  <a:srgbClr val="0086B3"/>
                </a:solidFill>
                <a:latin typeface="Proxima Nova Bold"/>
              </a:rPr>
              <a:t>After Preprocessing</a:t>
            </a:r>
          </a:p>
        </p:txBody>
      </p:sp>
      <p:sp>
        <p:nvSpPr>
          <p:cNvPr id="5" name="Freeform 5"/>
          <p:cNvSpPr/>
          <p:nvPr/>
        </p:nvSpPr>
        <p:spPr>
          <a:xfrm rot="4596961">
            <a:off x="-2194681" y="7605001"/>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201367">
            <a:off x="-1507790" y="8361780"/>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9956905">
            <a:off x="15474752" y="-385440"/>
            <a:ext cx="3832752" cy="3962431"/>
          </a:xfrm>
          <a:custGeom>
            <a:avLst/>
            <a:gdLst/>
            <a:ahLst/>
            <a:cxnLst/>
            <a:rect l="l" t="t" r="r" b="b"/>
            <a:pathLst>
              <a:path w="3832752" h="3962431">
                <a:moveTo>
                  <a:pt x="0" y="0"/>
                </a:moveTo>
                <a:lnTo>
                  <a:pt x="3832752" y="0"/>
                </a:lnTo>
                <a:lnTo>
                  <a:pt x="3832752" y="3962431"/>
                </a:lnTo>
                <a:lnTo>
                  <a:pt x="0" y="39624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395011">
            <a:off x="13800601" y="-1123498"/>
            <a:ext cx="2831272" cy="3761351"/>
          </a:xfrm>
          <a:custGeom>
            <a:avLst/>
            <a:gdLst/>
            <a:ahLst/>
            <a:cxnLst/>
            <a:rect l="l" t="t" r="r" b="b"/>
            <a:pathLst>
              <a:path w="2831272" h="3761351">
                <a:moveTo>
                  <a:pt x="0" y="0"/>
                </a:moveTo>
                <a:lnTo>
                  <a:pt x="2831272" y="0"/>
                </a:lnTo>
                <a:lnTo>
                  <a:pt x="2831272" y="3761351"/>
                </a:lnTo>
                <a:lnTo>
                  <a:pt x="0" y="376135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4" name="CasellaDiTesto 3">
            <a:extLst>
              <a:ext uri="{FF2B5EF4-FFF2-40B4-BE49-F238E27FC236}">
                <a16:creationId xmlns:a16="http://schemas.microsoft.com/office/drawing/2014/main" id="{FAF20CB6-7FB0-4B5E-F35F-48DC9E54960A}"/>
              </a:ext>
            </a:extLst>
          </p:cNvPr>
          <p:cNvSpPr txBox="1"/>
          <p:nvPr/>
        </p:nvSpPr>
        <p:spPr>
          <a:xfrm>
            <a:off x="533400" y="3242907"/>
            <a:ext cx="11195824" cy="3539430"/>
          </a:xfrm>
          <a:prstGeom prst="rect">
            <a:avLst/>
          </a:prstGeom>
          <a:noFill/>
        </p:spPr>
        <p:txBody>
          <a:bodyPr wrap="square">
            <a:spAutoFit/>
          </a:bodyPr>
          <a:lstStyle/>
          <a:p>
            <a:pPr rtl="0">
              <a:spcBef>
                <a:spcPts val="0"/>
              </a:spcBef>
              <a:spcAft>
                <a:spcPts val="0"/>
              </a:spcAft>
            </a:pPr>
            <a:r>
              <a:rPr lang="it-IT" sz="2800" b="0" i="0" u="none" strike="noStrike" dirty="0">
                <a:solidFill>
                  <a:srgbClr val="008000"/>
                </a:solidFill>
                <a:effectLst/>
                <a:highlight>
                  <a:srgbClr val="F7F7F7"/>
                </a:highlight>
                <a:latin typeface="Courier New" panose="02070309020205020404" pitchFamily="49" charset="0"/>
              </a:rPr>
              <a:t>#box plots</a:t>
            </a:r>
            <a:endParaRPr lang="it-IT" sz="2800" b="0" dirty="0">
              <a:effectLst/>
              <a:highlight>
                <a:srgbClr val="F7F7F7"/>
              </a:highlight>
            </a:endParaRPr>
          </a:p>
          <a:p>
            <a:pPr rtl="0">
              <a:spcBef>
                <a:spcPts val="0"/>
              </a:spcBef>
              <a:spcAft>
                <a:spcPts val="0"/>
              </a:spcAft>
            </a:pPr>
            <a:r>
              <a:rPr lang="it-IT" sz="2800" b="0" i="0" u="none" strike="noStrike" dirty="0">
                <a:solidFill>
                  <a:srgbClr val="000000"/>
                </a:solidFill>
                <a:effectLst/>
                <a:highlight>
                  <a:srgbClr val="F7F7F7"/>
                </a:highlight>
                <a:latin typeface="Courier New" panose="02070309020205020404" pitchFamily="49" charset="0"/>
              </a:rPr>
              <a:t>fig, ax = plt.subplots(</a:t>
            </a:r>
            <a:r>
              <a:rPr lang="it-IT" sz="2800" b="0" i="0" u="none" strike="noStrike" dirty="0">
                <a:solidFill>
                  <a:srgbClr val="116644"/>
                </a:solidFill>
                <a:effectLst/>
                <a:highlight>
                  <a:srgbClr val="F7F7F7"/>
                </a:highlight>
                <a:latin typeface="Courier New" panose="02070309020205020404" pitchFamily="49" charset="0"/>
              </a:rPr>
              <a:t>10</a:t>
            </a:r>
            <a:r>
              <a:rPr lang="it-IT" sz="2800" b="0" i="0" u="none" strike="noStrike" dirty="0">
                <a:solidFill>
                  <a:srgbClr val="000000"/>
                </a:solidFill>
                <a:effectLst/>
                <a:highlight>
                  <a:srgbClr val="F7F7F7"/>
                </a:highlight>
                <a:latin typeface="Courier New" panose="02070309020205020404" pitchFamily="49" charset="0"/>
              </a:rPr>
              <a:t>, </a:t>
            </a:r>
            <a:r>
              <a:rPr lang="it-IT" sz="2800" b="0" i="0" u="none" strike="noStrike" dirty="0">
                <a:solidFill>
                  <a:srgbClr val="116644"/>
                </a:solidFill>
                <a:effectLst/>
                <a:highlight>
                  <a:srgbClr val="F7F7F7"/>
                </a:highlight>
                <a:latin typeface="Courier New" panose="02070309020205020404" pitchFamily="49" charset="0"/>
              </a:rPr>
              <a:t>1</a:t>
            </a:r>
            <a:r>
              <a:rPr lang="it-IT" sz="2800" b="0" i="0" u="none" strike="noStrike" dirty="0">
                <a:solidFill>
                  <a:srgbClr val="000000"/>
                </a:solidFill>
                <a:effectLst/>
                <a:highlight>
                  <a:srgbClr val="F7F7F7"/>
                </a:highlight>
                <a:latin typeface="Courier New" panose="02070309020205020404" pitchFamily="49" charset="0"/>
              </a:rPr>
              <a:t>, figsize=(</a:t>
            </a:r>
            <a:r>
              <a:rPr lang="it-IT" sz="2800" b="0" i="0" u="none" strike="noStrike" dirty="0">
                <a:solidFill>
                  <a:srgbClr val="116644"/>
                </a:solidFill>
                <a:effectLst/>
                <a:highlight>
                  <a:srgbClr val="F7F7F7"/>
                </a:highlight>
                <a:latin typeface="Courier New" panose="02070309020205020404" pitchFamily="49" charset="0"/>
              </a:rPr>
              <a:t>10</a:t>
            </a:r>
            <a:r>
              <a:rPr lang="it-IT" sz="2800" b="0" i="0" u="none" strike="noStrike" dirty="0">
                <a:solidFill>
                  <a:srgbClr val="000000"/>
                </a:solidFill>
                <a:effectLst/>
                <a:highlight>
                  <a:srgbClr val="F7F7F7"/>
                </a:highlight>
                <a:latin typeface="Courier New" panose="02070309020205020404" pitchFamily="49" charset="0"/>
              </a:rPr>
              <a:t>, </a:t>
            </a:r>
            <a:r>
              <a:rPr lang="it-IT" sz="2800" b="0" i="0" u="none" strike="noStrike" dirty="0">
                <a:solidFill>
                  <a:srgbClr val="116644"/>
                </a:solidFill>
                <a:effectLst/>
                <a:highlight>
                  <a:srgbClr val="F7F7F7"/>
                </a:highlight>
                <a:latin typeface="Courier New" panose="02070309020205020404" pitchFamily="49" charset="0"/>
              </a:rPr>
              <a:t>20</a:t>
            </a:r>
            <a:r>
              <a:rPr lang="it-IT" sz="2800" b="0" i="0" u="none" strike="noStrike" dirty="0">
                <a:solidFill>
                  <a:srgbClr val="000000"/>
                </a:solidFill>
                <a:effectLst/>
                <a:highlight>
                  <a:srgbClr val="F7F7F7"/>
                </a:highlight>
                <a:latin typeface="Courier New" panose="02070309020205020404" pitchFamily="49" charset="0"/>
              </a:rPr>
              <a:t>))</a:t>
            </a:r>
            <a:endParaRPr lang="it-IT" sz="2800" b="0" dirty="0">
              <a:effectLst/>
              <a:highlight>
                <a:srgbClr val="F7F7F7"/>
              </a:highlight>
            </a:endParaRPr>
          </a:p>
          <a:p>
            <a:pPr rtl="0">
              <a:spcBef>
                <a:spcPts val="0"/>
              </a:spcBef>
              <a:spcAft>
                <a:spcPts val="0"/>
              </a:spcAft>
            </a:pPr>
            <a:r>
              <a:rPr lang="it-IT" sz="2800" b="0" i="0" u="none" strike="noStrike" dirty="0">
                <a:solidFill>
                  <a:srgbClr val="000000"/>
                </a:solidFill>
                <a:effectLst/>
                <a:highlight>
                  <a:srgbClr val="F7F7F7"/>
                </a:highlight>
                <a:latin typeface="Courier New" panose="02070309020205020404" pitchFamily="49" charset="0"/>
              </a:rPr>
              <a:t>fig.subplots_adjust(hspace=</a:t>
            </a:r>
            <a:r>
              <a:rPr lang="it-IT" sz="2800" b="0" i="0" u="none" strike="noStrike" dirty="0">
                <a:solidFill>
                  <a:srgbClr val="116644"/>
                </a:solidFill>
                <a:effectLst/>
                <a:highlight>
                  <a:srgbClr val="F7F7F7"/>
                </a:highlight>
                <a:latin typeface="Courier New" panose="02070309020205020404" pitchFamily="49" charset="0"/>
              </a:rPr>
              <a:t>0.75</a:t>
            </a:r>
            <a:r>
              <a:rPr lang="it-IT" sz="2800" b="0" i="0" u="none" strike="noStrike" dirty="0">
                <a:solidFill>
                  <a:srgbClr val="000000"/>
                </a:solidFill>
                <a:effectLst/>
                <a:highlight>
                  <a:srgbClr val="F7F7F7"/>
                </a:highlight>
                <a:latin typeface="Courier New" panose="02070309020205020404" pitchFamily="49" charset="0"/>
              </a:rPr>
              <a:t>)</a:t>
            </a:r>
            <a:endParaRPr lang="it-IT" sz="2800" b="0" dirty="0">
              <a:effectLst/>
              <a:highlight>
                <a:srgbClr val="F7F7F7"/>
              </a:highlight>
            </a:endParaRPr>
          </a:p>
          <a:p>
            <a:pPr rtl="0">
              <a:spcBef>
                <a:spcPts val="0"/>
              </a:spcBef>
              <a:spcAft>
                <a:spcPts val="0"/>
              </a:spcAft>
            </a:pPr>
            <a:r>
              <a:rPr lang="it-IT" sz="2800" b="0" i="0" u="none" strike="noStrike" dirty="0">
                <a:solidFill>
                  <a:srgbClr val="AF00DB"/>
                </a:solidFill>
                <a:effectLst/>
                <a:highlight>
                  <a:srgbClr val="F7F7F7"/>
                </a:highlight>
                <a:latin typeface="Courier New" panose="02070309020205020404" pitchFamily="49" charset="0"/>
              </a:rPr>
              <a:t>for</a:t>
            </a:r>
            <a:r>
              <a:rPr lang="it-IT" sz="2800" b="0" i="0" u="none" strike="noStrike" dirty="0">
                <a:solidFill>
                  <a:srgbClr val="000000"/>
                </a:solidFill>
                <a:effectLst/>
                <a:highlight>
                  <a:srgbClr val="F7F7F7"/>
                </a:highlight>
                <a:latin typeface="Courier New" panose="02070309020205020404" pitchFamily="49" charset="0"/>
              </a:rPr>
              <a:t> i </a:t>
            </a:r>
            <a:r>
              <a:rPr lang="it-IT" sz="2800" b="0" i="0" u="none" strike="noStrike" dirty="0">
                <a:solidFill>
                  <a:srgbClr val="0000FF"/>
                </a:solidFill>
                <a:effectLst/>
                <a:highlight>
                  <a:srgbClr val="F7F7F7"/>
                </a:highlight>
                <a:latin typeface="Courier New" panose="02070309020205020404" pitchFamily="49" charset="0"/>
              </a:rPr>
              <a:t>in</a:t>
            </a:r>
            <a:r>
              <a:rPr lang="it-IT" sz="2800" b="0" i="0" u="none" strike="noStrike" dirty="0">
                <a:solidFill>
                  <a:srgbClr val="000000"/>
                </a:solidFill>
                <a:effectLst/>
                <a:highlight>
                  <a:srgbClr val="F7F7F7"/>
                </a:highlight>
                <a:latin typeface="Courier New" panose="02070309020205020404" pitchFamily="49" charset="0"/>
              </a:rPr>
              <a:t> </a:t>
            </a:r>
            <a:r>
              <a:rPr lang="it-IT" sz="2800" b="0" i="0" u="none" strike="noStrike" dirty="0">
                <a:solidFill>
                  <a:srgbClr val="795E26"/>
                </a:solidFill>
                <a:effectLst/>
                <a:highlight>
                  <a:srgbClr val="F7F7F7"/>
                </a:highlight>
                <a:latin typeface="Courier New" panose="02070309020205020404" pitchFamily="49" charset="0"/>
              </a:rPr>
              <a:t>range</a:t>
            </a:r>
            <a:r>
              <a:rPr lang="it-IT" sz="2800" b="0" i="0" u="none" strike="noStrike" dirty="0">
                <a:solidFill>
                  <a:srgbClr val="000000"/>
                </a:solidFill>
                <a:effectLst/>
                <a:highlight>
                  <a:srgbClr val="F7F7F7"/>
                </a:highlight>
                <a:latin typeface="Courier New" panose="02070309020205020404" pitchFamily="49" charset="0"/>
              </a:rPr>
              <a:t>(</a:t>
            </a:r>
            <a:r>
              <a:rPr lang="it-IT" sz="2800" b="0" i="0" u="none" strike="noStrike" dirty="0">
                <a:solidFill>
                  <a:srgbClr val="116644"/>
                </a:solidFill>
                <a:effectLst/>
                <a:highlight>
                  <a:srgbClr val="F7F7F7"/>
                </a:highlight>
                <a:latin typeface="Courier New" panose="02070309020205020404" pitchFamily="49" charset="0"/>
              </a:rPr>
              <a:t>10</a:t>
            </a:r>
            <a:r>
              <a:rPr lang="it-IT" sz="2800" b="0" i="0" u="none" strike="noStrike" dirty="0">
                <a:solidFill>
                  <a:srgbClr val="000000"/>
                </a:solidFill>
                <a:effectLst/>
                <a:highlight>
                  <a:srgbClr val="F7F7F7"/>
                </a:highlight>
                <a:latin typeface="Courier New" panose="02070309020205020404" pitchFamily="49" charset="0"/>
              </a:rPr>
              <a:t>) :</a:t>
            </a:r>
            <a:endParaRPr lang="it-IT" sz="2800" b="0" dirty="0">
              <a:effectLst/>
              <a:highlight>
                <a:srgbClr val="F7F7F7"/>
              </a:highlight>
            </a:endParaRPr>
          </a:p>
          <a:p>
            <a:pPr rtl="0">
              <a:spcBef>
                <a:spcPts val="0"/>
              </a:spcBef>
              <a:spcAft>
                <a:spcPts val="0"/>
              </a:spcAft>
            </a:pPr>
            <a:r>
              <a:rPr lang="it-IT" sz="2800" b="0" i="0" u="none" strike="noStrike" dirty="0">
                <a:solidFill>
                  <a:srgbClr val="000000"/>
                </a:solidFill>
                <a:effectLst/>
                <a:highlight>
                  <a:srgbClr val="F7F7F7"/>
                </a:highlight>
                <a:latin typeface="Courier New" panose="02070309020205020404" pitchFamily="49" charset="0"/>
              </a:rPr>
              <a:t>    </a:t>
            </a:r>
            <a:r>
              <a:rPr lang="it-IT" sz="2800" b="0" i="0" u="none" strike="noStrike" dirty="0">
                <a:solidFill>
                  <a:srgbClr val="008000"/>
                </a:solidFill>
                <a:effectLst/>
                <a:highlight>
                  <a:srgbClr val="F7F7F7"/>
                </a:highlight>
                <a:latin typeface="Courier New" panose="02070309020205020404" pitchFamily="49" charset="0"/>
              </a:rPr>
              <a:t># Ax</a:t>
            </a:r>
            <a:endParaRPr lang="it-IT" sz="2800" b="0" dirty="0">
              <a:effectLst/>
              <a:highlight>
                <a:srgbClr val="F7F7F7"/>
              </a:highlight>
            </a:endParaRPr>
          </a:p>
          <a:p>
            <a:pPr rtl="0">
              <a:spcBef>
                <a:spcPts val="0"/>
              </a:spcBef>
              <a:spcAft>
                <a:spcPts val="0"/>
              </a:spcAft>
            </a:pPr>
            <a:r>
              <a:rPr lang="it-IT" sz="2800" b="0" i="0" u="none" strike="noStrike" dirty="0">
                <a:solidFill>
                  <a:srgbClr val="000000"/>
                </a:solidFill>
                <a:effectLst/>
                <a:highlight>
                  <a:srgbClr val="F7F7F7"/>
                </a:highlight>
                <a:latin typeface="Courier New" panose="02070309020205020404" pitchFamily="49" charset="0"/>
              </a:rPr>
              <a:t>    sns.boxplot(x=df.columns[i], data=df, ax=ax[i])</a:t>
            </a:r>
            <a:endParaRPr lang="it-IT" sz="2800" b="0" dirty="0">
              <a:effectLst/>
              <a:highlight>
                <a:srgbClr val="F7F7F7"/>
              </a:highlight>
            </a:endParaRPr>
          </a:p>
          <a:p>
            <a:br>
              <a:rPr lang="it-IT" sz="2800" dirty="0"/>
            </a:br>
            <a:endParaRPr lang="it-IT" sz="2800" dirty="0"/>
          </a:p>
        </p:txBody>
      </p:sp>
    </p:spTree>
    <p:extLst>
      <p:ext uri="{BB962C8B-B14F-4D97-AF65-F5344CB8AC3E}">
        <p14:creationId xmlns:p14="http://schemas.microsoft.com/office/powerpoint/2010/main" val="1873226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5" name="Freeform 5"/>
          <p:cNvSpPr/>
          <p:nvPr/>
        </p:nvSpPr>
        <p:spPr>
          <a:xfrm rot="4596961">
            <a:off x="-2835954" y="7928851"/>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it-IT" dirty="0"/>
          </a:p>
        </p:txBody>
      </p:sp>
      <p:sp>
        <p:nvSpPr>
          <p:cNvPr id="6" name="Freeform 6"/>
          <p:cNvSpPr/>
          <p:nvPr/>
        </p:nvSpPr>
        <p:spPr>
          <a:xfrm rot="-1201367">
            <a:off x="-2123981" y="8742780"/>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it-IT" dirty="0"/>
          </a:p>
        </p:txBody>
      </p:sp>
      <p:sp>
        <p:nvSpPr>
          <p:cNvPr id="7" name="Freeform 7"/>
          <p:cNvSpPr/>
          <p:nvPr/>
        </p:nvSpPr>
        <p:spPr>
          <a:xfrm rot="9956905">
            <a:off x="16273287" y="-1745597"/>
            <a:ext cx="3832752" cy="3962431"/>
          </a:xfrm>
          <a:custGeom>
            <a:avLst/>
            <a:gdLst/>
            <a:ahLst/>
            <a:cxnLst/>
            <a:rect l="l" t="t" r="r" b="b"/>
            <a:pathLst>
              <a:path w="3832752" h="3962431">
                <a:moveTo>
                  <a:pt x="0" y="0"/>
                </a:moveTo>
                <a:lnTo>
                  <a:pt x="3832752" y="0"/>
                </a:lnTo>
                <a:lnTo>
                  <a:pt x="3832752" y="3962431"/>
                </a:lnTo>
                <a:lnTo>
                  <a:pt x="0" y="39624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395011">
            <a:off x="15742015" y="-1534378"/>
            <a:ext cx="2831272" cy="3761351"/>
          </a:xfrm>
          <a:custGeom>
            <a:avLst/>
            <a:gdLst/>
            <a:ahLst/>
            <a:cxnLst/>
            <a:rect l="l" t="t" r="r" b="b"/>
            <a:pathLst>
              <a:path w="2831272" h="3761351">
                <a:moveTo>
                  <a:pt x="0" y="0"/>
                </a:moveTo>
                <a:lnTo>
                  <a:pt x="2831272" y="0"/>
                </a:lnTo>
                <a:lnTo>
                  <a:pt x="2831272" y="3761351"/>
                </a:lnTo>
                <a:lnTo>
                  <a:pt x="0" y="376135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pic>
        <p:nvPicPr>
          <p:cNvPr id="16386" name="Picture 2">
            <a:extLst>
              <a:ext uri="{FF2B5EF4-FFF2-40B4-BE49-F238E27FC236}">
                <a16:creationId xmlns:a16="http://schemas.microsoft.com/office/drawing/2014/main" id="{BE98D6AA-155F-EBD2-695D-10B02CB9A82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38400" y="235619"/>
            <a:ext cx="13106400" cy="9879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5752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325352" y="935723"/>
            <a:ext cx="7677225" cy="820738"/>
          </a:xfrm>
          <a:prstGeom prst="rect">
            <a:avLst/>
          </a:prstGeom>
        </p:spPr>
        <p:txBody>
          <a:bodyPr lIns="0" tIns="0" rIns="0" bIns="0" rtlCol="0" anchor="t">
            <a:spAutoFit/>
          </a:bodyPr>
          <a:lstStyle/>
          <a:p>
            <a:pPr>
              <a:lnSpc>
                <a:spcPts val="6399"/>
              </a:lnSpc>
            </a:pPr>
            <a:r>
              <a:rPr lang="en-US" sz="6399" spc="63" dirty="0">
                <a:solidFill>
                  <a:srgbClr val="0086B3"/>
                </a:solidFill>
                <a:latin typeface="Proxima Nova Bold"/>
              </a:rPr>
              <a:t>After Preprocessing</a:t>
            </a:r>
          </a:p>
        </p:txBody>
      </p:sp>
      <p:sp>
        <p:nvSpPr>
          <p:cNvPr id="5" name="Freeform 5"/>
          <p:cNvSpPr/>
          <p:nvPr/>
        </p:nvSpPr>
        <p:spPr>
          <a:xfrm rot="4596961">
            <a:off x="-2194681" y="7605001"/>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201367">
            <a:off x="-1507790" y="8361780"/>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9956905">
            <a:off x="15474752" y="-385440"/>
            <a:ext cx="3832752" cy="3962431"/>
          </a:xfrm>
          <a:custGeom>
            <a:avLst/>
            <a:gdLst/>
            <a:ahLst/>
            <a:cxnLst/>
            <a:rect l="l" t="t" r="r" b="b"/>
            <a:pathLst>
              <a:path w="3832752" h="3962431">
                <a:moveTo>
                  <a:pt x="0" y="0"/>
                </a:moveTo>
                <a:lnTo>
                  <a:pt x="3832752" y="0"/>
                </a:lnTo>
                <a:lnTo>
                  <a:pt x="3832752" y="3962431"/>
                </a:lnTo>
                <a:lnTo>
                  <a:pt x="0" y="39624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395011">
            <a:off x="13800601" y="-1123498"/>
            <a:ext cx="2831272" cy="3761351"/>
          </a:xfrm>
          <a:custGeom>
            <a:avLst/>
            <a:gdLst/>
            <a:ahLst/>
            <a:cxnLst/>
            <a:rect l="l" t="t" r="r" b="b"/>
            <a:pathLst>
              <a:path w="2831272" h="3761351">
                <a:moveTo>
                  <a:pt x="0" y="0"/>
                </a:moveTo>
                <a:lnTo>
                  <a:pt x="2831272" y="0"/>
                </a:lnTo>
                <a:lnTo>
                  <a:pt x="2831272" y="3761351"/>
                </a:lnTo>
                <a:lnTo>
                  <a:pt x="0" y="376135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4" name="CasellaDiTesto 3">
            <a:extLst>
              <a:ext uri="{FF2B5EF4-FFF2-40B4-BE49-F238E27FC236}">
                <a16:creationId xmlns:a16="http://schemas.microsoft.com/office/drawing/2014/main" id="{FAF20CB6-7FB0-4B5E-F35F-48DC9E54960A}"/>
              </a:ext>
            </a:extLst>
          </p:cNvPr>
          <p:cNvSpPr txBox="1"/>
          <p:nvPr/>
        </p:nvSpPr>
        <p:spPr>
          <a:xfrm>
            <a:off x="325352" y="2209434"/>
            <a:ext cx="11195824" cy="4770537"/>
          </a:xfrm>
          <a:prstGeom prst="rect">
            <a:avLst/>
          </a:prstGeom>
          <a:noFill/>
        </p:spPr>
        <p:txBody>
          <a:bodyPr wrap="square">
            <a:spAutoFit/>
          </a:bodyPr>
          <a:lstStyle/>
          <a:p>
            <a:pPr rtl="0">
              <a:spcBef>
                <a:spcPts val="0"/>
              </a:spcBef>
              <a:spcAft>
                <a:spcPts val="0"/>
              </a:spcAft>
            </a:pPr>
            <a:r>
              <a:rPr lang="it-IT" sz="2800" b="0" i="0" u="none" strike="noStrike" dirty="0">
                <a:solidFill>
                  <a:srgbClr val="008000"/>
                </a:solidFill>
                <a:effectLst/>
                <a:highlight>
                  <a:srgbClr val="F7F7F7"/>
                </a:highlight>
                <a:latin typeface="Courier New" panose="02070309020205020404" pitchFamily="49" charset="0"/>
              </a:rPr>
              <a:t>#Potability</a:t>
            </a:r>
            <a:endParaRPr lang="it-IT" sz="4000" b="0" dirty="0">
              <a:effectLst/>
              <a:highlight>
                <a:srgbClr val="F7F7F7"/>
              </a:highlight>
            </a:endParaRPr>
          </a:p>
          <a:p>
            <a:pPr rtl="0">
              <a:spcBef>
                <a:spcPts val="0"/>
              </a:spcBef>
              <a:spcAft>
                <a:spcPts val="0"/>
              </a:spcAft>
            </a:pPr>
            <a:r>
              <a:rPr lang="it-IT" sz="2800" b="0" i="0" u="none" strike="noStrike" dirty="0">
                <a:solidFill>
                  <a:srgbClr val="000000"/>
                </a:solidFill>
                <a:effectLst/>
                <a:highlight>
                  <a:srgbClr val="F7F7F7"/>
                </a:highlight>
                <a:latin typeface="Courier New" panose="02070309020205020404" pitchFamily="49" charset="0"/>
              </a:rPr>
              <a:t>tar = df[</a:t>
            </a:r>
            <a:r>
              <a:rPr lang="it-IT" sz="2800" b="0" i="0" u="none" strike="noStrike" dirty="0">
                <a:solidFill>
                  <a:srgbClr val="A31515"/>
                </a:solidFill>
                <a:effectLst/>
                <a:highlight>
                  <a:srgbClr val="F7F7F7"/>
                </a:highlight>
                <a:latin typeface="Courier New" panose="02070309020205020404" pitchFamily="49" charset="0"/>
              </a:rPr>
              <a:t>'Potability'</a:t>
            </a:r>
            <a:r>
              <a:rPr lang="it-IT" sz="2800" b="0" i="0" u="none" strike="noStrike" dirty="0">
                <a:solidFill>
                  <a:srgbClr val="000000"/>
                </a:solidFill>
                <a:effectLst/>
                <a:highlight>
                  <a:srgbClr val="F7F7F7"/>
                </a:highlight>
                <a:latin typeface="Courier New" panose="02070309020205020404" pitchFamily="49" charset="0"/>
              </a:rPr>
              <a:t>].value_counts()</a:t>
            </a:r>
            <a:endParaRPr lang="it-IT" sz="4000" b="0" dirty="0">
              <a:effectLst/>
              <a:highlight>
                <a:srgbClr val="F7F7F7"/>
              </a:highlight>
            </a:endParaRPr>
          </a:p>
          <a:p>
            <a:pPr rtl="0">
              <a:spcBef>
                <a:spcPts val="0"/>
              </a:spcBef>
              <a:spcAft>
                <a:spcPts val="0"/>
              </a:spcAft>
            </a:pPr>
            <a:r>
              <a:rPr lang="it-IT" sz="2800" b="0" i="0" u="none" strike="noStrike" dirty="0">
                <a:solidFill>
                  <a:srgbClr val="795E26"/>
                </a:solidFill>
                <a:effectLst/>
                <a:highlight>
                  <a:srgbClr val="F7F7F7"/>
                </a:highlight>
                <a:latin typeface="Courier New" panose="02070309020205020404" pitchFamily="49" charset="0"/>
              </a:rPr>
              <a:t>print</a:t>
            </a:r>
            <a:r>
              <a:rPr lang="it-IT" sz="2800" b="0" i="0" u="none" strike="noStrike" dirty="0">
                <a:solidFill>
                  <a:srgbClr val="000000"/>
                </a:solidFill>
                <a:effectLst/>
                <a:highlight>
                  <a:srgbClr val="F7F7F7"/>
                </a:highlight>
                <a:latin typeface="Courier New" panose="02070309020205020404" pitchFamily="49" charset="0"/>
              </a:rPr>
              <a:t>(tar)</a:t>
            </a:r>
            <a:endParaRPr lang="it-IT" sz="4000" b="0" dirty="0">
              <a:effectLst/>
              <a:highlight>
                <a:srgbClr val="F7F7F7"/>
              </a:highlight>
            </a:endParaRPr>
          </a:p>
          <a:p>
            <a:pPr rtl="0">
              <a:spcBef>
                <a:spcPts val="0"/>
              </a:spcBef>
              <a:spcAft>
                <a:spcPts val="0"/>
              </a:spcAft>
            </a:pPr>
            <a:r>
              <a:rPr lang="it-IT" sz="2800" b="0" i="0" u="none" strike="noStrike" dirty="0">
                <a:solidFill>
                  <a:srgbClr val="000000"/>
                </a:solidFill>
                <a:effectLst/>
                <a:highlight>
                  <a:srgbClr val="F7F7F7"/>
                </a:highlight>
                <a:latin typeface="Courier New" panose="02070309020205020404" pitchFamily="49" charset="0"/>
              </a:rPr>
              <a:t>plt.figure(figsize=(</a:t>
            </a:r>
            <a:r>
              <a:rPr lang="it-IT" sz="2800" b="0" i="0" u="none" strike="noStrike" dirty="0">
                <a:solidFill>
                  <a:srgbClr val="116644"/>
                </a:solidFill>
                <a:effectLst/>
                <a:highlight>
                  <a:srgbClr val="F7F7F7"/>
                </a:highlight>
                <a:latin typeface="Courier New" panose="02070309020205020404" pitchFamily="49" charset="0"/>
              </a:rPr>
              <a:t>8</a:t>
            </a:r>
            <a:r>
              <a:rPr lang="it-IT" sz="2800" b="0" i="0" u="none" strike="noStrike" dirty="0">
                <a:solidFill>
                  <a:srgbClr val="000000"/>
                </a:solidFill>
                <a:effectLst/>
                <a:highlight>
                  <a:srgbClr val="F7F7F7"/>
                </a:highlight>
                <a:latin typeface="Courier New" panose="02070309020205020404" pitchFamily="49" charset="0"/>
              </a:rPr>
              <a:t>,</a:t>
            </a:r>
            <a:r>
              <a:rPr lang="it-IT" sz="2800" b="0" i="0" u="none" strike="noStrike" dirty="0">
                <a:solidFill>
                  <a:srgbClr val="116644"/>
                </a:solidFill>
                <a:effectLst/>
                <a:highlight>
                  <a:srgbClr val="F7F7F7"/>
                </a:highlight>
                <a:latin typeface="Courier New" panose="02070309020205020404" pitchFamily="49" charset="0"/>
              </a:rPr>
              <a:t>8</a:t>
            </a:r>
            <a:r>
              <a:rPr lang="it-IT" sz="2800" b="0" i="0" u="none" strike="noStrike" dirty="0">
                <a:solidFill>
                  <a:srgbClr val="000000"/>
                </a:solidFill>
                <a:effectLst/>
                <a:highlight>
                  <a:srgbClr val="F7F7F7"/>
                </a:highlight>
                <a:latin typeface="Courier New" panose="02070309020205020404" pitchFamily="49" charset="0"/>
              </a:rPr>
              <a:t>))</a:t>
            </a:r>
            <a:endParaRPr lang="it-IT" sz="4000" b="0" dirty="0">
              <a:effectLst/>
              <a:highlight>
                <a:srgbClr val="F7F7F7"/>
              </a:highlight>
            </a:endParaRPr>
          </a:p>
          <a:p>
            <a:pPr rtl="0">
              <a:spcBef>
                <a:spcPts val="0"/>
              </a:spcBef>
              <a:spcAft>
                <a:spcPts val="0"/>
              </a:spcAft>
            </a:pPr>
            <a:r>
              <a:rPr lang="it-IT" sz="2800" b="0" i="0" u="none" strike="noStrike" dirty="0">
                <a:solidFill>
                  <a:srgbClr val="000000"/>
                </a:solidFill>
                <a:effectLst/>
                <a:highlight>
                  <a:srgbClr val="F7F7F7"/>
                </a:highlight>
                <a:latin typeface="Courier New" panose="02070309020205020404" pitchFamily="49" charset="0"/>
              </a:rPr>
              <a:t>plt.pie(tar, labels=[</a:t>
            </a:r>
            <a:r>
              <a:rPr lang="it-IT" sz="2800" b="0" i="0" u="none" strike="noStrike" dirty="0">
                <a:solidFill>
                  <a:srgbClr val="116644"/>
                </a:solidFill>
                <a:effectLst/>
                <a:highlight>
                  <a:srgbClr val="F7F7F7"/>
                </a:highlight>
                <a:latin typeface="Courier New" panose="02070309020205020404" pitchFamily="49" charset="0"/>
              </a:rPr>
              <a:t>0</a:t>
            </a:r>
            <a:r>
              <a:rPr lang="it-IT" sz="2800" b="0" i="0" u="none" strike="noStrike" dirty="0">
                <a:solidFill>
                  <a:srgbClr val="000000"/>
                </a:solidFill>
                <a:effectLst/>
                <a:highlight>
                  <a:srgbClr val="F7F7F7"/>
                </a:highlight>
                <a:latin typeface="Courier New" panose="02070309020205020404" pitchFamily="49" charset="0"/>
              </a:rPr>
              <a:t>, </a:t>
            </a:r>
            <a:r>
              <a:rPr lang="it-IT" sz="2800" b="0" i="0" u="none" strike="noStrike" dirty="0">
                <a:solidFill>
                  <a:srgbClr val="116644"/>
                </a:solidFill>
                <a:effectLst/>
                <a:highlight>
                  <a:srgbClr val="F7F7F7"/>
                </a:highlight>
                <a:latin typeface="Courier New" panose="02070309020205020404" pitchFamily="49" charset="0"/>
              </a:rPr>
              <a:t>1</a:t>
            </a:r>
            <a:r>
              <a:rPr lang="it-IT" sz="2800" b="0" i="0" u="none" strike="noStrike" dirty="0">
                <a:solidFill>
                  <a:srgbClr val="000000"/>
                </a:solidFill>
                <a:effectLst/>
                <a:highlight>
                  <a:srgbClr val="F7F7F7"/>
                </a:highlight>
                <a:latin typeface="Courier New" panose="02070309020205020404" pitchFamily="49" charset="0"/>
              </a:rPr>
              <a:t>], explode=[</a:t>
            </a:r>
            <a:r>
              <a:rPr lang="it-IT" sz="2800" b="0" i="0" u="none" strike="noStrike" dirty="0">
                <a:solidFill>
                  <a:srgbClr val="116644"/>
                </a:solidFill>
                <a:effectLst/>
                <a:highlight>
                  <a:srgbClr val="F7F7F7"/>
                </a:highlight>
                <a:latin typeface="Courier New" panose="02070309020205020404" pitchFamily="49" charset="0"/>
              </a:rPr>
              <a:t>0</a:t>
            </a:r>
            <a:r>
              <a:rPr lang="it-IT" sz="2800" b="0" i="0" u="none" strike="noStrike" dirty="0">
                <a:solidFill>
                  <a:srgbClr val="000000"/>
                </a:solidFill>
                <a:effectLst/>
                <a:highlight>
                  <a:srgbClr val="F7F7F7"/>
                </a:highlight>
                <a:latin typeface="Courier New" panose="02070309020205020404" pitchFamily="49" charset="0"/>
              </a:rPr>
              <a:t>, </a:t>
            </a:r>
            <a:r>
              <a:rPr lang="it-IT" sz="2800" b="0" i="0" u="none" strike="noStrike" dirty="0">
                <a:solidFill>
                  <a:srgbClr val="116644"/>
                </a:solidFill>
                <a:effectLst/>
                <a:highlight>
                  <a:srgbClr val="F7F7F7"/>
                </a:highlight>
                <a:latin typeface="Courier New" panose="02070309020205020404" pitchFamily="49" charset="0"/>
              </a:rPr>
              <a:t>0.01</a:t>
            </a:r>
            <a:r>
              <a:rPr lang="it-IT" sz="2800" b="0" i="0" u="none" strike="noStrike" dirty="0">
                <a:solidFill>
                  <a:srgbClr val="000000"/>
                </a:solidFill>
                <a:effectLst/>
                <a:highlight>
                  <a:srgbClr val="F7F7F7"/>
                </a:highlight>
                <a:latin typeface="Courier New" panose="02070309020205020404" pitchFamily="49" charset="0"/>
              </a:rPr>
              <a:t>], autopct=</a:t>
            </a:r>
            <a:r>
              <a:rPr lang="it-IT" sz="2800" b="0" i="0" u="none" strike="noStrike" dirty="0">
                <a:solidFill>
                  <a:srgbClr val="A31515"/>
                </a:solidFill>
                <a:effectLst/>
                <a:highlight>
                  <a:srgbClr val="F7F7F7"/>
                </a:highlight>
                <a:latin typeface="Courier New" panose="02070309020205020404" pitchFamily="49" charset="0"/>
              </a:rPr>
              <a:t>'%.f%%'</a:t>
            </a:r>
            <a:r>
              <a:rPr lang="it-IT" sz="2800" b="0" i="0" u="none" strike="noStrike" dirty="0">
                <a:solidFill>
                  <a:srgbClr val="000000"/>
                </a:solidFill>
                <a:effectLst/>
                <a:highlight>
                  <a:srgbClr val="F7F7F7"/>
                </a:highlight>
                <a:latin typeface="Courier New" panose="02070309020205020404" pitchFamily="49" charset="0"/>
              </a:rPr>
              <a:t>, shadow=</a:t>
            </a:r>
            <a:r>
              <a:rPr lang="it-IT" sz="2800" b="0" i="0" u="none" strike="noStrike" dirty="0">
                <a:solidFill>
                  <a:srgbClr val="0000FF"/>
                </a:solidFill>
                <a:effectLst/>
                <a:highlight>
                  <a:srgbClr val="F7F7F7"/>
                </a:highlight>
                <a:latin typeface="Courier New" panose="02070309020205020404" pitchFamily="49" charset="0"/>
              </a:rPr>
              <a:t>True</a:t>
            </a:r>
            <a:r>
              <a:rPr lang="it-IT" sz="2800" b="0" i="0" u="none" strike="noStrike" dirty="0">
                <a:solidFill>
                  <a:srgbClr val="000000"/>
                </a:solidFill>
                <a:effectLst/>
                <a:highlight>
                  <a:srgbClr val="F7F7F7"/>
                </a:highlight>
                <a:latin typeface="Courier New" panose="02070309020205020404" pitchFamily="49" charset="0"/>
              </a:rPr>
              <a:t>)</a:t>
            </a:r>
            <a:endParaRPr lang="it-IT" sz="4000" b="0" dirty="0">
              <a:effectLst/>
              <a:highlight>
                <a:srgbClr val="F7F7F7"/>
              </a:highlight>
            </a:endParaRPr>
          </a:p>
          <a:p>
            <a:pPr rtl="0">
              <a:spcBef>
                <a:spcPts val="0"/>
              </a:spcBef>
              <a:spcAft>
                <a:spcPts val="0"/>
              </a:spcAft>
            </a:pPr>
            <a:r>
              <a:rPr lang="it-IT" sz="2800" b="0" i="0" u="none" strike="noStrike" dirty="0">
                <a:solidFill>
                  <a:srgbClr val="000000"/>
                </a:solidFill>
                <a:effectLst/>
                <a:highlight>
                  <a:srgbClr val="F7F7F7"/>
                </a:highlight>
                <a:latin typeface="Courier New" panose="02070309020205020404" pitchFamily="49" charset="0"/>
              </a:rPr>
              <a:t>plt.legend()</a:t>
            </a:r>
            <a:endParaRPr lang="it-IT" sz="4000" b="0" dirty="0">
              <a:effectLst/>
              <a:highlight>
                <a:srgbClr val="F7F7F7"/>
              </a:highlight>
            </a:endParaRPr>
          </a:p>
          <a:p>
            <a:pPr rtl="0">
              <a:spcBef>
                <a:spcPts val="0"/>
              </a:spcBef>
              <a:spcAft>
                <a:spcPts val="0"/>
              </a:spcAft>
            </a:pPr>
            <a:r>
              <a:rPr lang="it-IT" sz="2800" b="0" i="0" u="none" strike="noStrike" dirty="0">
                <a:solidFill>
                  <a:srgbClr val="000000"/>
                </a:solidFill>
                <a:effectLst/>
                <a:highlight>
                  <a:srgbClr val="F7F7F7"/>
                </a:highlight>
                <a:latin typeface="Courier New" panose="02070309020205020404" pitchFamily="49" charset="0"/>
              </a:rPr>
              <a:t>plt.show()</a:t>
            </a:r>
            <a:endParaRPr lang="it-IT" sz="4000" b="0" dirty="0">
              <a:effectLst/>
              <a:highlight>
                <a:srgbClr val="F7F7F7"/>
              </a:highlight>
            </a:endParaRPr>
          </a:p>
          <a:p>
            <a:br>
              <a:rPr lang="it-IT" sz="4000" dirty="0"/>
            </a:br>
            <a:endParaRPr lang="it-IT" sz="4000" dirty="0"/>
          </a:p>
        </p:txBody>
      </p:sp>
      <p:pic>
        <p:nvPicPr>
          <p:cNvPr id="17410" name="Picture 2">
            <a:extLst>
              <a:ext uri="{FF2B5EF4-FFF2-40B4-BE49-F238E27FC236}">
                <a16:creationId xmlns:a16="http://schemas.microsoft.com/office/drawing/2014/main" id="{E975D4EC-CD7B-5BEE-D9A4-1A05B11B8DC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44200" y="3043942"/>
            <a:ext cx="7022480" cy="7010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4290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457200" y="5143500"/>
            <a:ext cx="9900087" cy="867225"/>
          </a:xfrm>
          <a:prstGeom prst="rect">
            <a:avLst/>
          </a:prstGeom>
        </p:spPr>
        <p:txBody>
          <a:bodyPr wrap="square" lIns="0" tIns="0" rIns="0" bIns="0" rtlCol="0" anchor="t">
            <a:spAutoFit/>
          </a:bodyPr>
          <a:lstStyle/>
          <a:p>
            <a:pPr>
              <a:lnSpc>
                <a:spcPts val="6399"/>
              </a:lnSpc>
            </a:pPr>
            <a:r>
              <a:rPr lang="it-IT" sz="8800" spc="63" dirty="0">
                <a:solidFill>
                  <a:srgbClr val="0086B3"/>
                </a:solidFill>
                <a:latin typeface="Proxima Nova Bold"/>
              </a:rPr>
              <a:t>Model Engineering </a:t>
            </a:r>
            <a:endParaRPr lang="en-US" sz="8800" spc="63" dirty="0">
              <a:solidFill>
                <a:srgbClr val="0086B3"/>
              </a:solidFill>
              <a:latin typeface="Proxima Nova Bold"/>
            </a:endParaRPr>
          </a:p>
        </p:txBody>
      </p:sp>
      <p:sp>
        <p:nvSpPr>
          <p:cNvPr id="5" name="Freeform 5"/>
          <p:cNvSpPr/>
          <p:nvPr/>
        </p:nvSpPr>
        <p:spPr>
          <a:xfrm rot="4596961">
            <a:off x="-1406027" y="6806086"/>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201367">
            <a:off x="557077" y="8324231"/>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10123381">
            <a:off x="15488782" y="-651472"/>
            <a:ext cx="3980134" cy="4114800"/>
          </a:xfrm>
          <a:custGeom>
            <a:avLst/>
            <a:gdLst/>
            <a:ahLst/>
            <a:cxnLst/>
            <a:rect l="l" t="t" r="r" b="b"/>
            <a:pathLst>
              <a:path w="3980134" h="4114800">
                <a:moveTo>
                  <a:pt x="0" y="0"/>
                </a:moveTo>
                <a:lnTo>
                  <a:pt x="3980134" y="0"/>
                </a:lnTo>
                <a:lnTo>
                  <a:pt x="398013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395011">
            <a:off x="13614410" y="-1236110"/>
            <a:ext cx="2725288" cy="3620552"/>
          </a:xfrm>
          <a:custGeom>
            <a:avLst/>
            <a:gdLst/>
            <a:ahLst/>
            <a:cxnLst/>
            <a:rect l="l" t="t" r="r" b="b"/>
            <a:pathLst>
              <a:path w="2725288" h="3620552">
                <a:moveTo>
                  <a:pt x="0" y="0"/>
                </a:moveTo>
                <a:lnTo>
                  <a:pt x="2725289" y="0"/>
                </a:lnTo>
                <a:lnTo>
                  <a:pt x="2725289" y="3620552"/>
                </a:lnTo>
                <a:lnTo>
                  <a:pt x="0" y="362055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pic>
        <p:nvPicPr>
          <p:cNvPr id="4" name="Immagine 3">
            <a:extLst>
              <a:ext uri="{FF2B5EF4-FFF2-40B4-BE49-F238E27FC236}">
                <a16:creationId xmlns:a16="http://schemas.microsoft.com/office/drawing/2014/main" id="{B533EC9B-BCEB-104A-2B68-4A2D39C2128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277600" y="3572630"/>
            <a:ext cx="4876190" cy="4876190"/>
          </a:xfrm>
          <a:prstGeom prst="rect">
            <a:avLst/>
          </a:prstGeom>
        </p:spPr>
      </p:pic>
    </p:spTree>
    <p:extLst>
      <p:ext uri="{BB962C8B-B14F-4D97-AF65-F5344CB8AC3E}">
        <p14:creationId xmlns:p14="http://schemas.microsoft.com/office/powerpoint/2010/main" val="14548544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325352" y="935723"/>
            <a:ext cx="7677225" cy="820738"/>
          </a:xfrm>
          <a:prstGeom prst="rect">
            <a:avLst/>
          </a:prstGeom>
        </p:spPr>
        <p:txBody>
          <a:bodyPr lIns="0" tIns="0" rIns="0" bIns="0" rtlCol="0" anchor="t">
            <a:spAutoFit/>
          </a:bodyPr>
          <a:lstStyle/>
          <a:p>
            <a:pPr>
              <a:lnSpc>
                <a:spcPts val="6399"/>
              </a:lnSpc>
            </a:pPr>
            <a:r>
              <a:rPr lang="en-US" sz="6399" spc="63" dirty="0">
                <a:solidFill>
                  <a:srgbClr val="0086B3"/>
                </a:solidFill>
                <a:latin typeface="Proxima Nova Bold"/>
              </a:rPr>
              <a:t>Splitting Data</a:t>
            </a:r>
          </a:p>
        </p:txBody>
      </p:sp>
      <p:sp>
        <p:nvSpPr>
          <p:cNvPr id="5" name="Freeform 5"/>
          <p:cNvSpPr/>
          <p:nvPr/>
        </p:nvSpPr>
        <p:spPr>
          <a:xfrm rot="4596961">
            <a:off x="-2619382" y="7655444"/>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2129583" y="8552646"/>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9956905">
            <a:off x="16046272" y="-1045493"/>
            <a:ext cx="3832752" cy="3962431"/>
          </a:xfrm>
          <a:custGeom>
            <a:avLst/>
            <a:gdLst/>
            <a:ahLst/>
            <a:cxnLst/>
            <a:rect l="l" t="t" r="r" b="b"/>
            <a:pathLst>
              <a:path w="3832752" h="3962431">
                <a:moveTo>
                  <a:pt x="0" y="0"/>
                </a:moveTo>
                <a:lnTo>
                  <a:pt x="3832752" y="0"/>
                </a:lnTo>
                <a:lnTo>
                  <a:pt x="3832752" y="3962431"/>
                </a:lnTo>
                <a:lnTo>
                  <a:pt x="0" y="39624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395011">
            <a:off x="15943627" y="-1113298"/>
            <a:ext cx="2831272" cy="3761351"/>
          </a:xfrm>
          <a:custGeom>
            <a:avLst/>
            <a:gdLst/>
            <a:ahLst/>
            <a:cxnLst/>
            <a:rect l="l" t="t" r="r" b="b"/>
            <a:pathLst>
              <a:path w="2831272" h="3761351">
                <a:moveTo>
                  <a:pt x="0" y="0"/>
                </a:moveTo>
                <a:lnTo>
                  <a:pt x="2831272" y="0"/>
                </a:lnTo>
                <a:lnTo>
                  <a:pt x="2831272" y="3761351"/>
                </a:lnTo>
                <a:lnTo>
                  <a:pt x="0" y="376135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4" name="CasellaDiTesto 3">
            <a:extLst>
              <a:ext uri="{FF2B5EF4-FFF2-40B4-BE49-F238E27FC236}">
                <a16:creationId xmlns:a16="http://schemas.microsoft.com/office/drawing/2014/main" id="{FAF20CB6-7FB0-4B5E-F35F-48DC9E54960A}"/>
              </a:ext>
            </a:extLst>
          </p:cNvPr>
          <p:cNvSpPr txBox="1"/>
          <p:nvPr/>
        </p:nvSpPr>
        <p:spPr>
          <a:xfrm>
            <a:off x="325352" y="2209434"/>
            <a:ext cx="11195824" cy="5632311"/>
          </a:xfrm>
          <a:prstGeom prst="rect">
            <a:avLst/>
          </a:prstGeom>
          <a:noFill/>
        </p:spPr>
        <p:txBody>
          <a:bodyPr wrap="square">
            <a:spAutoFit/>
          </a:bodyPr>
          <a:lstStyle/>
          <a:p>
            <a:pPr rtl="0">
              <a:spcBef>
                <a:spcPts val="0"/>
              </a:spcBef>
              <a:spcAft>
                <a:spcPts val="0"/>
              </a:spcAft>
            </a:pPr>
            <a:r>
              <a:rPr lang="it-IT" sz="2400" b="0" i="0" u="none" strike="noStrike" dirty="0">
                <a:solidFill>
                  <a:srgbClr val="008000"/>
                </a:solidFill>
                <a:effectLst/>
                <a:highlight>
                  <a:srgbClr val="F7F7F7"/>
                </a:highlight>
                <a:latin typeface="Courier New" panose="02070309020205020404" pitchFamily="49" charset="0"/>
              </a:rPr>
              <a:t>#Splitting Data</a:t>
            </a:r>
            <a:endParaRPr lang="it-IT" sz="3600" b="0" dirty="0">
              <a:effectLst/>
              <a:highlight>
                <a:srgbClr val="F7F7F7"/>
              </a:highlight>
            </a:endParaRPr>
          </a:p>
          <a:p>
            <a:pPr rtl="0">
              <a:spcBef>
                <a:spcPts val="0"/>
              </a:spcBef>
              <a:spcAft>
                <a:spcPts val="0"/>
              </a:spcAft>
            </a:pPr>
            <a:r>
              <a:rPr lang="it-IT" sz="2400" b="0" i="0" u="none" strike="noStrike" dirty="0">
                <a:solidFill>
                  <a:srgbClr val="008000"/>
                </a:solidFill>
                <a:effectLst/>
                <a:highlight>
                  <a:srgbClr val="F7F7F7"/>
                </a:highlight>
                <a:latin typeface="Courier New" panose="02070309020205020404" pitchFamily="49" charset="0"/>
              </a:rPr>
              <a:t>#Split dataset into training set and test set</a:t>
            </a:r>
            <a:endParaRPr lang="it-IT" sz="3600" b="0" dirty="0">
              <a:effectLst/>
              <a:highlight>
                <a:srgbClr val="F7F7F7"/>
              </a:highlight>
            </a:endParaRPr>
          </a:p>
          <a:p>
            <a:pPr rtl="0">
              <a:spcBef>
                <a:spcPts val="0"/>
              </a:spcBef>
              <a:spcAft>
                <a:spcPts val="0"/>
              </a:spcAft>
            </a:pPr>
            <a:r>
              <a:rPr lang="it-IT" sz="2400" b="0" i="0" u="none" strike="noStrike" dirty="0">
                <a:solidFill>
                  <a:srgbClr val="795E26"/>
                </a:solidFill>
                <a:effectLst/>
                <a:highlight>
                  <a:srgbClr val="F7F7F7"/>
                </a:highlight>
                <a:latin typeface="Courier New" panose="02070309020205020404" pitchFamily="49" charset="0"/>
              </a:rPr>
              <a:t>print</a:t>
            </a:r>
            <a:r>
              <a:rPr lang="it-IT" sz="2400" b="0" i="0" u="none" strike="noStrike" dirty="0">
                <a:solidFill>
                  <a:srgbClr val="000000"/>
                </a:solidFill>
                <a:effectLst/>
                <a:highlight>
                  <a:srgbClr val="F7F7F7"/>
                </a:highlight>
                <a:latin typeface="Courier New" panose="02070309020205020404" pitchFamily="49" charset="0"/>
              </a:rPr>
              <a:t>(</a:t>
            </a:r>
            <a:r>
              <a:rPr lang="it-IT" sz="2400" b="0" i="0" u="none" strike="noStrike" dirty="0">
                <a:solidFill>
                  <a:srgbClr val="A31515"/>
                </a:solidFill>
                <a:effectLst/>
                <a:highlight>
                  <a:srgbClr val="F7F7F7"/>
                </a:highlight>
                <a:latin typeface="Courier New" panose="02070309020205020404" pitchFamily="49" charset="0"/>
              </a:rPr>
              <a:t>"#Splitting Data"</a:t>
            </a:r>
            <a:r>
              <a:rPr lang="it-IT" sz="2400" b="0" i="0" u="none" strike="noStrike" dirty="0">
                <a:solidFill>
                  <a:srgbClr val="000000"/>
                </a:solidFill>
                <a:effectLst/>
                <a:highlight>
                  <a:srgbClr val="F7F7F7"/>
                </a:highlight>
                <a:latin typeface="Courier New" panose="02070309020205020404" pitchFamily="49" charset="0"/>
              </a:rPr>
              <a:t>)</a:t>
            </a:r>
            <a:endParaRPr lang="it-IT" sz="3600" b="0" dirty="0">
              <a:effectLst/>
              <a:highlight>
                <a:srgbClr val="F7F7F7"/>
              </a:highlight>
            </a:endParaRPr>
          </a:p>
          <a:p>
            <a:pPr rtl="0">
              <a:spcBef>
                <a:spcPts val="0"/>
              </a:spcBef>
              <a:spcAft>
                <a:spcPts val="0"/>
              </a:spcAft>
            </a:pPr>
            <a:r>
              <a:rPr lang="it-IT" sz="2400" b="0" i="0" u="none" strike="noStrike" dirty="0">
                <a:solidFill>
                  <a:srgbClr val="000000"/>
                </a:solidFill>
                <a:effectLst/>
                <a:highlight>
                  <a:srgbClr val="F7F7F7"/>
                </a:highlight>
                <a:latin typeface="Courier New" panose="02070309020205020404" pitchFamily="49" charset="0"/>
              </a:rPr>
              <a:t>x = df.iloc[:,:</a:t>
            </a:r>
            <a:r>
              <a:rPr lang="it-IT" sz="2400" b="0" i="0" u="none" strike="noStrike" dirty="0">
                <a:solidFill>
                  <a:srgbClr val="116644"/>
                </a:solidFill>
                <a:effectLst/>
                <a:highlight>
                  <a:srgbClr val="F7F7F7"/>
                </a:highlight>
                <a:latin typeface="Courier New" panose="02070309020205020404" pitchFamily="49" charset="0"/>
              </a:rPr>
              <a:t>9</a:t>
            </a:r>
            <a:r>
              <a:rPr lang="it-IT" sz="2400" b="0" i="0" u="none" strike="noStrike" dirty="0">
                <a:solidFill>
                  <a:srgbClr val="000000"/>
                </a:solidFill>
                <a:effectLst/>
                <a:highlight>
                  <a:srgbClr val="F7F7F7"/>
                </a:highlight>
                <a:latin typeface="Courier New" panose="02070309020205020404" pitchFamily="49" charset="0"/>
              </a:rPr>
              <a:t>]</a:t>
            </a:r>
            <a:endParaRPr lang="it-IT" sz="3600" b="0" dirty="0">
              <a:effectLst/>
              <a:highlight>
                <a:srgbClr val="F7F7F7"/>
              </a:highlight>
            </a:endParaRPr>
          </a:p>
          <a:p>
            <a:pPr rtl="0">
              <a:spcBef>
                <a:spcPts val="0"/>
              </a:spcBef>
              <a:spcAft>
                <a:spcPts val="0"/>
              </a:spcAft>
            </a:pPr>
            <a:r>
              <a:rPr lang="it-IT" sz="2400" b="0" i="0" u="none" strike="noStrike" dirty="0">
                <a:solidFill>
                  <a:srgbClr val="000000"/>
                </a:solidFill>
                <a:effectLst/>
                <a:highlight>
                  <a:srgbClr val="F7F7F7"/>
                </a:highlight>
                <a:latin typeface="Courier New" panose="02070309020205020404" pitchFamily="49" charset="0"/>
              </a:rPr>
              <a:t>y = df[</a:t>
            </a:r>
            <a:r>
              <a:rPr lang="it-IT" sz="2400" b="0" i="0" u="none" strike="noStrike" dirty="0">
                <a:solidFill>
                  <a:srgbClr val="A31515"/>
                </a:solidFill>
                <a:effectLst/>
                <a:highlight>
                  <a:srgbClr val="F7F7F7"/>
                </a:highlight>
                <a:latin typeface="Courier New" panose="02070309020205020404" pitchFamily="49" charset="0"/>
              </a:rPr>
              <a:t>"Potability"</a:t>
            </a:r>
            <a:r>
              <a:rPr lang="it-IT" sz="2400" b="0" i="0" u="none" strike="noStrike" dirty="0">
                <a:solidFill>
                  <a:srgbClr val="000000"/>
                </a:solidFill>
                <a:effectLst/>
                <a:highlight>
                  <a:srgbClr val="F7F7F7"/>
                </a:highlight>
                <a:latin typeface="Courier New" panose="02070309020205020404" pitchFamily="49" charset="0"/>
              </a:rPr>
              <a:t>]</a:t>
            </a:r>
            <a:endParaRPr lang="it-IT" sz="3600" b="0" dirty="0">
              <a:effectLst/>
              <a:highlight>
                <a:srgbClr val="F7F7F7"/>
              </a:highlight>
            </a:endParaRPr>
          </a:p>
          <a:p>
            <a:pPr rtl="0">
              <a:spcBef>
                <a:spcPts val="0"/>
              </a:spcBef>
              <a:spcAft>
                <a:spcPts val="0"/>
              </a:spcAft>
            </a:pPr>
            <a:r>
              <a:rPr lang="it-IT" sz="2400" b="0" i="0" u="none" strike="noStrike" dirty="0">
                <a:solidFill>
                  <a:srgbClr val="795E26"/>
                </a:solidFill>
                <a:effectLst/>
                <a:highlight>
                  <a:srgbClr val="F7F7F7"/>
                </a:highlight>
                <a:latin typeface="Courier New" panose="02070309020205020404" pitchFamily="49" charset="0"/>
              </a:rPr>
              <a:t>print</a:t>
            </a:r>
            <a:r>
              <a:rPr lang="it-IT" sz="2400" b="0" i="0" u="none" strike="noStrike" dirty="0">
                <a:solidFill>
                  <a:srgbClr val="000000"/>
                </a:solidFill>
                <a:effectLst/>
                <a:highlight>
                  <a:srgbClr val="F7F7F7"/>
                </a:highlight>
                <a:latin typeface="Courier New" panose="02070309020205020404" pitchFamily="49" charset="0"/>
              </a:rPr>
              <a:t>(x.shape,y.shape)</a:t>
            </a:r>
            <a:endParaRPr lang="it-IT" sz="3600" b="0" dirty="0">
              <a:effectLst/>
              <a:highlight>
                <a:srgbClr val="F7F7F7"/>
              </a:highlight>
            </a:endParaRPr>
          </a:p>
          <a:p>
            <a:pPr rtl="0">
              <a:spcBef>
                <a:spcPts val="0"/>
              </a:spcBef>
              <a:spcAft>
                <a:spcPts val="0"/>
              </a:spcAft>
            </a:pPr>
            <a:r>
              <a:rPr lang="it-IT" sz="2400" b="0" i="0" u="none" strike="noStrike" dirty="0">
                <a:solidFill>
                  <a:srgbClr val="000000"/>
                </a:solidFill>
                <a:effectLst/>
                <a:highlight>
                  <a:srgbClr val="F7F7F7"/>
                </a:highlight>
                <a:latin typeface="Courier New" panose="02070309020205020404" pitchFamily="49" charset="0"/>
              </a:rPr>
              <a:t>x_train, x_test, y_train, y_test = train_test_split(x, y, test_size=</a:t>
            </a:r>
            <a:r>
              <a:rPr lang="it-IT" sz="2400" b="0" i="0" u="none" strike="noStrike" dirty="0">
                <a:solidFill>
                  <a:srgbClr val="116644"/>
                </a:solidFill>
                <a:effectLst/>
                <a:highlight>
                  <a:srgbClr val="F7F7F7"/>
                </a:highlight>
                <a:latin typeface="Courier New" panose="02070309020205020404" pitchFamily="49" charset="0"/>
              </a:rPr>
              <a:t>0.3</a:t>
            </a:r>
            <a:r>
              <a:rPr lang="it-IT" sz="2400" b="0" i="0" u="none" strike="noStrike" dirty="0">
                <a:solidFill>
                  <a:srgbClr val="000000"/>
                </a:solidFill>
                <a:effectLst/>
                <a:highlight>
                  <a:srgbClr val="F7F7F7"/>
                </a:highlight>
                <a:latin typeface="Courier New" panose="02070309020205020404" pitchFamily="49" charset="0"/>
              </a:rPr>
              <a:t>, random_state=</a:t>
            </a:r>
            <a:r>
              <a:rPr lang="it-IT" sz="2400" b="0" i="0" u="none" strike="noStrike" dirty="0">
                <a:solidFill>
                  <a:srgbClr val="116644"/>
                </a:solidFill>
                <a:effectLst/>
                <a:highlight>
                  <a:srgbClr val="F7F7F7"/>
                </a:highlight>
                <a:latin typeface="Courier New" panose="02070309020205020404" pitchFamily="49" charset="0"/>
              </a:rPr>
              <a:t>42</a:t>
            </a:r>
            <a:r>
              <a:rPr lang="it-IT" sz="2400" b="0" i="0" u="none" strike="noStrike" dirty="0">
                <a:solidFill>
                  <a:srgbClr val="000000"/>
                </a:solidFill>
                <a:effectLst/>
                <a:highlight>
                  <a:srgbClr val="F7F7F7"/>
                </a:highlight>
                <a:latin typeface="Courier New" panose="02070309020205020404" pitchFamily="49" charset="0"/>
              </a:rPr>
              <a:t>)</a:t>
            </a:r>
            <a:endParaRPr lang="it-IT" sz="3600" b="0" dirty="0">
              <a:effectLst/>
              <a:highlight>
                <a:srgbClr val="F7F7F7"/>
              </a:highlight>
            </a:endParaRPr>
          </a:p>
          <a:p>
            <a:pPr rtl="0">
              <a:spcBef>
                <a:spcPts val="0"/>
              </a:spcBef>
              <a:spcAft>
                <a:spcPts val="0"/>
              </a:spcAft>
            </a:pPr>
            <a:r>
              <a:rPr lang="it-IT" sz="2400" b="0" i="0" u="none" strike="noStrike" dirty="0">
                <a:solidFill>
                  <a:srgbClr val="795E26"/>
                </a:solidFill>
                <a:effectLst/>
                <a:highlight>
                  <a:srgbClr val="F7F7F7"/>
                </a:highlight>
                <a:latin typeface="Courier New" panose="02070309020205020404" pitchFamily="49" charset="0"/>
              </a:rPr>
              <a:t>print</a:t>
            </a:r>
            <a:r>
              <a:rPr lang="it-IT" sz="2400" b="0" i="0" u="none" strike="noStrike" dirty="0">
                <a:solidFill>
                  <a:srgbClr val="000000"/>
                </a:solidFill>
                <a:effectLst/>
                <a:highlight>
                  <a:srgbClr val="F7F7F7"/>
                </a:highlight>
                <a:latin typeface="Courier New" panose="02070309020205020404" pitchFamily="49" charset="0"/>
              </a:rPr>
              <a:t>(</a:t>
            </a:r>
            <a:r>
              <a:rPr lang="it-IT" sz="2400" b="0" i="0" u="none" strike="noStrike" dirty="0">
                <a:solidFill>
                  <a:srgbClr val="A31515"/>
                </a:solidFill>
                <a:effectLst/>
                <a:highlight>
                  <a:srgbClr val="F7F7F7"/>
                </a:highlight>
                <a:latin typeface="Courier New" panose="02070309020205020404" pitchFamily="49" charset="0"/>
              </a:rPr>
              <a:t>"Training set shapes:"</a:t>
            </a:r>
            <a:r>
              <a:rPr lang="it-IT" sz="2400" b="0" i="0" u="none" strike="noStrike" dirty="0">
                <a:solidFill>
                  <a:srgbClr val="000000"/>
                </a:solidFill>
                <a:effectLst/>
                <a:highlight>
                  <a:srgbClr val="F7F7F7"/>
                </a:highlight>
                <a:latin typeface="Courier New" panose="02070309020205020404" pitchFamily="49" charset="0"/>
              </a:rPr>
              <a:t>)</a:t>
            </a:r>
            <a:endParaRPr lang="it-IT" sz="3600" b="0" dirty="0">
              <a:effectLst/>
              <a:highlight>
                <a:srgbClr val="F7F7F7"/>
              </a:highlight>
            </a:endParaRPr>
          </a:p>
          <a:p>
            <a:pPr rtl="0">
              <a:spcBef>
                <a:spcPts val="0"/>
              </a:spcBef>
              <a:spcAft>
                <a:spcPts val="0"/>
              </a:spcAft>
            </a:pPr>
            <a:r>
              <a:rPr lang="it-IT" sz="2400" b="0" i="0" u="none" strike="noStrike" dirty="0">
                <a:solidFill>
                  <a:srgbClr val="795E26"/>
                </a:solidFill>
                <a:effectLst/>
                <a:highlight>
                  <a:srgbClr val="F7F7F7"/>
                </a:highlight>
                <a:latin typeface="Courier New" panose="02070309020205020404" pitchFamily="49" charset="0"/>
              </a:rPr>
              <a:t>print</a:t>
            </a:r>
            <a:r>
              <a:rPr lang="it-IT" sz="2400" b="0" i="0" u="none" strike="noStrike" dirty="0">
                <a:solidFill>
                  <a:srgbClr val="000000"/>
                </a:solidFill>
                <a:effectLst/>
                <a:highlight>
                  <a:srgbClr val="F7F7F7"/>
                </a:highlight>
                <a:latin typeface="Courier New" panose="02070309020205020404" pitchFamily="49" charset="0"/>
              </a:rPr>
              <a:t>(x_train.shape, y_train.shape)</a:t>
            </a:r>
            <a:endParaRPr lang="it-IT" sz="3600" b="0" dirty="0">
              <a:effectLst/>
              <a:highlight>
                <a:srgbClr val="F7F7F7"/>
              </a:highlight>
            </a:endParaRPr>
          </a:p>
          <a:p>
            <a:pPr rtl="0">
              <a:spcBef>
                <a:spcPts val="0"/>
              </a:spcBef>
              <a:spcAft>
                <a:spcPts val="0"/>
              </a:spcAft>
            </a:pPr>
            <a:r>
              <a:rPr lang="it-IT" sz="2400" b="0" i="0" u="none" strike="noStrike" dirty="0">
                <a:solidFill>
                  <a:srgbClr val="795E26"/>
                </a:solidFill>
                <a:effectLst/>
                <a:highlight>
                  <a:srgbClr val="F7F7F7"/>
                </a:highlight>
                <a:latin typeface="Courier New" panose="02070309020205020404" pitchFamily="49" charset="0"/>
              </a:rPr>
              <a:t>print</a:t>
            </a:r>
            <a:r>
              <a:rPr lang="it-IT" sz="2400" b="0" i="0" u="none" strike="noStrike" dirty="0">
                <a:solidFill>
                  <a:srgbClr val="000000"/>
                </a:solidFill>
                <a:effectLst/>
                <a:highlight>
                  <a:srgbClr val="F7F7F7"/>
                </a:highlight>
                <a:latin typeface="Courier New" panose="02070309020205020404" pitchFamily="49" charset="0"/>
              </a:rPr>
              <a:t>(</a:t>
            </a:r>
            <a:r>
              <a:rPr lang="it-IT" sz="2400" b="0" i="0" u="none" strike="noStrike" dirty="0">
                <a:solidFill>
                  <a:srgbClr val="A31515"/>
                </a:solidFill>
                <a:effectLst/>
                <a:highlight>
                  <a:srgbClr val="F7F7F7"/>
                </a:highlight>
                <a:latin typeface="Courier New" panose="02070309020205020404" pitchFamily="49" charset="0"/>
              </a:rPr>
              <a:t>"Test set shapes:"</a:t>
            </a:r>
            <a:r>
              <a:rPr lang="it-IT" sz="2400" b="0" i="0" u="none" strike="noStrike" dirty="0">
                <a:solidFill>
                  <a:srgbClr val="000000"/>
                </a:solidFill>
                <a:effectLst/>
                <a:highlight>
                  <a:srgbClr val="F7F7F7"/>
                </a:highlight>
                <a:latin typeface="Courier New" panose="02070309020205020404" pitchFamily="49" charset="0"/>
              </a:rPr>
              <a:t>)</a:t>
            </a:r>
            <a:endParaRPr lang="it-IT" sz="3600" b="0" dirty="0">
              <a:effectLst/>
              <a:highlight>
                <a:srgbClr val="F7F7F7"/>
              </a:highlight>
            </a:endParaRPr>
          </a:p>
          <a:p>
            <a:pPr rtl="0">
              <a:spcBef>
                <a:spcPts val="0"/>
              </a:spcBef>
              <a:spcAft>
                <a:spcPts val="0"/>
              </a:spcAft>
            </a:pPr>
            <a:r>
              <a:rPr lang="it-IT" sz="2400" b="0" i="0" u="none" strike="noStrike" dirty="0">
                <a:solidFill>
                  <a:srgbClr val="795E26"/>
                </a:solidFill>
                <a:effectLst/>
                <a:highlight>
                  <a:srgbClr val="F7F7F7"/>
                </a:highlight>
                <a:latin typeface="Courier New" panose="02070309020205020404" pitchFamily="49" charset="0"/>
              </a:rPr>
              <a:t>print</a:t>
            </a:r>
            <a:r>
              <a:rPr lang="it-IT" sz="2400" b="0" i="0" u="none" strike="noStrike" dirty="0">
                <a:solidFill>
                  <a:srgbClr val="000000"/>
                </a:solidFill>
                <a:effectLst/>
                <a:highlight>
                  <a:srgbClr val="F7F7F7"/>
                </a:highlight>
                <a:latin typeface="Courier New" panose="02070309020205020404" pitchFamily="49" charset="0"/>
              </a:rPr>
              <a:t>(x_test.shape, y_test.shape)</a:t>
            </a:r>
            <a:endParaRPr lang="it-IT" sz="3600" b="0" dirty="0">
              <a:effectLst/>
              <a:highlight>
                <a:srgbClr val="F7F7F7"/>
              </a:highlight>
            </a:endParaRPr>
          </a:p>
          <a:p>
            <a:pPr rtl="0">
              <a:spcBef>
                <a:spcPts val="0"/>
              </a:spcBef>
              <a:spcAft>
                <a:spcPts val="0"/>
              </a:spcAft>
            </a:pPr>
            <a:r>
              <a:rPr lang="it-IT" sz="2400" b="0" i="0" u="none" strike="noStrike" dirty="0">
                <a:solidFill>
                  <a:srgbClr val="795E26"/>
                </a:solidFill>
                <a:effectLst/>
                <a:highlight>
                  <a:srgbClr val="F7F7F7"/>
                </a:highlight>
                <a:latin typeface="Courier New" panose="02070309020205020404" pitchFamily="49" charset="0"/>
              </a:rPr>
              <a:t>print</a:t>
            </a:r>
            <a:r>
              <a:rPr lang="it-IT" sz="2400" b="0" i="0" u="none" strike="noStrike" dirty="0">
                <a:solidFill>
                  <a:srgbClr val="000000"/>
                </a:solidFill>
                <a:effectLst/>
                <a:highlight>
                  <a:srgbClr val="F7F7F7"/>
                </a:highlight>
                <a:latin typeface="Courier New" panose="02070309020205020404" pitchFamily="49" charset="0"/>
              </a:rPr>
              <a:t>(</a:t>
            </a:r>
            <a:r>
              <a:rPr lang="it-IT" sz="2400" b="0" i="0" u="none" strike="noStrike" dirty="0">
                <a:solidFill>
                  <a:srgbClr val="A31515"/>
                </a:solidFill>
                <a:effectLst/>
                <a:highlight>
                  <a:srgbClr val="F7F7F7"/>
                </a:highlight>
                <a:latin typeface="Courier New" panose="02070309020205020404" pitchFamily="49" charset="0"/>
              </a:rPr>
              <a:t>"Data types of training and validation sets:"</a:t>
            </a:r>
            <a:r>
              <a:rPr lang="it-IT" sz="2400" b="0" i="0" u="none" strike="noStrike" dirty="0">
                <a:solidFill>
                  <a:srgbClr val="000000"/>
                </a:solidFill>
                <a:effectLst/>
                <a:highlight>
                  <a:srgbClr val="F7F7F7"/>
                </a:highlight>
                <a:latin typeface="Courier New" panose="02070309020205020404" pitchFamily="49" charset="0"/>
              </a:rPr>
              <a:t>)</a:t>
            </a:r>
            <a:endParaRPr lang="it-IT" sz="3600" b="0" dirty="0">
              <a:effectLst/>
              <a:highlight>
                <a:srgbClr val="F7F7F7"/>
              </a:highlight>
            </a:endParaRPr>
          </a:p>
          <a:p>
            <a:pPr rtl="0">
              <a:spcBef>
                <a:spcPts val="0"/>
              </a:spcBef>
              <a:spcAft>
                <a:spcPts val="0"/>
              </a:spcAft>
            </a:pPr>
            <a:r>
              <a:rPr lang="it-IT" sz="2400" b="0" i="0" u="none" strike="noStrike" dirty="0">
                <a:solidFill>
                  <a:srgbClr val="795E26"/>
                </a:solidFill>
                <a:effectLst/>
                <a:highlight>
                  <a:srgbClr val="F7F7F7"/>
                </a:highlight>
                <a:latin typeface="Courier New" panose="02070309020205020404" pitchFamily="49" charset="0"/>
              </a:rPr>
              <a:t>print</a:t>
            </a:r>
            <a:r>
              <a:rPr lang="it-IT" sz="2400" b="0" i="0" u="none" strike="noStrike" dirty="0">
                <a:solidFill>
                  <a:srgbClr val="000000"/>
                </a:solidFill>
                <a:effectLst/>
                <a:highlight>
                  <a:srgbClr val="F7F7F7"/>
                </a:highlight>
                <a:latin typeface="Courier New" panose="02070309020205020404" pitchFamily="49" charset="0"/>
              </a:rPr>
              <a:t>(</a:t>
            </a:r>
            <a:r>
              <a:rPr lang="it-IT" sz="2400" b="0" i="0" u="none" strike="noStrike" dirty="0">
                <a:solidFill>
                  <a:srgbClr val="257693"/>
                </a:solidFill>
                <a:effectLst/>
                <a:highlight>
                  <a:srgbClr val="F7F7F7"/>
                </a:highlight>
                <a:latin typeface="Courier New" panose="02070309020205020404" pitchFamily="49" charset="0"/>
              </a:rPr>
              <a:t>type</a:t>
            </a:r>
            <a:r>
              <a:rPr lang="it-IT" sz="2400" b="0" i="0" u="none" strike="noStrike" dirty="0">
                <a:solidFill>
                  <a:srgbClr val="000000"/>
                </a:solidFill>
                <a:effectLst/>
                <a:highlight>
                  <a:srgbClr val="F7F7F7"/>
                </a:highlight>
                <a:latin typeface="Courier New" panose="02070309020205020404" pitchFamily="49" charset="0"/>
              </a:rPr>
              <a:t>(x_train), </a:t>
            </a:r>
            <a:r>
              <a:rPr lang="it-IT" sz="2400" b="0" i="0" u="none" strike="noStrike" dirty="0">
                <a:solidFill>
                  <a:srgbClr val="257693"/>
                </a:solidFill>
                <a:effectLst/>
                <a:highlight>
                  <a:srgbClr val="F7F7F7"/>
                </a:highlight>
                <a:latin typeface="Courier New" panose="02070309020205020404" pitchFamily="49" charset="0"/>
              </a:rPr>
              <a:t>type</a:t>
            </a:r>
            <a:r>
              <a:rPr lang="it-IT" sz="2400" b="0" i="0" u="none" strike="noStrike" dirty="0">
                <a:solidFill>
                  <a:srgbClr val="000000"/>
                </a:solidFill>
                <a:effectLst/>
                <a:highlight>
                  <a:srgbClr val="F7F7F7"/>
                </a:highlight>
                <a:latin typeface="Courier New" panose="02070309020205020404" pitchFamily="49" charset="0"/>
              </a:rPr>
              <a:t>(y_train))</a:t>
            </a:r>
            <a:endParaRPr lang="it-IT" sz="3600" b="0" dirty="0">
              <a:effectLst/>
              <a:highlight>
                <a:srgbClr val="F7F7F7"/>
              </a:highlight>
            </a:endParaRPr>
          </a:p>
          <a:p>
            <a:r>
              <a:rPr lang="it-IT" sz="2400" b="0" i="0" u="none" strike="noStrike" dirty="0">
                <a:solidFill>
                  <a:srgbClr val="795E26"/>
                </a:solidFill>
                <a:effectLst/>
                <a:latin typeface="Courier New" panose="02070309020205020404" pitchFamily="49" charset="0"/>
              </a:rPr>
              <a:t>print</a:t>
            </a:r>
            <a:r>
              <a:rPr lang="it-IT" sz="2400" b="0" i="0" u="none" strike="noStrike" dirty="0">
                <a:solidFill>
                  <a:srgbClr val="000000"/>
                </a:solidFill>
                <a:effectLst/>
                <a:latin typeface="Courier New" panose="02070309020205020404" pitchFamily="49" charset="0"/>
              </a:rPr>
              <a:t>(</a:t>
            </a:r>
            <a:r>
              <a:rPr lang="it-IT" sz="2400" b="0" i="0" u="none" strike="noStrike" dirty="0">
                <a:solidFill>
                  <a:srgbClr val="257693"/>
                </a:solidFill>
                <a:effectLst/>
                <a:latin typeface="Courier New" panose="02070309020205020404" pitchFamily="49" charset="0"/>
              </a:rPr>
              <a:t>type</a:t>
            </a:r>
            <a:r>
              <a:rPr lang="it-IT" sz="2400" b="0" i="0" u="none" strike="noStrike" dirty="0">
                <a:solidFill>
                  <a:srgbClr val="000000"/>
                </a:solidFill>
                <a:effectLst/>
                <a:latin typeface="Courier New" panose="02070309020205020404" pitchFamily="49" charset="0"/>
              </a:rPr>
              <a:t>(x_test), </a:t>
            </a:r>
            <a:r>
              <a:rPr lang="it-IT" sz="2400" b="0" i="0" u="none" strike="noStrike" dirty="0">
                <a:solidFill>
                  <a:srgbClr val="257693"/>
                </a:solidFill>
                <a:effectLst/>
                <a:latin typeface="Courier New" panose="02070309020205020404" pitchFamily="49" charset="0"/>
              </a:rPr>
              <a:t>type</a:t>
            </a:r>
            <a:r>
              <a:rPr lang="it-IT" sz="2400" b="0" i="0" u="none" strike="noStrike" dirty="0">
                <a:solidFill>
                  <a:srgbClr val="000000"/>
                </a:solidFill>
                <a:effectLst/>
                <a:latin typeface="Courier New" panose="02070309020205020404" pitchFamily="49" charset="0"/>
              </a:rPr>
              <a:t>(y_test))</a:t>
            </a:r>
            <a:endParaRPr lang="it-IT" sz="4800" dirty="0"/>
          </a:p>
        </p:txBody>
      </p:sp>
      <p:pic>
        <p:nvPicPr>
          <p:cNvPr id="18434" name="Picture 2">
            <a:extLst>
              <a:ext uri="{FF2B5EF4-FFF2-40B4-BE49-F238E27FC236}">
                <a16:creationId xmlns:a16="http://schemas.microsoft.com/office/drawing/2014/main" id="{CD45C657-5680-6FAA-A5DF-5569DA0A148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858629" y="2853878"/>
            <a:ext cx="7114370" cy="5343318"/>
          </a:xfrm>
          <a:prstGeom prst="rect">
            <a:avLst/>
          </a:prstGeom>
          <a:noFill/>
          <a:ln>
            <a:solidFill>
              <a:schemeClr val="tx2">
                <a:lumMod val="60000"/>
                <a:lumOff val="40000"/>
              </a:schemeClr>
            </a:solidFill>
          </a:ln>
          <a:effectLst>
            <a:glow rad="63500">
              <a:schemeClr val="accent1">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4950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325352" y="935723"/>
            <a:ext cx="7677225" cy="820738"/>
          </a:xfrm>
          <a:prstGeom prst="rect">
            <a:avLst/>
          </a:prstGeom>
        </p:spPr>
        <p:txBody>
          <a:bodyPr lIns="0" tIns="0" rIns="0" bIns="0" rtlCol="0" anchor="t">
            <a:spAutoFit/>
          </a:bodyPr>
          <a:lstStyle/>
          <a:p>
            <a:pPr>
              <a:lnSpc>
                <a:spcPts val="6399"/>
              </a:lnSpc>
            </a:pPr>
            <a:r>
              <a:rPr lang="en-US" sz="6399" spc="63" dirty="0">
                <a:solidFill>
                  <a:srgbClr val="0086B3"/>
                </a:solidFill>
                <a:latin typeface="Proxima Nova Bold"/>
              </a:rPr>
              <a:t> Decision Tree</a:t>
            </a:r>
          </a:p>
        </p:txBody>
      </p:sp>
      <p:sp>
        <p:nvSpPr>
          <p:cNvPr id="5" name="Freeform 5"/>
          <p:cNvSpPr/>
          <p:nvPr/>
        </p:nvSpPr>
        <p:spPr>
          <a:xfrm rot="4596961">
            <a:off x="-2619382" y="7655444"/>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2129583" y="8552646"/>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9956905">
            <a:off x="16046272" y="-1045493"/>
            <a:ext cx="3832752" cy="3962431"/>
          </a:xfrm>
          <a:custGeom>
            <a:avLst/>
            <a:gdLst/>
            <a:ahLst/>
            <a:cxnLst/>
            <a:rect l="l" t="t" r="r" b="b"/>
            <a:pathLst>
              <a:path w="3832752" h="3962431">
                <a:moveTo>
                  <a:pt x="0" y="0"/>
                </a:moveTo>
                <a:lnTo>
                  <a:pt x="3832752" y="0"/>
                </a:lnTo>
                <a:lnTo>
                  <a:pt x="3832752" y="3962431"/>
                </a:lnTo>
                <a:lnTo>
                  <a:pt x="0" y="39624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395011">
            <a:off x="15943627" y="-1113298"/>
            <a:ext cx="2831272" cy="3761351"/>
          </a:xfrm>
          <a:custGeom>
            <a:avLst/>
            <a:gdLst/>
            <a:ahLst/>
            <a:cxnLst/>
            <a:rect l="l" t="t" r="r" b="b"/>
            <a:pathLst>
              <a:path w="2831272" h="3761351">
                <a:moveTo>
                  <a:pt x="0" y="0"/>
                </a:moveTo>
                <a:lnTo>
                  <a:pt x="2831272" y="0"/>
                </a:lnTo>
                <a:lnTo>
                  <a:pt x="2831272" y="3761351"/>
                </a:lnTo>
                <a:lnTo>
                  <a:pt x="0" y="376135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4" name="CasellaDiTesto 3">
            <a:extLst>
              <a:ext uri="{FF2B5EF4-FFF2-40B4-BE49-F238E27FC236}">
                <a16:creationId xmlns:a16="http://schemas.microsoft.com/office/drawing/2014/main" id="{FAF20CB6-7FB0-4B5E-F35F-48DC9E54960A}"/>
              </a:ext>
            </a:extLst>
          </p:cNvPr>
          <p:cNvSpPr txBox="1"/>
          <p:nvPr/>
        </p:nvSpPr>
        <p:spPr>
          <a:xfrm>
            <a:off x="325352" y="2209434"/>
            <a:ext cx="12552448" cy="5078313"/>
          </a:xfrm>
          <a:prstGeom prst="rect">
            <a:avLst/>
          </a:prstGeom>
          <a:noFill/>
        </p:spPr>
        <p:txBody>
          <a:bodyPr wrap="square">
            <a:spAutoFit/>
          </a:bodyPr>
          <a:lstStyle/>
          <a:p>
            <a:pPr rtl="0">
              <a:spcBef>
                <a:spcPts val="0"/>
              </a:spcBef>
              <a:spcAft>
                <a:spcPts val="0"/>
              </a:spcAft>
            </a:pPr>
            <a:r>
              <a:rPr lang="it-IT" sz="3600" b="0" i="0" u="none" strike="noStrike" dirty="0">
                <a:solidFill>
                  <a:srgbClr val="008000"/>
                </a:solidFill>
                <a:effectLst/>
                <a:highlight>
                  <a:srgbClr val="F7F7F7"/>
                </a:highlight>
                <a:latin typeface="Courier New" panose="02070309020205020404" pitchFamily="49" charset="0"/>
              </a:rPr>
              <a:t>#Building Decision Tree Model</a:t>
            </a:r>
            <a:endParaRPr lang="it-IT" sz="8000" b="0" dirty="0">
              <a:effectLst/>
              <a:highlight>
                <a:srgbClr val="F7F7F7"/>
              </a:highlight>
            </a:endParaRPr>
          </a:p>
          <a:p>
            <a:pPr rtl="0">
              <a:spcBef>
                <a:spcPts val="0"/>
              </a:spcBef>
              <a:spcAft>
                <a:spcPts val="0"/>
              </a:spcAft>
            </a:pPr>
            <a:r>
              <a:rPr lang="it-IT" sz="3600" b="0" i="0" u="none" strike="noStrike" dirty="0">
                <a:solidFill>
                  <a:srgbClr val="008000"/>
                </a:solidFill>
                <a:effectLst/>
                <a:highlight>
                  <a:srgbClr val="F7F7F7"/>
                </a:highlight>
                <a:latin typeface="Courier New" panose="02070309020205020404" pitchFamily="49" charset="0"/>
              </a:rPr>
              <a:t>#Create Decision Tree Classifier object</a:t>
            </a:r>
            <a:endParaRPr lang="it-IT" sz="8000" b="0" dirty="0">
              <a:effectLst/>
              <a:highlight>
                <a:srgbClr val="F7F7F7"/>
              </a:highlight>
            </a:endParaRPr>
          </a:p>
          <a:p>
            <a:pPr rtl="0">
              <a:spcBef>
                <a:spcPts val="0"/>
              </a:spcBef>
              <a:spcAft>
                <a:spcPts val="0"/>
              </a:spcAft>
            </a:pPr>
            <a:r>
              <a:rPr lang="it-IT" sz="3600" b="0" i="0" u="none" strike="noStrike" dirty="0">
                <a:solidFill>
                  <a:srgbClr val="000000"/>
                </a:solidFill>
                <a:effectLst/>
                <a:highlight>
                  <a:srgbClr val="F7F7F7"/>
                </a:highlight>
                <a:latin typeface="Courier New" panose="02070309020205020404" pitchFamily="49" charset="0"/>
              </a:rPr>
              <a:t>treeClassifier = DecisionTreeClassifier()</a:t>
            </a:r>
            <a:endParaRPr lang="it-IT" sz="8000" b="0" dirty="0">
              <a:effectLst/>
              <a:highlight>
                <a:srgbClr val="F7F7F7"/>
              </a:highlight>
            </a:endParaRPr>
          </a:p>
          <a:p>
            <a:pPr rtl="0">
              <a:spcBef>
                <a:spcPts val="0"/>
              </a:spcBef>
              <a:spcAft>
                <a:spcPts val="0"/>
              </a:spcAft>
            </a:pPr>
            <a:r>
              <a:rPr lang="it-IT" sz="3600" b="0" i="0" u="none" strike="noStrike" dirty="0">
                <a:solidFill>
                  <a:srgbClr val="008000"/>
                </a:solidFill>
                <a:effectLst/>
                <a:highlight>
                  <a:srgbClr val="F7F7F7"/>
                </a:highlight>
                <a:latin typeface="Courier New" panose="02070309020205020404" pitchFamily="49" charset="0"/>
              </a:rPr>
              <a:t>#Train Decision Tree Classifier</a:t>
            </a:r>
            <a:endParaRPr lang="it-IT" sz="8000" b="0" dirty="0">
              <a:effectLst/>
              <a:highlight>
                <a:srgbClr val="F7F7F7"/>
              </a:highlight>
            </a:endParaRPr>
          </a:p>
          <a:p>
            <a:pPr rtl="0">
              <a:spcBef>
                <a:spcPts val="0"/>
              </a:spcBef>
              <a:spcAft>
                <a:spcPts val="0"/>
              </a:spcAft>
            </a:pPr>
            <a:r>
              <a:rPr lang="it-IT" sz="3600" b="0" i="0" u="none" strike="noStrike" dirty="0">
                <a:solidFill>
                  <a:srgbClr val="000000"/>
                </a:solidFill>
                <a:effectLst/>
                <a:highlight>
                  <a:srgbClr val="F7F7F7"/>
                </a:highlight>
                <a:latin typeface="Courier New" panose="02070309020205020404" pitchFamily="49" charset="0"/>
              </a:rPr>
              <a:t>dtree = treeClassifier.fit(x_train,y_train)</a:t>
            </a:r>
            <a:endParaRPr lang="it-IT" sz="8000" b="0" dirty="0">
              <a:effectLst/>
              <a:highlight>
                <a:srgbClr val="F7F7F7"/>
              </a:highlight>
            </a:endParaRPr>
          </a:p>
          <a:p>
            <a:pPr rtl="0">
              <a:spcBef>
                <a:spcPts val="0"/>
              </a:spcBef>
              <a:spcAft>
                <a:spcPts val="0"/>
              </a:spcAft>
            </a:pPr>
            <a:r>
              <a:rPr lang="it-IT" sz="3600" b="0" i="0" u="none" strike="noStrike" dirty="0">
                <a:solidFill>
                  <a:srgbClr val="795E26"/>
                </a:solidFill>
                <a:effectLst/>
                <a:highlight>
                  <a:srgbClr val="F7F7F7"/>
                </a:highlight>
                <a:latin typeface="Courier New" panose="02070309020205020404" pitchFamily="49" charset="0"/>
              </a:rPr>
              <a:t>print</a:t>
            </a:r>
            <a:r>
              <a:rPr lang="it-IT" sz="3600" b="0" i="0" u="none" strike="noStrike" dirty="0">
                <a:solidFill>
                  <a:srgbClr val="000000"/>
                </a:solidFill>
                <a:effectLst/>
                <a:highlight>
                  <a:srgbClr val="F7F7F7"/>
                </a:highlight>
                <a:latin typeface="Courier New" panose="02070309020205020404" pitchFamily="49" charset="0"/>
              </a:rPr>
              <a:t>(</a:t>
            </a:r>
            <a:r>
              <a:rPr lang="it-IT" sz="3600" b="0" i="0" u="none" strike="noStrike" dirty="0">
                <a:solidFill>
                  <a:srgbClr val="A31515"/>
                </a:solidFill>
                <a:effectLst/>
                <a:highlight>
                  <a:srgbClr val="F7F7F7"/>
                </a:highlight>
                <a:latin typeface="Courier New" panose="02070309020205020404" pitchFamily="49" charset="0"/>
              </a:rPr>
              <a:t>"type(dtree)"</a:t>
            </a:r>
            <a:r>
              <a:rPr lang="it-IT" sz="3600" b="0" i="0" u="none" strike="noStrike" dirty="0">
                <a:solidFill>
                  <a:srgbClr val="000000"/>
                </a:solidFill>
                <a:effectLst/>
                <a:highlight>
                  <a:srgbClr val="F7F7F7"/>
                </a:highlight>
                <a:latin typeface="Courier New" panose="02070309020205020404" pitchFamily="49" charset="0"/>
              </a:rPr>
              <a:t>)</a:t>
            </a:r>
            <a:endParaRPr lang="it-IT" sz="8000" b="0" dirty="0">
              <a:effectLst/>
              <a:highlight>
                <a:srgbClr val="F7F7F7"/>
              </a:highlight>
            </a:endParaRPr>
          </a:p>
          <a:p>
            <a:pPr rtl="0">
              <a:spcBef>
                <a:spcPts val="0"/>
              </a:spcBef>
              <a:spcAft>
                <a:spcPts val="0"/>
              </a:spcAft>
            </a:pPr>
            <a:r>
              <a:rPr lang="it-IT" sz="3600" b="0" i="0" u="none" strike="noStrike" dirty="0">
                <a:solidFill>
                  <a:srgbClr val="795E26"/>
                </a:solidFill>
                <a:effectLst/>
                <a:highlight>
                  <a:srgbClr val="F7F7F7"/>
                </a:highlight>
                <a:latin typeface="Courier New" panose="02070309020205020404" pitchFamily="49" charset="0"/>
              </a:rPr>
              <a:t>print</a:t>
            </a:r>
            <a:r>
              <a:rPr lang="it-IT" sz="3600" b="0" i="0" u="none" strike="noStrike" dirty="0">
                <a:solidFill>
                  <a:srgbClr val="000000"/>
                </a:solidFill>
                <a:effectLst/>
                <a:highlight>
                  <a:srgbClr val="F7F7F7"/>
                </a:highlight>
                <a:latin typeface="Courier New" panose="02070309020205020404" pitchFamily="49" charset="0"/>
              </a:rPr>
              <a:t>(</a:t>
            </a:r>
            <a:r>
              <a:rPr lang="it-IT" sz="3600" b="0" i="0" u="none" strike="noStrike" dirty="0">
                <a:solidFill>
                  <a:srgbClr val="257693"/>
                </a:solidFill>
                <a:effectLst/>
                <a:highlight>
                  <a:srgbClr val="F7F7F7"/>
                </a:highlight>
                <a:latin typeface="Courier New" panose="02070309020205020404" pitchFamily="49" charset="0"/>
              </a:rPr>
              <a:t>type</a:t>
            </a:r>
            <a:r>
              <a:rPr lang="it-IT" sz="3600" b="0" i="0" u="none" strike="noStrike" dirty="0">
                <a:solidFill>
                  <a:srgbClr val="000000"/>
                </a:solidFill>
                <a:effectLst/>
                <a:highlight>
                  <a:srgbClr val="F7F7F7"/>
                </a:highlight>
                <a:latin typeface="Courier New" panose="02070309020205020404" pitchFamily="49" charset="0"/>
              </a:rPr>
              <a:t>(dtree))</a:t>
            </a:r>
            <a:endParaRPr lang="it-IT" sz="8000" b="0" dirty="0">
              <a:effectLst/>
              <a:highlight>
                <a:srgbClr val="F7F7F7"/>
              </a:highlight>
            </a:endParaRPr>
          </a:p>
          <a:p>
            <a:pPr rtl="0">
              <a:spcBef>
                <a:spcPts val="0"/>
              </a:spcBef>
              <a:spcAft>
                <a:spcPts val="0"/>
              </a:spcAft>
            </a:pPr>
            <a:r>
              <a:rPr lang="it-IT" sz="3600" b="0" i="0" u="none" strike="noStrike" dirty="0">
                <a:solidFill>
                  <a:srgbClr val="795E26"/>
                </a:solidFill>
                <a:effectLst/>
                <a:highlight>
                  <a:srgbClr val="F7F7F7"/>
                </a:highlight>
                <a:latin typeface="Courier New" panose="02070309020205020404" pitchFamily="49" charset="0"/>
              </a:rPr>
              <a:t>print</a:t>
            </a:r>
            <a:r>
              <a:rPr lang="it-IT" sz="3600" b="0" i="0" u="none" strike="noStrike" dirty="0">
                <a:solidFill>
                  <a:srgbClr val="000000"/>
                </a:solidFill>
                <a:effectLst/>
                <a:highlight>
                  <a:srgbClr val="F7F7F7"/>
                </a:highlight>
                <a:latin typeface="Courier New" panose="02070309020205020404" pitchFamily="49" charset="0"/>
              </a:rPr>
              <a:t>(</a:t>
            </a:r>
            <a:r>
              <a:rPr lang="it-IT" sz="3600" b="0" i="0" u="none" strike="noStrike" dirty="0">
                <a:solidFill>
                  <a:srgbClr val="A31515"/>
                </a:solidFill>
                <a:effectLst/>
                <a:highlight>
                  <a:srgbClr val="F7F7F7"/>
                </a:highlight>
                <a:latin typeface="Courier New" panose="02070309020205020404" pitchFamily="49" charset="0"/>
              </a:rPr>
              <a:t>"dir(dtree)"</a:t>
            </a:r>
            <a:r>
              <a:rPr lang="it-IT" sz="3600" b="0" i="0" u="none" strike="noStrike" dirty="0">
                <a:solidFill>
                  <a:srgbClr val="000000"/>
                </a:solidFill>
                <a:effectLst/>
                <a:highlight>
                  <a:srgbClr val="F7F7F7"/>
                </a:highlight>
                <a:latin typeface="Courier New" panose="02070309020205020404" pitchFamily="49" charset="0"/>
              </a:rPr>
              <a:t>)</a:t>
            </a:r>
            <a:endParaRPr lang="it-IT" sz="8000" b="0" dirty="0">
              <a:effectLst/>
              <a:highlight>
                <a:srgbClr val="F7F7F7"/>
              </a:highlight>
            </a:endParaRPr>
          </a:p>
          <a:p>
            <a:r>
              <a:rPr lang="it-IT" sz="3600" b="0" i="0" u="none" strike="noStrike" dirty="0">
                <a:solidFill>
                  <a:srgbClr val="795E26"/>
                </a:solidFill>
                <a:effectLst/>
                <a:latin typeface="Courier New" panose="02070309020205020404" pitchFamily="49" charset="0"/>
              </a:rPr>
              <a:t>print</a:t>
            </a:r>
            <a:r>
              <a:rPr lang="it-IT" sz="3600" b="0" i="0" u="none" strike="noStrike" dirty="0">
                <a:solidFill>
                  <a:srgbClr val="000000"/>
                </a:solidFill>
                <a:effectLst/>
                <a:latin typeface="Courier New" panose="02070309020205020404" pitchFamily="49" charset="0"/>
              </a:rPr>
              <a:t>(</a:t>
            </a:r>
            <a:r>
              <a:rPr lang="it-IT" sz="3600" b="0" i="0" u="none" strike="noStrike" dirty="0">
                <a:solidFill>
                  <a:srgbClr val="795E26"/>
                </a:solidFill>
                <a:effectLst/>
                <a:latin typeface="Courier New" panose="02070309020205020404" pitchFamily="49" charset="0"/>
              </a:rPr>
              <a:t>dir</a:t>
            </a:r>
            <a:r>
              <a:rPr lang="it-IT" sz="3600" b="0" i="0" u="none" strike="noStrike" dirty="0">
                <a:solidFill>
                  <a:srgbClr val="000000"/>
                </a:solidFill>
                <a:effectLst/>
                <a:latin typeface="Courier New" panose="02070309020205020404" pitchFamily="49" charset="0"/>
              </a:rPr>
              <a:t>(dtree))</a:t>
            </a:r>
            <a:endParaRPr lang="it-IT" sz="8000" dirty="0"/>
          </a:p>
        </p:txBody>
      </p:sp>
    </p:spTree>
    <p:extLst>
      <p:ext uri="{BB962C8B-B14F-4D97-AF65-F5344CB8AC3E}">
        <p14:creationId xmlns:p14="http://schemas.microsoft.com/office/powerpoint/2010/main" val="3275829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1028699" y="758825"/>
            <a:ext cx="7135021" cy="1641475"/>
          </a:xfrm>
          <a:prstGeom prst="rect">
            <a:avLst/>
          </a:prstGeom>
        </p:spPr>
        <p:txBody>
          <a:bodyPr lIns="0" tIns="0" rIns="0" bIns="0" rtlCol="0" anchor="t">
            <a:spAutoFit/>
          </a:bodyPr>
          <a:lstStyle/>
          <a:p>
            <a:pPr>
              <a:lnSpc>
                <a:spcPts val="6399"/>
              </a:lnSpc>
            </a:pPr>
            <a:r>
              <a:rPr lang="en-US" sz="6399" spc="63" dirty="0">
                <a:solidFill>
                  <a:srgbClr val="0086B3"/>
                </a:solidFill>
                <a:latin typeface="Proxima Nova Bold"/>
              </a:rPr>
              <a:t>FEATURE DESCRIPTION </a:t>
            </a:r>
          </a:p>
        </p:txBody>
      </p:sp>
      <p:sp>
        <p:nvSpPr>
          <p:cNvPr id="4" name="TextBox 4"/>
          <p:cNvSpPr txBox="1"/>
          <p:nvPr/>
        </p:nvSpPr>
        <p:spPr>
          <a:xfrm>
            <a:off x="1028699" y="2402023"/>
            <a:ext cx="8115301" cy="6289414"/>
          </a:xfrm>
          <a:prstGeom prst="rect">
            <a:avLst/>
          </a:prstGeom>
        </p:spPr>
        <p:txBody>
          <a:bodyPr wrap="square" lIns="0" tIns="0" rIns="0" bIns="0" rtlCol="0" anchor="t">
            <a:spAutoFit/>
          </a:bodyPr>
          <a:lstStyle>
            <a:defPPr>
              <a:defRPr lang="en-US"/>
            </a:defPPr>
            <a:lvl1pPr>
              <a:lnSpc>
                <a:spcPts val="4500"/>
              </a:lnSpc>
              <a:defRPr sz="3000">
                <a:solidFill>
                  <a:srgbClr val="1F294C"/>
                </a:solidFill>
                <a:latin typeface="Proxima Nova"/>
              </a:defRPr>
            </a:lvl1pPr>
          </a:lstStyle>
          <a:p>
            <a:r>
              <a:rPr lang="en-US" b="1" dirty="0">
                <a:solidFill>
                  <a:srgbClr val="002060"/>
                </a:solidFill>
              </a:rPr>
              <a:t>2. Hardness:                                                              </a:t>
            </a:r>
          </a:p>
          <a:p>
            <a:r>
              <a:rPr lang="en-US" dirty="0"/>
              <a:t>Hardness is mainly caused by calcium and magnesium salts. These salts are dissolved from geologic deposits through which water travels. The length of time water is in contact with hardness producing material helps determine how much hardness there is in raw water. Hardness was originally defined as the capacity of water to precipitate soap caused by Calcium and Magnesium.</a:t>
            </a:r>
          </a:p>
          <a:p>
            <a:endParaRPr lang="en-US" dirty="0"/>
          </a:p>
        </p:txBody>
      </p:sp>
      <p:sp>
        <p:nvSpPr>
          <p:cNvPr id="5" name="Freeform 5"/>
          <p:cNvSpPr/>
          <p:nvPr/>
        </p:nvSpPr>
        <p:spPr>
          <a:xfrm rot="4201469">
            <a:off x="-1165980" y="7429873"/>
            <a:ext cx="4389359" cy="4373398"/>
          </a:xfrm>
          <a:custGeom>
            <a:avLst/>
            <a:gdLst/>
            <a:ahLst/>
            <a:cxnLst/>
            <a:rect l="l" t="t" r="r" b="b"/>
            <a:pathLst>
              <a:path w="4389359" h="4373398">
                <a:moveTo>
                  <a:pt x="0" y="0"/>
                </a:moveTo>
                <a:lnTo>
                  <a:pt x="4389360" y="0"/>
                </a:lnTo>
                <a:lnTo>
                  <a:pt x="4389360"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4089119">
            <a:off x="991678" y="9138498"/>
            <a:ext cx="3484112" cy="2787289"/>
          </a:xfrm>
          <a:custGeom>
            <a:avLst/>
            <a:gdLst/>
            <a:ahLst/>
            <a:cxnLst/>
            <a:rect l="l" t="t" r="r" b="b"/>
            <a:pathLst>
              <a:path w="3484112" h="2787289">
                <a:moveTo>
                  <a:pt x="0" y="0"/>
                </a:moveTo>
                <a:lnTo>
                  <a:pt x="3484112" y="0"/>
                </a:lnTo>
                <a:lnTo>
                  <a:pt x="3484112" y="2787289"/>
                </a:lnTo>
                <a:lnTo>
                  <a:pt x="0" y="27872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10026593">
            <a:off x="15481612" y="-521355"/>
            <a:ext cx="3555375" cy="4205283"/>
          </a:xfrm>
          <a:custGeom>
            <a:avLst/>
            <a:gdLst/>
            <a:ahLst/>
            <a:cxnLst/>
            <a:rect l="l" t="t" r="r" b="b"/>
            <a:pathLst>
              <a:path w="3555375" h="4205283">
                <a:moveTo>
                  <a:pt x="0" y="0"/>
                </a:moveTo>
                <a:lnTo>
                  <a:pt x="3555376" y="0"/>
                </a:lnTo>
                <a:lnTo>
                  <a:pt x="3555376" y="4205282"/>
                </a:lnTo>
                <a:lnTo>
                  <a:pt x="0" y="42052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2827656" flipH="1" flipV="1">
            <a:off x="14119950" y="-1318357"/>
            <a:ext cx="3484112" cy="2787289"/>
          </a:xfrm>
          <a:custGeom>
            <a:avLst/>
            <a:gdLst/>
            <a:ahLst/>
            <a:cxnLst/>
            <a:rect l="l" t="t" r="r" b="b"/>
            <a:pathLst>
              <a:path w="3484112" h="2787289">
                <a:moveTo>
                  <a:pt x="3484112" y="2787289"/>
                </a:moveTo>
                <a:lnTo>
                  <a:pt x="0" y="2787289"/>
                </a:lnTo>
                <a:lnTo>
                  <a:pt x="0" y="0"/>
                </a:lnTo>
                <a:lnTo>
                  <a:pt x="3484112" y="0"/>
                </a:lnTo>
                <a:lnTo>
                  <a:pt x="3484112" y="2787289"/>
                </a:lnTo>
                <a:close/>
              </a:path>
            </a:pathLst>
          </a:custGeom>
          <a:blipFill>
            <a:blip r:embed="rId8">
              <a:extLst>
                <a:ext uri="{96DAC541-7B7A-43D3-8B79-37D633B846F1}">
                  <asvg:svgBlip xmlns:asvg="http://schemas.microsoft.com/office/drawing/2016/SVG/main" r:embed="rId9"/>
                </a:ext>
              </a:extLst>
            </a:blip>
            <a:stretch>
              <a:fillRect/>
            </a:stretch>
          </a:blipFill>
        </p:spPr>
      </p:sp>
    </p:spTree>
    <p:extLst>
      <p:ext uri="{BB962C8B-B14F-4D97-AF65-F5344CB8AC3E}">
        <p14:creationId xmlns:p14="http://schemas.microsoft.com/office/powerpoint/2010/main" val="35856672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325352" y="935723"/>
            <a:ext cx="7677225" cy="820738"/>
          </a:xfrm>
          <a:prstGeom prst="rect">
            <a:avLst/>
          </a:prstGeom>
        </p:spPr>
        <p:txBody>
          <a:bodyPr lIns="0" tIns="0" rIns="0" bIns="0" rtlCol="0" anchor="t">
            <a:spAutoFit/>
          </a:bodyPr>
          <a:lstStyle/>
          <a:p>
            <a:pPr>
              <a:lnSpc>
                <a:spcPts val="6399"/>
              </a:lnSpc>
            </a:pPr>
            <a:r>
              <a:rPr lang="en-US" sz="6399" spc="63" dirty="0">
                <a:solidFill>
                  <a:srgbClr val="0086B3"/>
                </a:solidFill>
                <a:latin typeface="Proxima Nova Bold"/>
              </a:rPr>
              <a:t> Decision Tree</a:t>
            </a:r>
          </a:p>
        </p:txBody>
      </p:sp>
      <p:sp>
        <p:nvSpPr>
          <p:cNvPr id="5" name="Freeform 5"/>
          <p:cNvSpPr/>
          <p:nvPr/>
        </p:nvSpPr>
        <p:spPr>
          <a:xfrm rot="4596961">
            <a:off x="-2619382" y="7655444"/>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2129583" y="8552646"/>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9956905">
            <a:off x="16046272" y="-1045493"/>
            <a:ext cx="3832752" cy="3962431"/>
          </a:xfrm>
          <a:custGeom>
            <a:avLst/>
            <a:gdLst/>
            <a:ahLst/>
            <a:cxnLst/>
            <a:rect l="l" t="t" r="r" b="b"/>
            <a:pathLst>
              <a:path w="3832752" h="3962431">
                <a:moveTo>
                  <a:pt x="0" y="0"/>
                </a:moveTo>
                <a:lnTo>
                  <a:pt x="3832752" y="0"/>
                </a:lnTo>
                <a:lnTo>
                  <a:pt x="3832752" y="3962431"/>
                </a:lnTo>
                <a:lnTo>
                  <a:pt x="0" y="39624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395011">
            <a:off x="15943627" y="-1113298"/>
            <a:ext cx="2831272" cy="3761351"/>
          </a:xfrm>
          <a:custGeom>
            <a:avLst/>
            <a:gdLst/>
            <a:ahLst/>
            <a:cxnLst/>
            <a:rect l="l" t="t" r="r" b="b"/>
            <a:pathLst>
              <a:path w="2831272" h="3761351">
                <a:moveTo>
                  <a:pt x="0" y="0"/>
                </a:moveTo>
                <a:lnTo>
                  <a:pt x="2831272" y="0"/>
                </a:lnTo>
                <a:lnTo>
                  <a:pt x="2831272" y="3761351"/>
                </a:lnTo>
                <a:lnTo>
                  <a:pt x="0" y="376135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4" name="CasellaDiTesto 3">
            <a:extLst>
              <a:ext uri="{FF2B5EF4-FFF2-40B4-BE49-F238E27FC236}">
                <a16:creationId xmlns:a16="http://schemas.microsoft.com/office/drawing/2014/main" id="{FAF20CB6-7FB0-4B5E-F35F-48DC9E54960A}"/>
              </a:ext>
            </a:extLst>
          </p:cNvPr>
          <p:cNvSpPr txBox="1"/>
          <p:nvPr/>
        </p:nvSpPr>
        <p:spPr>
          <a:xfrm>
            <a:off x="325352" y="2209435"/>
            <a:ext cx="14990848" cy="8940909"/>
          </a:xfrm>
          <a:prstGeom prst="rect">
            <a:avLst/>
          </a:prstGeom>
          <a:noFill/>
        </p:spPr>
        <p:txBody>
          <a:bodyPr wrap="square">
            <a:spAutoFit/>
          </a:bodyPr>
          <a:lstStyle/>
          <a:p>
            <a:pPr rtl="0">
              <a:spcBef>
                <a:spcPts val="0"/>
              </a:spcBef>
              <a:spcAft>
                <a:spcPts val="0"/>
              </a:spcAft>
            </a:pPr>
            <a:r>
              <a:rPr lang="en-US" sz="4400" b="0" i="0" u="none" strike="noStrike" dirty="0">
                <a:solidFill>
                  <a:srgbClr val="A31515"/>
                </a:solidFill>
                <a:effectLst/>
                <a:highlight>
                  <a:srgbClr val="F7F7F7"/>
                </a:highlight>
                <a:latin typeface="Courier New" panose="02070309020205020404" pitchFamily="49" charset="0"/>
              </a:rPr>
              <a:t>from sklearn.tree import plot_tree</a:t>
            </a:r>
            <a:endParaRPr lang="en-US" sz="7200" b="0" dirty="0">
              <a:effectLst/>
              <a:highlight>
                <a:srgbClr val="F7F7F7"/>
              </a:highlight>
            </a:endParaRPr>
          </a:p>
          <a:p>
            <a:pPr rtl="0">
              <a:spcBef>
                <a:spcPts val="0"/>
              </a:spcBef>
              <a:spcAft>
                <a:spcPts val="0"/>
              </a:spcAft>
            </a:pPr>
            <a:r>
              <a:rPr lang="en-US" sz="4400" b="0" i="0" u="none" strike="noStrike" dirty="0">
                <a:solidFill>
                  <a:srgbClr val="00B050"/>
                </a:solidFill>
                <a:effectLst/>
                <a:highlight>
                  <a:srgbClr val="F7F7F7"/>
                </a:highlight>
                <a:latin typeface="Courier New" panose="02070309020205020404" pitchFamily="49" charset="0"/>
              </a:rPr>
              <a:t># Plot the entire tree</a:t>
            </a:r>
            <a:endParaRPr lang="en-US" sz="7200" b="0" dirty="0">
              <a:solidFill>
                <a:srgbClr val="00B050"/>
              </a:solidFill>
              <a:effectLst/>
              <a:highlight>
                <a:srgbClr val="F7F7F7"/>
              </a:highlight>
            </a:endParaRPr>
          </a:p>
          <a:p>
            <a:pPr rtl="0">
              <a:spcBef>
                <a:spcPts val="0"/>
              </a:spcBef>
              <a:spcAft>
                <a:spcPts val="0"/>
              </a:spcAft>
            </a:pPr>
            <a:r>
              <a:rPr lang="en-US" sz="4400" b="0" i="0" u="none" strike="noStrike" dirty="0">
                <a:solidFill>
                  <a:schemeClr val="bg2">
                    <a:lumMod val="50000"/>
                  </a:schemeClr>
                </a:solidFill>
                <a:effectLst/>
                <a:highlight>
                  <a:srgbClr val="F7F7F7"/>
                </a:highlight>
                <a:latin typeface="Courier New" panose="02070309020205020404" pitchFamily="49" charset="0"/>
              </a:rPr>
              <a:t>plt</a:t>
            </a:r>
            <a:r>
              <a:rPr lang="en-US" sz="4400" b="0" i="0" u="none" strike="noStrike" dirty="0">
                <a:solidFill>
                  <a:schemeClr val="tx2">
                    <a:lumMod val="75000"/>
                  </a:schemeClr>
                </a:solidFill>
                <a:effectLst/>
                <a:highlight>
                  <a:srgbClr val="F7F7F7"/>
                </a:highlight>
                <a:latin typeface="Courier New" panose="02070309020205020404" pitchFamily="49" charset="0"/>
              </a:rPr>
              <a:t>.figure(figsize=(20, 20))</a:t>
            </a:r>
            <a:endParaRPr lang="en-US" sz="7200" b="0" dirty="0">
              <a:solidFill>
                <a:schemeClr val="tx2">
                  <a:lumMod val="75000"/>
                </a:schemeClr>
              </a:solidFill>
              <a:effectLst/>
              <a:highlight>
                <a:srgbClr val="F7F7F7"/>
              </a:highlight>
            </a:endParaRPr>
          </a:p>
          <a:p>
            <a:pPr rtl="0">
              <a:spcBef>
                <a:spcPts val="0"/>
              </a:spcBef>
              <a:spcAft>
                <a:spcPts val="0"/>
              </a:spcAft>
            </a:pPr>
            <a:r>
              <a:rPr lang="en-US" sz="4400" b="0" i="0" u="none" strike="noStrike" dirty="0">
                <a:solidFill>
                  <a:schemeClr val="tx2">
                    <a:lumMod val="75000"/>
                  </a:schemeClr>
                </a:solidFill>
                <a:effectLst/>
                <a:highlight>
                  <a:srgbClr val="F7F7F7"/>
                </a:highlight>
                <a:latin typeface="Courier New" panose="02070309020205020404" pitchFamily="49" charset="0"/>
              </a:rPr>
              <a:t>plot_tree(treeClassifier, filled=True, fontsize=10)</a:t>
            </a:r>
            <a:endParaRPr lang="en-US" sz="7200" b="0" dirty="0">
              <a:solidFill>
                <a:schemeClr val="tx2">
                  <a:lumMod val="75000"/>
                </a:schemeClr>
              </a:solidFill>
              <a:effectLst/>
              <a:highlight>
                <a:srgbClr val="F7F7F7"/>
              </a:highlight>
            </a:endParaRPr>
          </a:p>
          <a:p>
            <a:pPr rtl="0">
              <a:spcBef>
                <a:spcPts val="0"/>
              </a:spcBef>
              <a:spcAft>
                <a:spcPts val="0"/>
              </a:spcAft>
            </a:pPr>
            <a:r>
              <a:rPr lang="en-US" sz="4400" b="0" i="0" u="none" strike="noStrike" dirty="0">
                <a:solidFill>
                  <a:schemeClr val="bg2">
                    <a:lumMod val="50000"/>
                  </a:schemeClr>
                </a:solidFill>
                <a:effectLst/>
                <a:highlight>
                  <a:srgbClr val="F7F7F7"/>
                </a:highlight>
                <a:latin typeface="Courier New" panose="02070309020205020404" pitchFamily="49" charset="0"/>
              </a:rPr>
              <a:t>plt</a:t>
            </a:r>
            <a:r>
              <a:rPr lang="en-US" sz="4400" b="0" i="0" u="none" strike="noStrike" dirty="0">
                <a:solidFill>
                  <a:schemeClr val="tx2">
                    <a:lumMod val="75000"/>
                  </a:schemeClr>
                </a:solidFill>
                <a:effectLst/>
                <a:highlight>
                  <a:srgbClr val="F7F7F7"/>
                </a:highlight>
                <a:latin typeface="Courier New" panose="02070309020205020404" pitchFamily="49" charset="0"/>
              </a:rPr>
              <a:t>.show()</a:t>
            </a:r>
            <a:endParaRPr lang="en-US" sz="7200" b="0" dirty="0">
              <a:solidFill>
                <a:schemeClr val="tx2">
                  <a:lumMod val="75000"/>
                </a:schemeClr>
              </a:solidFill>
              <a:effectLst/>
              <a:highlight>
                <a:srgbClr val="F7F7F7"/>
              </a:highlight>
            </a:endParaRPr>
          </a:p>
          <a:p>
            <a:br>
              <a:rPr lang="en-US" sz="7200" dirty="0"/>
            </a:br>
            <a:endParaRPr lang="it-IT" sz="23900" dirty="0"/>
          </a:p>
        </p:txBody>
      </p:sp>
    </p:spTree>
    <p:extLst>
      <p:ext uri="{BB962C8B-B14F-4D97-AF65-F5344CB8AC3E}">
        <p14:creationId xmlns:p14="http://schemas.microsoft.com/office/powerpoint/2010/main" val="4226767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476966" y="284467"/>
            <a:ext cx="7677225" cy="820738"/>
          </a:xfrm>
          <a:prstGeom prst="rect">
            <a:avLst/>
          </a:prstGeom>
        </p:spPr>
        <p:txBody>
          <a:bodyPr lIns="0" tIns="0" rIns="0" bIns="0" rtlCol="0" anchor="t">
            <a:spAutoFit/>
          </a:bodyPr>
          <a:lstStyle/>
          <a:p>
            <a:pPr>
              <a:lnSpc>
                <a:spcPts val="6399"/>
              </a:lnSpc>
            </a:pPr>
            <a:r>
              <a:rPr lang="en-US" sz="6399" spc="63" dirty="0">
                <a:solidFill>
                  <a:srgbClr val="0086B3"/>
                </a:solidFill>
                <a:latin typeface="Proxima Nova Bold"/>
              </a:rPr>
              <a:t> Decision Tree</a:t>
            </a:r>
          </a:p>
        </p:txBody>
      </p:sp>
      <p:sp>
        <p:nvSpPr>
          <p:cNvPr id="5" name="Freeform 5"/>
          <p:cNvSpPr/>
          <p:nvPr/>
        </p:nvSpPr>
        <p:spPr>
          <a:xfrm rot="4596961">
            <a:off x="-3334333" y="7815833"/>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2939455" y="8735811"/>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9956905">
            <a:off x="16046271" y="-1696748"/>
            <a:ext cx="3832752" cy="3962431"/>
          </a:xfrm>
          <a:custGeom>
            <a:avLst/>
            <a:gdLst/>
            <a:ahLst/>
            <a:cxnLst/>
            <a:rect l="l" t="t" r="r" b="b"/>
            <a:pathLst>
              <a:path w="3832752" h="3962431">
                <a:moveTo>
                  <a:pt x="0" y="0"/>
                </a:moveTo>
                <a:lnTo>
                  <a:pt x="3832752" y="0"/>
                </a:lnTo>
                <a:lnTo>
                  <a:pt x="3832752" y="3962431"/>
                </a:lnTo>
                <a:lnTo>
                  <a:pt x="0" y="39624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it-IT" dirty="0"/>
          </a:p>
        </p:txBody>
      </p:sp>
      <p:sp>
        <p:nvSpPr>
          <p:cNvPr id="8" name="Freeform 8"/>
          <p:cNvSpPr/>
          <p:nvPr/>
        </p:nvSpPr>
        <p:spPr>
          <a:xfrm rot="-1395011">
            <a:off x="16255587" y="-1880677"/>
            <a:ext cx="2831272" cy="3761351"/>
          </a:xfrm>
          <a:custGeom>
            <a:avLst/>
            <a:gdLst/>
            <a:ahLst/>
            <a:cxnLst/>
            <a:rect l="l" t="t" r="r" b="b"/>
            <a:pathLst>
              <a:path w="2831272" h="3761351">
                <a:moveTo>
                  <a:pt x="0" y="0"/>
                </a:moveTo>
                <a:lnTo>
                  <a:pt x="2831272" y="0"/>
                </a:lnTo>
                <a:lnTo>
                  <a:pt x="2831272" y="3761351"/>
                </a:lnTo>
                <a:lnTo>
                  <a:pt x="0" y="376135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it-IT" dirty="0"/>
          </a:p>
        </p:txBody>
      </p:sp>
      <p:pic>
        <p:nvPicPr>
          <p:cNvPr id="19458" name="Picture 2">
            <a:extLst>
              <a:ext uri="{FF2B5EF4-FFF2-40B4-BE49-F238E27FC236}">
                <a16:creationId xmlns:a16="http://schemas.microsoft.com/office/drawing/2014/main" id="{D052BE37-2031-F55D-F656-726274E3DBA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6966" y="1105205"/>
            <a:ext cx="17430034" cy="8897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8107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325352" y="935723"/>
            <a:ext cx="12019048" cy="820738"/>
          </a:xfrm>
          <a:prstGeom prst="rect">
            <a:avLst/>
          </a:prstGeom>
        </p:spPr>
        <p:txBody>
          <a:bodyPr wrap="square" lIns="0" tIns="0" rIns="0" bIns="0" rtlCol="0" anchor="t">
            <a:spAutoFit/>
          </a:bodyPr>
          <a:lstStyle/>
          <a:p>
            <a:pPr>
              <a:lnSpc>
                <a:spcPts val="6399"/>
              </a:lnSpc>
            </a:pPr>
            <a:r>
              <a:rPr lang="en-US" sz="6399" spc="63" dirty="0">
                <a:solidFill>
                  <a:srgbClr val="0086B3"/>
                </a:solidFill>
                <a:latin typeface="Proxima Nova Bold"/>
              </a:rPr>
              <a:t>Unpruned tree vs Pruned tree</a:t>
            </a:r>
          </a:p>
        </p:txBody>
      </p:sp>
      <p:sp>
        <p:nvSpPr>
          <p:cNvPr id="5" name="Freeform 5"/>
          <p:cNvSpPr/>
          <p:nvPr/>
        </p:nvSpPr>
        <p:spPr>
          <a:xfrm rot="4596961">
            <a:off x="-3278165" y="7719384"/>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2706721" y="8801100"/>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9956905">
            <a:off x="16046272" y="-1045493"/>
            <a:ext cx="3832752" cy="3962431"/>
          </a:xfrm>
          <a:custGeom>
            <a:avLst/>
            <a:gdLst/>
            <a:ahLst/>
            <a:cxnLst/>
            <a:rect l="l" t="t" r="r" b="b"/>
            <a:pathLst>
              <a:path w="3832752" h="3962431">
                <a:moveTo>
                  <a:pt x="0" y="0"/>
                </a:moveTo>
                <a:lnTo>
                  <a:pt x="3832752" y="0"/>
                </a:lnTo>
                <a:lnTo>
                  <a:pt x="3832752" y="3962431"/>
                </a:lnTo>
                <a:lnTo>
                  <a:pt x="0" y="39624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395011">
            <a:off x="15943627" y="-1113298"/>
            <a:ext cx="2831272" cy="3761351"/>
          </a:xfrm>
          <a:custGeom>
            <a:avLst/>
            <a:gdLst/>
            <a:ahLst/>
            <a:cxnLst/>
            <a:rect l="l" t="t" r="r" b="b"/>
            <a:pathLst>
              <a:path w="2831272" h="3761351">
                <a:moveTo>
                  <a:pt x="0" y="0"/>
                </a:moveTo>
                <a:lnTo>
                  <a:pt x="2831272" y="0"/>
                </a:lnTo>
                <a:lnTo>
                  <a:pt x="2831272" y="3761351"/>
                </a:lnTo>
                <a:lnTo>
                  <a:pt x="0" y="376135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4" name="CasellaDiTesto 3">
            <a:extLst>
              <a:ext uri="{FF2B5EF4-FFF2-40B4-BE49-F238E27FC236}">
                <a16:creationId xmlns:a16="http://schemas.microsoft.com/office/drawing/2014/main" id="{FAF20CB6-7FB0-4B5E-F35F-48DC9E54960A}"/>
              </a:ext>
            </a:extLst>
          </p:cNvPr>
          <p:cNvSpPr txBox="1"/>
          <p:nvPr/>
        </p:nvSpPr>
        <p:spPr>
          <a:xfrm>
            <a:off x="235927" y="1847293"/>
            <a:ext cx="12552448" cy="4154984"/>
          </a:xfrm>
          <a:prstGeom prst="rect">
            <a:avLst/>
          </a:prstGeom>
          <a:noFill/>
        </p:spPr>
        <p:txBody>
          <a:bodyPr wrap="square">
            <a:spAutoFit/>
          </a:bodyPr>
          <a:lstStyle/>
          <a:p>
            <a:pPr rtl="0">
              <a:spcBef>
                <a:spcPts val="0"/>
              </a:spcBef>
              <a:spcAft>
                <a:spcPts val="0"/>
              </a:spcAft>
            </a:pPr>
            <a:r>
              <a:rPr lang="it-IT" sz="2400" b="0" i="0" u="none" strike="noStrike" dirty="0">
                <a:solidFill>
                  <a:srgbClr val="008000"/>
                </a:solidFill>
                <a:effectLst/>
                <a:highlight>
                  <a:srgbClr val="F7F7F7"/>
                </a:highlight>
                <a:latin typeface="Courier New" panose="02070309020205020404" pitchFamily="49" charset="0"/>
              </a:rPr>
              <a:t># Size of the original tree</a:t>
            </a:r>
            <a:endParaRPr lang="it-IT" sz="3200" b="0" dirty="0">
              <a:effectLst/>
              <a:highlight>
                <a:srgbClr val="F7F7F7"/>
              </a:highlight>
            </a:endParaRPr>
          </a:p>
          <a:p>
            <a:pPr rtl="0">
              <a:spcBef>
                <a:spcPts val="0"/>
              </a:spcBef>
              <a:spcAft>
                <a:spcPts val="0"/>
              </a:spcAft>
            </a:pPr>
            <a:r>
              <a:rPr lang="it-IT" sz="2400" b="0" i="0" u="none" strike="noStrike" dirty="0">
                <a:solidFill>
                  <a:srgbClr val="000000"/>
                </a:solidFill>
                <a:effectLst/>
                <a:highlight>
                  <a:srgbClr val="F7F7F7"/>
                </a:highlight>
                <a:latin typeface="Courier New" panose="02070309020205020404" pitchFamily="49" charset="0"/>
              </a:rPr>
              <a:t>original_tree_size = dtree.tree_.node_count</a:t>
            </a:r>
            <a:endParaRPr lang="it-IT" sz="3200" b="0" dirty="0">
              <a:effectLst/>
              <a:highlight>
                <a:srgbClr val="F7F7F7"/>
              </a:highlight>
            </a:endParaRPr>
          </a:p>
          <a:p>
            <a:pPr rtl="0">
              <a:spcBef>
                <a:spcPts val="0"/>
              </a:spcBef>
              <a:spcAft>
                <a:spcPts val="0"/>
              </a:spcAft>
            </a:pPr>
            <a:r>
              <a:rPr lang="it-IT" sz="2400" b="0" i="0" u="none" strike="noStrike" dirty="0">
                <a:solidFill>
                  <a:srgbClr val="000000"/>
                </a:solidFill>
                <a:effectLst/>
                <a:highlight>
                  <a:srgbClr val="F7F7F7"/>
                </a:highlight>
                <a:latin typeface="Courier New" panose="02070309020205020404" pitchFamily="49" charset="0"/>
              </a:rPr>
              <a:t>original_tree_leaves = dtree.tree_.n_leaves</a:t>
            </a:r>
            <a:endParaRPr lang="it-IT" sz="3200" b="0" dirty="0">
              <a:effectLst/>
              <a:highlight>
                <a:srgbClr val="F7F7F7"/>
              </a:highlight>
            </a:endParaRPr>
          </a:p>
          <a:p>
            <a:pPr rtl="0">
              <a:spcBef>
                <a:spcPts val="0"/>
              </a:spcBef>
              <a:spcAft>
                <a:spcPts val="0"/>
              </a:spcAft>
            </a:pPr>
            <a:r>
              <a:rPr lang="it-IT" sz="2400" b="0" i="0" u="none" strike="noStrike" dirty="0">
                <a:solidFill>
                  <a:srgbClr val="008000"/>
                </a:solidFill>
                <a:effectLst/>
                <a:highlight>
                  <a:srgbClr val="F7F7F7"/>
                </a:highlight>
                <a:latin typeface="Courier New" panose="02070309020205020404" pitchFamily="49" charset="0"/>
              </a:rPr>
              <a:t># Size of the pruned tree</a:t>
            </a:r>
            <a:endParaRPr lang="it-IT" sz="3200" b="0" dirty="0">
              <a:effectLst/>
              <a:highlight>
                <a:srgbClr val="F7F7F7"/>
              </a:highlight>
            </a:endParaRPr>
          </a:p>
          <a:p>
            <a:pPr rtl="0">
              <a:spcBef>
                <a:spcPts val="0"/>
              </a:spcBef>
              <a:spcAft>
                <a:spcPts val="0"/>
              </a:spcAft>
            </a:pPr>
            <a:r>
              <a:rPr lang="it-IT" sz="2400" b="0" i="0" u="none" strike="noStrike" dirty="0">
                <a:solidFill>
                  <a:srgbClr val="000000"/>
                </a:solidFill>
                <a:effectLst/>
                <a:highlight>
                  <a:srgbClr val="F7F7F7"/>
                </a:highlight>
                <a:latin typeface="Courier New" panose="02070309020205020404" pitchFamily="49" charset="0"/>
              </a:rPr>
              <a:t>pruned_tree_size = final_model.tree_.node_count</a:t>
            </a:r>
            <a:endParaRPr lang="it-IT" sz="3200" b="0" dirty="0">
              <a:effectLst/>
              <a:highlight>
                <a:srgbClr val="F7F7F7"/>
              </a:highlight>
            </a:endParaRPr>
          </a:p>
          <a:p>
            <a:pPr rtl="0">
              <a:spcBef>
                <a:spcPts val="0"/>
              </a:spcBef>
              <a:spcAft>
                <a:spcPts val="0"/>
              </a:spcAft>
            </a:pPr>
            <a:r>
              <a:rPr lang="it-IT" sz="2400" b="0" i="0" u="none" strike="noStrike" dirty="0">
                <a:solidFill>
                  <a:srgbClr val="000000"/>
                </a:solidFill>
                <a:effectLst/>
                <a:highlight>
                  <a:srgbClr val="F7F7F7"/>
                </a:highlight>
                <a:latin typeface="Courier New" panose="02070309020205020404" pitchFamily="49" charset="0"/>
              </a:rPr>
              <a:t>pruned_tree_leaves = final_model.tree_.n_leaves</a:t>
            </a:r>
            <a:endParaRPr lang="it-IT" sz="3200" b="0" dirty="0">
              <a:effectLst/>
              <a:highlight>
                <a:srgbClr val="F7F7F7"/>
              </a:highlight>
            </a:endParaRPr>
          </a:p>
          <a:p>
            <a:pPr rtl="0">
              <a:spcBef>
                <a:spcPts val="0"/>
              </a:spcBef>
              <a:spcAft>
                <a:spcPts val="0"/>
              </a:spcAft>
            </a:pPr>
            <a:r>
              <a:rPr lang="it-IT" sz="2400" b="0" i="0" u="none" strike="noStrike" dirty="0">
                <a:solidFill>
                  <a:srgbClr val="795E26"/>
                </a:solidFill>
                <a:effectLst/>
                <a:highlight>
                  <a:srgbClr val="F7F7F7"/>
                </a:highlight>
                <a:latin typeface="Courier New" panose="02070309020205020404" pitchFamily="49" charset="0"/>
              </a:rPr>
              <a:t>print</a:t>
            </a:r>
            <a:r>
              <a:rPr lang="it-IT" sz="2400" b="0" i="0" u="none" strike="noStrike" dirty="0">
                <a:solidFill>
                  <a:srgbClr val="000000"/>
                </a:solidFill>
                <a:effectLst/>
                <a:highlight>
                  <a:srgbClr val="F7F7F7"/>
                </a:highlight>
                <a:latin typeface="Courier New" panose="02070309020205020404" pitchFamily="49" charset="0"/>
              </a:rPr>
              <a:t>(</a:t>
            </a:r>
            <a:r>
              <a:rPr lang="it-IT" sz="2400" b="0" i="0" u="none" strike="noStrike" dirty="0">
                <a:solidFill>
                  <a:srgbClr val="A31515"/>
                </a:solidFill>
                <a:effectLst/>
                <a:highlight>
                  <a:srgbClr val="F7F7F7"/>
                </a:highlight>
                <a:latin typeface="Courier New" panose="02070309020205020404" pitchFamily="49" charset="0"/>
              </a:rPr>
              <a:t>"Original Tree Size (Nodes):"</a:t>
            </a:r>
            <a:r>
              <a:rPr lang="it-IT" sz="2400" b="0" i="0" u="none" strike="noStrike" dirty="0">
                <a:solidFill>
                  <a:srgbClr val="000000"/>
                </a:solidFill>
                <a:effectLst/>
                <a:highlight>
                  <a:srgbClr val="F7F7F7"/>
                </a:highlight>
                <a:latin typeface="Courier New" panose="02070309020205020404" pitchFamily="49" charset="0"/>
              </a:rPr>
              <a:t>, original_tree_size)</a:t>
            </a:r>
            <a:endParaRPr lang="it-IT" sz="3200" b="0" dirty="0">
              <a:effectLst/>
              <a:highlight>
                <a:srgbClr val="F7F7F7"/>
              </a:highlight>
            </a:endParaRPr>
          </a:p>
          <a:p>
            <a:pPr rtl="0">
              <a:spcBef>
                <a:spcPts val="0"/>
              </a:spcBef>
              <a:spcAft>
                <a:spcPts val="0"/>
              </a:spcAft>
            </a:pPr>
            <a:r>
              <a:rPr lang="it-IT" sz="2400" b="0" i="0" u="none" strike="noStrike" dirty="0">
                <a:solidFill>
                  <a:srgbClr val="795E26"/>
                </a:solidFill>
                <a:effectLst/>
                <a:highlight>
                  <a:srgbClr val="F7F7F7"/>
                </a:highlight>
                <a:latin typeface="Courier New" panose="02070309020205020404" pitchFamily="49" charset="0"/>
              </a:rPr>
              <a:t>print</a:t>
            </a:r>
            <a:r>
              <a:rPr lang="it-IT" sz="2400" b="0" i="0" u="none" strike="noStrike" dirty="0">
                <a:solidFill>
                  <a:srgbClr val="000000"/>
                </a:solidFill>
                <a:effectLst/>
                <a:highlight>
                  <a:srgbClr val="F7F7F7"/>
                </a:highlight>
                <a:latin typeface="Courier New" panose="02070309020205020404" pitchFamily="49" charset="0"/>
              </a:rPr>
              <a:t>(</a:t>
            </a:r>
            <a:r>
              <a:rPr lang="it-IT" sz="2400" b="0" i="0" u="none" strike="noStrike" dirty="0">
                <a:solidFill>
                  <a:srgbClr val="A31515"/>
                </a:solidFill>
                <a:effectLst/>
                <a:highlight>
                  <a:srgbClr val="F7F7F7"/>
                </a:highlight>
                <a:latin typeface="Courier New" panose="02070309020205020404" pitchFamily="49" charset="0"/>
              </a:rPr>
              <a:t>"Original Tree Size (Leaves):"</a:t>
            </a:r>
            <a:r>
              <a:rPr lang="it-IT" sz="2400" b="0" i="0" u="none" strike="noStrike" dirty="0">
                <a:solidFill>
                  <a:srgbClr val="000000"/>
                </a:solidFill>
                <a:effectLst/>
                <a:highlight>
                  <a:srgbClr val="F7F7F7"/>
                </a:highlight>
                <a:latin typeface="Courier New" panose="02070309020205020404" pitchFamily="49" charset="0"/>
              </a:rPr>
              <a:t>, original_tree_leaves)</a:t>
            </a:r>
            <a:endParaRPr lang="it-IT" sz="3200" b="0" dirty="0">
              <a:effectLst/>
              <a:highlight>
                <a:srgbClr val="F7F7F7"/>
              </a:highlight>
            </a:endParaRPr>
          </a:p>
          <a:p>
            <a:pPr rtl="0">
              <a:spcBef>
                <a:spcPts val="0"/>
              </a:spcBef>
              <a:spcAft>
                <a:spcPts val="0"/>
              </a:spcAft>
            </a:pPr>
            <a:r>
              <a:rPr lang="it-IT" sz="2400" b="0" i="0" u="none" strike="noStrike" dirty="0">
                <a:solidFill>
                  <a:srgbClr val="795E26"/>
                </a:solidFill>
                <a:effectLst/>
                <a:highlight>
                  <a:srgbClr val="F7F7F7"/>
                </a:highlight>
                <a:latin typeface="Courier New" panose="02070309020205020404" pitchFamily="49" charset="0"/>
              </a:rPr>
              <a:t>print</a:t>
            </a:r>
            <a:r>
              <a:rPr lang="it-IT" sz="2400" b="0" i="0" u="none" strike="noStrike" dirty="0">
                <a:solidFill>
                  <a:srgbClr val="000000"/>
                </a:solidFill>
                <a:effectLst/>
                <a:highlight>
                  <a:srgbClr val="F7F7F7"/>
                </a:highlight>
                <a:latin typeface="Courier New" panose="02070309020205020404" pitchFamily="49" charset="0"/>
              </a:rPr>
              <a:t>(</a:t>
            </a:r>
            <a:r>
              <a:rPr lang="it-IT" sz="2400" b="0" i="0" u="none" strike="noStrike" dirty="0">
                <a:solidFill>
                  <a:srgbClr val="A31515"/>
                </a:solidFill>
                <a:effectLst/>
                <a:highlight>
                  <a:srgbClr val="F7F7F7"/>
                </a:highlight>
                <a:latin typeface="Courier New" panose="02070309020205020404" pitchFamily="49" charset="0"/>
              </a:rPr>
              <a:t>"Pruned (pre pruning)"</a:t>
            </a:r>
            <a:r>
              <a:rPr lang="it-IT" sz="2400" b="0" i="0" u="none" strike="noStrike" dirty="0">
                <a:solidFill>
                  <a:srgbClr val="000000"/>
                </a:solidFill>
                <a:effectLst/>
                <a:highlight>
                  <a:srgbClr val="F7F7F7"/>
                </a:highlight>
                <a:latin typeface="Courier New" panose="02070309020205020404" pitchFamily="49" charset="0"/>
              </a:rPr>
              <a:t>)</a:t>
            </a:r>
            <a:endParaRPr lang="it-IT" sz="3200" b="0" dirty="0">
              <a:effectLst/>
              <a:highlight>
                <a:srgbClr val="F7F7F7"/>
              </a:highlight>
            </a:endParaRPr>
          </a:p>
          <a:p>
            <a:pPr rtl="0">
              <a:spcBef>
                <a:spcPts val="0"/>
              </a:spcBef>
              <a:spcAft>
                <a:spcPts val="0"/>
              </a:spcAft>
            </a:pPr>
            <a:r>
              <a:rPr lang="it-IT" sz="2400" b="0" i="0" u="none" strike="noStrike" dirty="0">
                <a:solidFill>
                  <a:srgbClr val="795E26"/>
                </a:solidFill>
                <a:effectLst/>
                <a:highlight>
                  <a:srgbClr val="F7F7F7"/>
                </a:highlight>
                <a:latin typeface="Courier New" panose="02070309020205020404" pitchFamily="49" charset="0"/>
              </a:rPr>
              <a:t>print</a:t>
            </a:r>
            <a:r>
              <a:rPr lang="it-IT" sz="2400" b="0" i="0" u="none" strike="noStrike" dirty="0">
                <a:solidFill>
                  <a:srgbClr val="000000"/>
                </a:solidFill>
                <a:effectLst/>
                <a:highlight>
                  <a:srgbClr val="F7F7F7"/>
                </a:highlight>
                <a:latin typeface="Courier New" panose="02070309020205020404" pitchFamily="49" charset="0"/>
              </a:rPr>
              <a:t>(</a:t>
            </a:r>
            <a:r>
              <a:rPr lang="it-IT" sz="2400" b="0" i="0" u="none" strike="noStrike" dirty="0">
                <a:solidFill>
                  <a:srgbClr val="A31515"/>
                </a:solidFill>
                <a:effectLst/>
                <a:highlight>
                  <a:srgbClr val="F7F7F7"/>
                </a:highlight>
                <a:latin typeface="Courier New" panose="02070309020205020404" pitchFamily="49" charset="0"/>
              </a:rPr>
              <a:t>"Pruned Tree Size (Nodes):"</a:t>
            </a:r>
            <a:r>
              <a:rPr lang="it-IT" sz="2400" b="0" i="0" u="none" strike="noStrike" dirty="0">
                <a:solidFill>
                  <a:srgbClr val="000000"/>
                </a:solidFill>
                <a:effectLst/>
                <a:highlight>
                  <a:srgbClr val="F7F7F7"/>
                </a:highlight>
                <a:latin typeface="Courier New" panose="02070309020205020404" pitchFamily="49" charset="0"/>
              </a:rPr>
              <a:t>, pruned_tree_size)</a:t>
            </a:r>
            <a:endParaRPr lang="it-IT" sz="3200" b="0" dirty="0">
              <a:effectLst/>
              <a:highlight>
                <a:srgbClr val="F7F7F7"/>
              </a:highlight>
            </a:endParaRPr>
          </a:p>
          <a:p>
            <a:r>
              <a:rPr lang="it-IT" sz="2400" b="0" i="0" u="none" strike="noStrike" dirty="0">
                <a:solidFill>
                  <a:srgbClr val="795E26"/>
                </a:solidFill>
                <a:effectLst/>
                <a:latin typeface="Courier New" panose="02070309020205020404" pitchFamily="49" charset="0"/>
              </a:rPr>
              <a:t>print</a:t>
            </a:r>
            <a:r>
              <a:rPr lang="it-IT" sz="2400" b="0" i="0" u="none" strike="noStrike" dirty="0">
                <a:solidFill>
                  <a:srgbClr val="000000"/>
                </a:solidFill>
                <a:effectLst/>
                <a:latin typeface="Courier New" panose="02070309020205020404" pitchFamily="49" charset="0"/>
              </a:rPr>
              <a:t>(</a:t>
            </a:r>
            <a:r>
              <a:rPr lang="it-IT" sz="2400" b="0" i="0" u="none" strike="noStrike" dirty="0">
                <a:solidFill>
                  <a:srgbClr val="A31515"/>
                </a:solidFill>
                <a:effectLst/>
                <a:latin typeface="Courier New" panose="02070309020205020404" pitchFamily="49" charset="0"/>
              </a:rPr>
              <a:t>"Pruned Tree Size (Leaves):"</a:t>
            </a:r>
            <a:r>
              <a:rPr lang="it-IT" sz="2400" b="0" i="0" u="none" strike="noStrike" dirty="0">
                <a:solidFill>
                  <a:srgbClr val="000000"/>
                </a:solidFill>
                <a:effectLst/>
                <a:latin typeface="Courier New" panose="02070309020205020404" pitchFamily="49" charset="0"/>
              </a:rPr>
              <a:t>, pruned_tree_leaves)</a:t>
            </a:r>
            <a:endParaRPr lang="it-IT" sz="41300" dirty="0"/>
          </a:p>
        </p:txBody>
      </p:sp>
      <p:pic>
        <p:nvPicPr>
          <p:cNvPr id="20484" name="Picture 4">
            <a:extLst>
              <a:ext uri="{FF2B5EF4-FFF2-40B4-BE49-F238E27FC236}">
                <a16:creationId xmlns:a16="http://schemas.microsoft.com/office/drawing/2014/main" id="{0201CF7A-4E9C-2452-F533-664C30797BC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22817" y="6002277"/>
            <a:ext cx="8763324" cy="2631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5735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325352" y="357008"/>
            <a:ext cx="13466848" cy="820738"/>
          </a:xfrm>
          <a:prstGeom prst="rect">
            <a:avLst/>
          </a:prstGeom>
        </p:spPr>
        <p:txBody>
          <a:bodyPr wrap="square" lIns="0" tIns="0" rIns="0" bIns="0" rtlCol="0" anchor="t">
            <a:spAutoFit/>
          </a:bodyPr>
          <a:lstStyle/>
          <a:p>
            <a:pPr>
              <a:lnSpc>
                <a:spcPts val="6399"/>
              </a:lnSpc>
            </a:pPr>
            <a:r>
              <a:rPr lang="en-US" sz="6399" spc="63" dirty="0">
                <a:solidFill>
                  <a:srgbClr val="0086B3"/>
                </a:solidFill>
                <a:latin typeface="Proxima Nova Bold"/>
              </a:rPr>
              <a:t>Unpruned tree vs Pruned tree</a:t>
            </a:r>
          </a:p>
        </p:txBody>
      </p:sp>
      <p:sp>
        <p:nvSpPr>
          <p:cNvPr id="5" name="Freeform 5"/>
          <p:cNvSpPr/>
          <p:nvPr/>
        </p:nvSpPr>
        <p:spPr>
          <a:xfrm rot="4596961">
            <a:off x="-3278165" y="7719384"/>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2706721" y="8801100"/>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9956905">
            <a:off x="16046272" y="-1045493"/>
            <a:ext cx="3832752" cy="3962431"/>
          </a:xfrm>
          <a:custGeom>
            <a:avLst/>
            <a:gdLst/>
            <a:ahLst/>
            <a:cxnLst/>
            <a:rect l="l" t="t" r="r" b="b"/>
            <a:pathLst>
              <a:path w="3832752" h="3962431">
                <a:moveTo>
                  <a:pt x="0" y="0"/>
                </a:moveTo>
                <a:lnTo>
                  <a:pt x="3832752" y="0"/>
                </a:lnTo>
                <a:lnTo>
                  <a:pt x="3832752" y="3962431"/>
                </a:lnTo>
                <a:lnTo>
                  <a:pt x="0" y="39624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395011">
            <a:off x="15943627" y="-1113298"/>
            <a:ext cx="2831272" cy="3761351"/>
          </a:xfrm>
          <a:custGeom>
            <a:avLst/>
            <a:gdLst/>
            <a:ahLst/>
            <a:cxnLst/>
            <a:rect l="l" t="t" r="r" b="b"/>
            <a:pathLst>
              <a:path w="2831272" h="3761351">
                <a:moveTo>
                  <a:pt x="0" y="0"/>
                </a:moveTo>
                <a:lnTo>
                  <a:pt x="2831272" y="0"/>
                </a:lnTo>
                <a:lnTo>
                  <a:pt x="2831272" y="3761351"/>
                </a:lnTo>
                <a:lnTo>
                  <a:pt x="0" y="376135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4" name="CasellaDiTesto 3">
            <a:extLst>
              <a:ext uri="{FF2B5EF4-FFF2-40B4-BE49-F238E27FC236}">
                <a16:creationId xmlns:a16="http://schemas.microsoft.com/office/drawing/2014/main" id="{FAF20CB6-7FB0-4B5E-F35F-48DC9E54960A}"/>
              </a:ext>
            </a:extLst>
          </p:cNvPr>
          <p:cNvSpPr txBox="1"/>
          <p:nvPr/>
        </p:nvSpPr>
        <p:spPr>
          <a:xfrm>
            <a:off x="304008" y="1314435"/>
            <a:ext cx="12552448" cy="14973330"/>
          </a:xfrm>
          <a:prstGeom prst="rect">
            <a:avLst/>
          </a:prstGeom>
          <a:noFill/>
        </p:spPr>
        <p:txBody>
          <a:bodyPr wrap="square">
            <a:spAutoFit/>
          </a:bodyPr>
          <a:lstStyle/>
          <a:p>
            <a:pPr rtl="0">
              <a:spcBef>
                <a:spcPts val="0"/>
              </a:spcBef>
              <a:spcAft>
                <a:spcPts val="0"/>
              </a:spcAft>
            </a:pPr>
            <a:r>
              <a:rPr lang="it-IT" sz="2400" b="0" i="0" u="none" strike="noStrike" dirty="0">
                <a:solidFill>
                  <a:srgbClr val="AF00DB"/>
                </a:solidFill>
                <a:effectLst/>
                <a:highlight>
                  <a:srgbClr val="F7F7F7"/>
                </a:highlight>
                <a:latin typeface="Courier New" panose="02070309020205020404" pitchFamily="49" charset="0"/>
              </a:rPr>
              <a:t>from</a:t>
            </a:r>
            <a:r>
              <a:rPr lang="it-IT" sz="2400" b="0" i="0" u="none" strike="noStrike" dirty="0">
                <a:solidFill>
                  <a:srgbClr val="000000"/>
                </a:solidFill>
                <a:effectLst/>
                <a:highlight>
                  <a:srgbClr val="F7F7F7"/>
                </a:highlight>
                <a:latin typeface="Courier New" panose="02070309020205020404" pitchFamily="49" charset="0"/>
              </a:rPr>
              <a:t> sklearn.metrics </a:t>
            </a:r>
            <a:r>
              <a:rPr lang="it-IT" sz="2400" b="0" i="0" u="none" strike="noStrike" dirty="0">
                <a:solidFill>
                  <a:srgbClr val="AF00DB"/>
                </a:solidFill>
                <a:effectLst/>
                <a:highlight>
                  <a:srgbClr val="F7F7F7"/>
                </a:highlight>
                <a:latin typeface="Courier New" panose="02070309020205020404" pitchFamily="49" charset="0"/>
              </a:rPr>
              <a:t>import</a:t>
            </a:r>
            <a:r>
              <a:rPr lang="it-IT" sz="2400" b="0" i="0" u="none" strike="noStrike" dirty="0">
                <a:solidFill>
                  <a:srgbClr val="000000"/>
                </a:solidFill>
                <a:effectLst/>
                <a:highlight>
                  <a:srgbClr val="F7F7F7"/>
                </a:highlight>
                <a:latin typeface="Courier New" panose="02070309020205020404" pitchFamily="49" charset="0"/>
              </a:rPr>
              <a:t> accuracy_score</a:t>
            </a:r>
            <a:endParaRPr lang="it-IT" sz="5400" b="0" dirty="0">
              <a:effectLst/>
              <a:highlight>
                <a:srgbClr val="F7F7F7"/>
              </a:highlight>
            </a:endParaRPr>
          </a:p>
          <a:p>
            <a:pPr rtl="0">
              <a:spcBef>
                <a:spcPts val="0"/>
              </a:spcBef>
              <a:spcAft>
                <a:spcPts val="0"/>
              </a:spcAft>
            </a:pPr>
            <a:r>
              <a:rPr lang="it-IT" sz="2400" b="0" i="0" u="none" strike="noStrike" dirty="0">
                <a:solidFill>
                  <a:srgbClr val="008000"/>
                </a:solidFill>
                <a:effectLst/>
                <a:highlight>
                  <a:srgbClr val="F7F7F7"/>
                </a:highlight>
                <a:latin typeface="Courier New" panose="02070309020205020404" pitchFamily="49" charset="0"/>
              </a:rPr>
              <a:t># Predictions on the training set</a:t>
            </a:r>
            <a:endParaRPr lang="it-IT" sz="5400" b="0" dirty="0">
              <a:effectLst/>
              <a:highlight>
                <a:srgbClr val="F7F7F7"/>
              </a:highlight>
            </a:endParaRPr>
          </a:p>
          <a:p>
            <a:pPr rtl="0">
              <a:spcBef>
                <a:spcPts val="0"/>
              </a:spcBef>
              <a:spcAft>
                <a:spcPts val="0"/>
              </a:spcAft>
            </a:pPr>
            <a:r>
              <a:rPr lang="it-IT" sz="2400" b="0" i="0" u="none" strike="noStrike" dirty="0">
                <a:solidFill>
                  <a:srgbClr val="000000"/>
                </a:solidFill>
                <a:effectLst/>
                <a:highlight>
                  <a:srgbClr val="F7F7F7"/>
                </a:highlight>
                <a:latin typeface="Courier New" panose="02070309020205020404" pitchFamily="49" charset="0"/>
              </a:rPr>
              <a:t>y_train_pred_unpruned = treeClassifier.predict(x_train)</a:t>
            </a:r>
            <a:endParaRPr lang="it-IT" sz="5400" b="0" dirty="0">
              <a:effectLst/>
              <a:highlight>
                <a:srgbClr val="F7F7F7"/>
              </a:highlight>
            </a:endParaRPr>
          </a:p>
          <a:p>
            <a:pPr rtl="0">
              <a:spcBef>
                <a:spcPts val="0"/>
              </a:spcBef>
              <a:spcAft>
                <a:spcPts val="0"/>
              </a:spcAft>
            </a:pPr>
            <a:r>
              <a:rPr lang="it-IT" sz="2400" b="0" i="0" u="none" strike="noStrike" dirty="0">
                <a:solidFill>
                  <a:srgbClr val="000000"/>
                </a:solidFill>
                <a:effectLst/>
                <a:highlight>
                  <a:srgbClr val="F7F7F7"/>
                </a:highlight>
                <a:latin typeface="Courier New" panose="02070309020205020404" pitchFamily="49" charset="0"/>
              </a:rPr>
              <a:t>y_train_pred_pruned = final_model.predict(x_train)</a:t>
            </a:r>
            <a:endParaRPr lang="it-IT" sz="5400" b="0" dirty="0">
              <a:effectLst/>
              <a:highlight>
                <a:srgbClr val="F7F7F7"/>
              </a:highlight>
            </a:endParaRPr>
          </a:p>
          <a:p>
            <a:pPr rtl="0">
              <a:spcBef>
                <a:spcPts val="0"/>
              </a:spcBef>
              <a:spcAft>
                <a:spcPts val="0"/>
              </a:spcAft>
            </a:pPr>
            <a:r>
              <a:rPr lang="it-IT" sz="2400" b="0" i="0" u="none" strike="noStrike" dirty="0">
                <a:solidFill>
                  <a:srgbClr val="008000"/>
                </a:solidFill>
                <a:effectLst/>
                <a:highlight>
                  <a:srgbClr val="F7F7F7"/>
                </a:highlight>
                <a:latin typeface="Courier New" panose="02070309020205020404" pitchFamily="49" charset="0"/>
              </a:rPr>
              <a:t># Predictions on the test set</a:t>
            </a:r>
            <a:endParaRPr lang="it-IT" sz="5400" b="0" dirty="0">
              <a:effectLst/>
              <a:highlight>
                <a:srgbClr val="F7F7F7"/>
              </a:highlight>
            </a:endParaRPr>
          </a:p>
          <a:p>
            <a:pPr rtl="0">
              <a:spcBef>
                <a:spcPts val="0"/>
              </a:spcBef>
              <a:spcAft>
                <a:spcPts val="0"/>
              </a:spcAft>
            </a:pPr>
            <a:r>
              <a:rPr lang="it-IT" sz="2400" b="0" i="0" u="none" strike="noStrike" dirty="0">
                <a:solidFill>
                  <a:srgbClr val="000000"/>
                </a:solidFill>
                <a:effectLst/>
                <a:highlight>
                  <a:srgbClr val="F7F7F7"/>
                </a:highlight>
                <a:latin typeface="Courier New" panose="02070309020205020404" pitchFamily="49" charset="0"/>
              </a:rPr>
              <a:t>y_test_pred_unpruned = treeClassifier.predict(x_test)</a:t>
            </a:r>
            <a:endParaRPr lang="it-IT" sz="5400" b="0" dirty="0">
              <a:effectLst/>
              <a:highlight>
                <a:srgbClr val="F7F7F7"/>
              </a:highlight>
            </a:endParaRPr>
          </a:p>
          <a:p>
            <a:pPr rtl="0">
              <a:spcBef>
                <a:spcPts val="0"/>
              </a:spcBef>
              <a:spcAft>
                <a:spcPts val="0"/>
              </a:spcAft>
            </a:pPr>
            <a:r>
              <a:rPr lang="it-IT" sz="2400" b="0" i="0" u="none" strike="noStrike" dirty="0">
                <a:solidFill>
                  <a:srgbClr val="000000"/>
                </a:solidFill>
                <a:effectLst/>
                <a:highlight>
                  <a:srgbClr val="F7F7F7"/>
                </a:highlight>
                <a:latin typeface="Courier New" panose="02070309020205020404" pitchFamily="49" charset="0"/>
              </a:rPr>
              <a:t>y_test_pred_pruned = final_model.predict(x_test)</a:t>
            </a:r>
            <a:endParaRPr lang="it-IT" sz="5400" b="0" dirty="0">
              <a:effectLst/>
              <a:highlight>
                <a:srgbClr val="F7F7F7"/>
              </a:highlight>
            </a:endParaRPr>
          </a:p>
          <a:p>
            <a:pPr rtl="0">
              <a:spcBef>
                <a:spcPts val="0"/>
              </a:spcBef>
              <a:spcAft>
                <a:spcPts val="0"/>
              </a:spcAft>
            </a:pPr>
            <a:r>
              <a:rPr lang="it-IT" sz="2400" b="0" i="0" u="none" strike="noStrike" dirty="0">
                <a:solidFill>
                  <a:srgbClr val="008000"/>
                </a:solidFill>
                <a:effectLst/>
                <a:highlight>
                  <a:srgbClr val="F7F7F7"/>
                </a:highlight>
                <a:latin typeface="Courier New" panose="02070309020205020404" pitchFamily="49" charset="0"/>
              </a:rPr>
              <a:t># Compute accuracies</a:t>
            </a:r>
            <a:endParaRPr lang="it-IT" sz="5400" b="0" dirty="0">
              <a:effectLst/>
              <a:highlight>
                <a:srgbClr val="F7F7F7"/>
              </a:highlight>
            </a:endParaRPr>
          </a:p>
          <a:p>
            <a:pPr rtl="0">
              <a:spcBef>
                <a:spcPts val="0"/>
              </a:spcBef>
              <a:spcAft>
                <a:spcPts val="0"/>
              </a:spcAft>
            </a:pPr>
            <a:r>
              <a:rPr lang="it-IT" sz="2400" b="0" i="0" u="none" strike="noStrike" dirty="0">
                <a:solidFill>
                  <a:srgbClr val="000000"/>
                </a:solidFill>
                <a:effectLst/>
                <a:highlight>
                  <a:srgbClr val="F7F7F7"/>
                </a:highlight>
                <a:latin typeface="Courier New" panose="02070309020205020404" pitchFamily="49" charset="0"/>
              </a:rPr>
              <a:t>accuracy_train_unpruned = accuracy_score(y_train, y_train_pred_unpruned)</a:t>
            </a:r>
            <a:endParaRPr lang="it-IT" sz="5400" b="0" dirty="0">
              <a:effectLst/>
              <a:highlight>
                <a:srgbClr val="F7F7F7"/>
              </a:highlight>
            </a:endParaRPr>
          </a:p>
          <a:p>
            <a:pPr rtl="0">
              <a:spcBef>
                <a:spcPts val="0"/>
              </a:spcBef>
              <a:spcAft>
                <a:spcPts val="0"/>
              </a:spcAft>
            </a:pPr>
            <a:r>
              <a:rPr lang="it-IT" sz="2400" b="0" i="0" u="none" strike="noStrike" dirty="0">
                <a:solidFill>
                  <a:srgbClr val="000000"/>
                </a:solidFill>
                <a:effectLst/>
                <a:highlight>
                  <a:srgbClr val="F7F7F7"/>
                </a:highlight>
                <a:latin typeface="Courier New" panose="02070309020205020404" pitchFamily="49" charset="0"/>
              </a:rPr>
              <a:t>accuracy_train_pruned = accuracy_score(y_train, y_train_pred_pruned)</a:t>
            </a:r>
            <a:endParaRPr lang="it-IT" sz="5400" b="0" dirty="0">
              <a:effectLst/>
              <a:highlight>
                <a:srgbClr val="F7F7F7"/>
              </a:highlight>
            </a:endParaRPr>
          </a:p>
          <a:p>
            <a:pPr rtl="0">
              <a:spcBef>
                <a:spcPts val="0"/>
              </a:spcBef>
              <a:spcAft>
                <a:spcPts val="0"/>
              </a:spcAft>
            </a:pPr>
            <a:r>
              <a:rPr lang="it-IT" sz="2400" b="0" i="0" u="none" strike="noStrike" dirty="0">
                <a:solidFill>
                  <a:srgbClr val="000000"/>
                </a:solidFill>
                <a:effectLst/>
                <a:highlight>
                  <a:srgbClr val="F7F7F7"/>
                </a:highlight>
                <a:latin typeface="Courier New" panose="02070309020205020404" pitchFamily="49" charset="0"/>
              </a:rPr>
              <a:t>accuracy_test_unpruned = accuracy_score(y_test, y_test_pred_unpruned)</a:t>
            </a:r>
            <a:endParaRPr lang="it-IT" sz="5400" b="0" dirty="0">
              <a:effectLst/>
              <a:highlight>
                <a:srgbClr val="F7F7F7"/>
              </a:highlight>
            </a:endParaRPr>
          </a:p>
          <a:p>
            <a:pPr rtl="0">
              <a:spcBef>
                <a:spcPts val="0"/>
              </a:spcBef>
              <a:spcAft>
                <a:spcPts val="0"/>
              </a:spcAft>
            </a:pPr>
            <a:r>
              <a:rPr lang="it-IT" sz="2400" b="0" i="0" u="none" strike="noStrike" dirty="0">
                <a:solidFill>
                  <a:srgbClr val="000000"/>
                </a:solidFill>
                <a:effectLst/>
                <a:highlight>
                  <a:srgbClr val="F7F7F7"/>
                </a:highlight>
                <a:latin typeface="Courier New" panose="02070309020205020404" pitchFamily="49" charset="0"/>
              </a:rPr>
              <a:t>accuracy_test_pruned = accuracy_score(y_test, y_test_pred_pruned)</a:t>
            </a:r>
            <a:endParaRPr lang="it-IT" sz="5400" b="0" dirty="0">
              <a:effectLst/>
              <a:highlight>
                <a:srgbClr val="F7F7F7"/>
              </a:highlight>
            </a:endParaRPr>
          </a:p>
          <a:p>
            <a:pPr rtl="0">
              <a:spcBef>
                <a:spcPts val="0"/>
              </a:spcBef>
              <a:spcAft>
                <a:spcPts val="0"/>
              </a:spcAft>
            </a:pPr>
            <a:r>
              <a:rPr lang="it-IT" sz="2400" b="0" i="0" u="none" strike="noStrike" dirty="0">
                <a:solidFill>
                  <a:srgbClr val="795E26"/>
                </a:solidFill>
                <a:effectLst/>
                <a:highlight>
                  <a:srgbClr val="F7F7F7"/>
                </a:highlight>
                <a:latin typeface="Courier New" panose="02070309020205020404" pitchFamily="49" charset="0"/>
              </a:rPr>
              <a:t>print</a:t>
            </a:r>
            <a:r>
              <a:rPr lang="it-IT" sz="2400" b="0" i="0" u="none" strike="noStrike" dirty="0">
                <a:solidFill>
                  <a:srgbClr val="000000"/>
                </a:solidFill>
                <a:effectLst/>
                <a:highlight>
                  <a:srgbClr val="F7F7F7"/>
                </a:highlight>
                <a:latin typeface="Courier New" panose="02070309020205020404" pitchFamily="49" charset="0"/>
              </a:rPr>
              <a:t>(</a:t>
            </a:r>
            <a:r>
              <a:rPr lang="it-IT" sz="2400" b="0" i="0" u="none" strike="noStrike" dirty="0">
                <a:solidFill>
                  <a:srgbClr val="A31515"/>
                </a:solidFill>
                <a:effectLst/>
                <a:highlight>
                  <a:srgbClr val="F7F7F7"/>
                </a:highlight>
                <a:latin typeface="Courier New" panose="02070309020205020404" pitchFamily="49" charset="0"/>
              </a:rPr>
              <a:t>"Accuracy of unpruned tree on training set:"</a:t>
            </a:r>
            <a:r>
              <a:rPr lang="it-IT" sz="2400" b="0" i="0" u="none" strike="noStrike" dirty="0">
                <a:solidFill>
                  <a:srgbClr val="000000"/>
                </a:solidFill>
                <a:effectLst/>
                <a:highlight>
                  <a:srgbClr val="F7F7F7"/>
                </a:highlight>
                <a:latin typeface="Courier New" panose="02070309020205020404" pitchFamily="49" charset="0"/>
              </a:rPr>
              <a:t>, accuracy_train_unpruned)</a:t>
            </a:r>
            <a:endParaRPr lang="it-IT" sz="5400" b="0" dirty="0">
              <a:effectLst/>
              <a:highlight>
                <a:srgbClr val="F7F7F7"/>
              </a:highlight>
            </a:endParaRPr>
          </a:p>
          <a:p>
            <a:pPr rtl="0">
              <a:spcBef>
                <a:spcPts val="0"/>
              </a:spcBef>
              <a:spcAft>
                <a:spcPts val="0"/>
              </a:spcAft>
            </a:pPr>
            <a:r>
              <a:rPr lang="it-IT" sz="2400" b="0" i="0" u="none" strike="noStrike" dirty="0">
                <a:solidFill>
                  <a:srgbClr val="795E26"/>
                </a:solidFill>
                <a:effectLst/>
                <a:highlight>
                  <a:srgbClr val="F7F7F7"/>
                </a:highlight>
                <a:latin typeface="Courier New" panose="02070309020205020404" pitchFamily="49" charset="0"/>
              </a:rPr>
              <a:t>print</a:t>
            </a:r>
            <a:r>
              <a:rPr lang="it-IT" sz="2400" b="0" i="0" u="none" strike="noStrike" dirty="0">
                <a:solidFill>
                  <a:srgbClr val="000000"/>
                </a:solidFill>
                <a:effectLst/>
                <a:highlight>
                  <a:srgbClr val="F7F7F7"/>
                </a:highlight>
                <a:latin typeface="Courier New" panose="02070309020205020404" pitchFamily="49" charset="0"/>
              </a:rPr>
              <a:t>(</a:t>
            </a:r>
            <a:r>
              <a:rPr lang="it-IT" sz="2400" b="0" i="0" u="none" strike="noStrike" dirty="0">
                <a:solidFill>
                  <a:srgbClr val="A31515"/>
                </a:solidFill>
                <a:effectLst/>
                <a:highlight>
                  <a:srgbClr val="F7F7F7"/>
                </a:highlight>
                <a:latin typeface="Courier New" panose="02070309020205020404" pitchFamily="49" charset="0"/>
              </a:rPr>
              <a:t>"Accuracy of pruned tree on training set:"</a:t>
            </a:r>
            <a:r>
              <a:rPr lang="it-IT" sz="2400" b="0" i="0" u="none" strike="noStrike" dirty="0">
                <a:solidFill>
                  <a:srgbClr val="000000"/>
                </a:solidFill>
                <a:effectLst/>
                <a:highlight>
                  <a:srgbClr val="F7F7F7"/>
                </a:highlight>
                <a:latin typeface="Courier New" panose="02070309020205020404" pitchFamily="49" charset="0"/>
              </a:rPr>
              <a:t>, accuracy_train_pruned)</a:t>
            </a:r>
            <a:endParaRPr lang="it-IT" sz="5400" b="0" dirty="0">
              <a:effectLst/>
              <a:highlight>
                <a:srgbClr val="F7F7F7"/>
              </a:highlight>
            </a:endParaRPr>
          </a:p>
          <a:p>
            <a:pPr rtl="0">
              <a:spcBef>
                <a:spcPts val="0"/>
              </a:spcBef>
              <a:spcAft>
                <a:spcPts val="0"/>
              </a:spcAft>
            </a:pPr>
            <a:r>
              <a:rPr lang="it-IT" sz="2400" b="0" i="0" u="none" strike="noStrike" dirty="0">
                <a:solidFill>
                  <a:srgbClr val="795E26"/>
                </a:solidFill>
                <a:effectLst/>
                <a:highlight>
                  <a:srgbClr val="F7F7F7"/>
                </a:highlight>
                <a:latin typeface="Courier New" panose="02070309020205020404" pitchFamily="49" charset="0"/>
              </a:rPr>
              <a:t>print</a:t>
            </a:r>
            <a:r>
              <a:rPr lang="it-IT" sz="2400" b="0" i="0" u="none" strike="noStrike" dirty="0">
                <a:solidFill>
                  <a:srgbClr val="000000"/>
                </a:solidFill>
                <a:effectLst/>
                <a:highlight>
                  <a:srgbClr val="F7F7F7"/>
                </a:highlight>
                <a:latin typeface="Courier New" panose="02070309020205020404" pitchFamily="49" charset="0"/>
              </a:rPr>
              <a:t>(</a:t>
            </a:r>
            <a:r>
              <a:rPr lang="it-IT" sz="2400" b="0" i="0" u="none" strike="noStrike" dirty="0">
                <a:solidFill>
                  <a:srgbClr val="A31515"/>
                </a:solidFill>
                <a:effectLst/>
                <a:highlight>
                  <a:srgbClr val="F7F7F7"/>
                </a:highlight>
                <a:latin typeface="Courier New" panose="02070309020205020404" pitchFamily="49" charset="0"/>
              </a:rPr>
              <a:t>"*******************"</a:t>
            </a:r>
            <a:r>
              <a:rPr lang="it-IT" sz="2400" b="0" i="0" u="none" strike="noStrike" dirty="0">
                <a:solidFill>
                  <a:srgbClr val="000000"/>
                </a:solidFill>
                <a:effectLst/>
                <a:highlight>
                  <a:srgbClr val="F7F7F7"/>
                </a:highlight>
                <a:latin typeface="Courier New" panose="02070309020205020404" pitchFamily="49" charset="0"/>
              </a:rPr>
              <a:t>)</a:t>
            </a:r>
            <a:endParaRPr lang="it-IT" sz="5400" b="0" dirty="0">
              <a:effectLst/>
              <a:highlight>
                <a:srgbClr val="F7F7F7"/>
              </a:highlight>
            </a:endParaRPr>
          </a:p>
          <a:p>
            <a:pPr rtl="0">
              <a:spcBef>
                <a:spcPts val="0"/>
              </a:spcBef>
              <a:spcAft>
                <a:spcPts val="0"/>
              </a:spcAft>
            </a:pPr>
            <a:r>
              <a:rPr lang="it-IT" sz="2400" b="0" i="0" u="none" strike="noStrike" dirty="0">
                <a:solidFill>
                  <a:srgbClr val="795E26"/>
                </a:solidFill>
                <a:effectLst/>
                <a:highlight>
                  <a:srgbClr val="F7F7F7"/>
                </a:highlight>
                <a:latin typeface="Courier New" panose="02070309020205020404" pitchFamily="49" charset="0"/>
              </a:rPr>
              <a:t>print</a:t>
            </a:r>
            <a:r>
              <a:rPr lang="it-IT" sz="2400" b="0" i="0" u="none" strike="noStrike" dirty="0">
                <a:solidFill>
                  <a:srgbClr val="000000"/>
                </a:solidFill>
                <a:effectLst/>
                <a:highlight>
                  <a:srgbClr val="F7F7F7"/>
                </a:highlight>
                <a:latin typeface="Courier New" panose="02070309020205020404" pitchFamily="49" charset="0"/>
              </a:rPr>
              <a:t>(</a:t>
            </a:r>
            <a:r>
              <a:rPr lang="it-IT" sz="2400" b="0" i="0" u="none" strike="noStrike" dirty="0">
                <a:solidFill>
                  <a:srgbClr val="A31515"/>
                </a:solidFill>
                <a:effectLst/>
                <a:highlight>
                  <a:srgbClr val="F7F7F7"/>
                </a:highlight>
                <a:latin typeface="Courier New" panose="02070309020205020404" pitchFamily="49" charset="0"/>
              </a:rPr>
              <a:t>"Accuracy of unpruned tree on test set:"</a:t>
            </a:r>
            <a:r>
              <a:rPr lang="it-IT" sz="2400" b="0" i="0" u="none" strike="noStrike" dirty="0">
                <a:solidFill>
                  <a:srgbClr val="000000"/>
                </a:solidFill>
                <a:effectLst/>
                <a:highlight>
                  <a:srgbClr val="F7F7F7"/>
                </a:highlight>
                <a:latin typeface="Courier New" panose="02070309020205020404" pitchFamily="49" charset="0"/>
              </a:rPr>
              <a:t>, accuracy_test_unpruned)</a:t>
            </a:r>
            <a:endParaRPr lang="it-IT" sz="5400" b="0" dirty="0">
              <a:effectLst/>
              <a:highlight>
                <a:srgbClr val="F7F7F7"/>
              </a:highlight>
            </a:endParaRPr>
          </a:p>
          <a:p>
            <a:pPr rtl="0">
              <a:spcBef>
                <a:spcPts val="0"/>
              </a:spcBef>
              <a:spcAft>
                <a:spcPts val="0"/>
              </a:spcAft>
            </a:pPr>
            <a:r>
              <a:rPr lang="it-IT" sz="2400" b="0" i="0" u="none" strike="noStrike" dirty="0">
                <a:solidFill>
                  <a:srgbClr val="795E26"/>
                </a:solidFill>
                <a:effectLst/>
                <a:highlight>
                  <a:srgbClr val="F7F7F7"/>
                </a:highlight>
                <a:latin typeface="Courier New" panose="02070309020205020404" pitchFamily="49" charset="0"/>
              </a:rPr>
              <a:t>print</a:t>
            </a:r>
            <a:r>
              <a:rPr lang="it-IT" sz="2400" b="0" i="0" u="none" strike="noStrike" dirty="0">
                <a:solidFill>
                  <a:srgbClr val="000000"/>
                </a:solidFill>
                <a:effectLst/>
                <a:highlight>
                  <a:srgbClr val="F7F7F7"/>
                </a:highlight>
                <a:latin typeface="Courier New" panose="02070309020205020404" pitchFamily="49" charset="0"/>
              </a:rPr>
              <a:t>(</a:t>
            </a:r>
            <a:r>
              <a:rPr lang="it-IT" sz="2400" b="0" i="0" u="none" strike="noStrike" dirty="0">
                <a:solidFill>
                  <a:srgbClr val="A31515"/>
                </a:solidFill>
                <a:effectLst/>
                <a:highlight>
                  <a:srgbClr val="F7F7F7"/>
                </a:highlight>
                <a:latin typeface="Courier New" panose="02070309020205020404" pitchFamily="49" charset="0"/>
              </a:rPr>
              <a:t>"Accuracy of pruned tree on test set:"</a:t>
            </a:r>
            <a:r>
              <a:rPr lang="it-IT" sz="2400" b="0" i="0" u="none" strike="noStrike" dirty="0">
                <a:solidFill>
                  <a:srgbClr val="000000"/>
                </a:solidFill>
                <a:effectLst/>
                <a:highlight>
                  <a:srgbClr val="F7F7F7"/>
                </a:highlight>
                <a:latin typeface="Courier New" panose="02070309020205020404" pitchFamily="49" charset="0"/>
              </a:rPr>
              <a:t>, accuracy_test_pruned)</a:t>
            </a:r>
            <a:endParaRPr lang="it-IT" sz="5400" b="0" dirty="0">
              <a:effectLst/>
              <a:highlight>
                <a:srgbClr val="F7F7F7"/>
              </a:highlight>
            </a:endParaRPr>
          </a:p>
          <a:p>
            <a:br>
              <a:rPr lang="it-IT" sz="4800" dirty="0"/>
            </a:br>
            <a:br>
              <a:rPr lang="en-US" sz="8000" dirty="0"/>
            </a:br>
            <a:endParaRPr lang="it-IT" sz="28700" dirty="0"/>
          </a:p>
        </p:txBody>
      </p:sp>
      <p:pic>
        <p:nvPicPr>
          <p:cNvPr id="20482" name="Picture 2">
            <a:extLst>
              <a:ext uri="{FF2B5EF4-FFF2-40B4-BE49-F238E27FC236}">
                <a16:creationId xmlns:a16="http://schemas.microsoft.com/office/drawing/2014/main" id="{EB5CFBBB-7F1B-C0B0-F28A-F8E7E7F7134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12725" y="2552701"/>
            <a:ext cx="7049923" cy="3834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2092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333373" y="357008"/>
            <a:ext cx="15516227" cy="1641475"/>
          </a:xfrm>
          <a:prstGeom prst="rect">
            <a:avLst/>
          </a:prstGeom>
        </p:spPr>
        <p:txBody>
          <a:bodyPr wrap="square" lIns="0" tIns="0" rIns="0" bIns="0" rtlCol="0" anchor="t">
            <a:spAutoFit/>
          </a:bodyPr>
          <a:lstStyle/>
          <a:p>
            <a:pPr>
              <a:lnSpc>
                <a:spcPts val="6399"/>
              </a:lnSpc>
            </a:pPr>
            <a:r>
              <a:rPr lang="en-US" sz="6399" spc="63" dirty="0">
                <a:solidFill>
                  <a:srgbClr val="0086B3"/>
                </a:solidFill>
                <a:latin typeface="Proxima Nova Bold"/>
              </a:rPr>
              <a:t>Most relevant </a:t>
            </a:r>
            <a:r>
              <a:rPr lang="it-IT" sz="6399" spc="63" dirty="0">
                <a:solidFill>
                  <a:srgbClr val="0086B3"/>
                </a:solidFill>
                <a:latin typeface="Proxima Nova Bold"/>
              </a:rPr>
              <a:t>features  </a:t>
            </a:r>
            <a:r>
              <a:rPr lang="en-US" sz="6399" spc="63" dirty="0">
                <a:solidFill>
                  <a:srgbClr val="0086B3"/>
                </a:solidFill>
                <a:latin typeface="Proxima Nova Bold"/>
              </a:rPr>
              <a:t>for the classification task</a:t>
            </a:r>
          </a:p>
        </p:txBody>
      </p:sp>
      <p:sp>
        <p:nvSpPr>
          <p:cNvPr id="5" name="Freeform 5"/>
          <p:cNvSpPr/>
          <p:nvPr/>
        </p:nvSpPr>
        <p:spPr>
          <a:xfrm rot="4596961">
            <a:off x="-2619382" y="7655444"/>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2129583" y="8552646"/>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9956905">
            <a:off x="16046272" y="-1045493"/>
            <a:ext cx="3832752" cy="3962431"/>
          </a:xfrm>
          <a:custGeom>
            <a:avLst/>
            <a:gdLst/>
            <a:ahLst/>
            <a:cxnLst/>
            <a:rect l="l" t="t" r="r" b="b"/>
            <a:pathLst>
              <a:path w="3832752" h="3962431">
                <a:moveTo>
                  <a:pt x="0" y="0"/>
                </a:moveTo>
                <a:lnTo>
                  <a:pt x="3832752" y="0"/>
                </a:lnTo>
                <a:lnTo>
                  <a:pt x="3832752" y="3962431"/>
                </a:lnTo>
                <a:lnTo>
                  <a:pt x="0" y="39624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395011">
            <a:off x="15943627" y="-1113298"/>
            <a:ext cx="2831272" cy="3761351"/>
          </a:xfrm>
          <a:custGeom>
            <a:avLst/>
            <a:gdLst/>
            <a:ahLst/>
            <a:cxnLst/>
            <a:rect l="l" t="t" r="r" b="b"/>
            <a:pathLst>
              <a:path w="2831272" h="3761351">
                <a:moveTo>
                  <a:pt x="0" y="0"/>
                </a:moveTo>
                <a:lnTo>
                  <a:pt x="2831272" y="0"/>
                </a:lnTo>
                <a:lnTo>
                  <a:pt x="2831272" y="3761351"/>
                </a:lnTo>
                <a:lnTo>
                  <a:pt x="0" y="376135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4" name="CasellaDiTesto 3">
            <a:extLst>
              <a:ext uri="{FF2B5EF4-FFF2-40B4-BE49-F238E27FC236}">
                <a16:creationId xmlns:a16="http://schemas.microsoft.com/office/drawing/2014/main" id="{FAF20CB6-7FB0-4B5E-F35F-48DC9E54960A}"/>
              </a:ext>
            </a:extLst>
          </p:cNvPr>
          <p:cNvSpPr txBox="1"/>
          <p:nvPr/>
        </p:nvSpPr>
        <p:spPr>
          <a:xfrm>
            <a:off x="333373" y="2216976"/>
            <a:ext cx="17353048" cy="5509200"/>
          </a:xfrm>
          <a:prstGeom prst="rect">
            <a:avLst/>
          </a:prstGeom>
          <a:noFill/>
        </p:spPr>
        <p:txBody>
          <a:bodyPr wrap="square">
            <a:spAutoFit/>
          </a:bodyPr>
          <a:lstStyle/>
          <a:p>
            <a:r>
              <a:rPr lang="en-US" sz="3200" dirty="0">
                <a:solidFill>
                  <a:schemeClr val="tx2"/>
                </a:solidFill>
              </a:rPr>
              <a:t>Here's how to interpret feature importance:</a:t>
            </a:r>
          </a:p>
          <a:p>
            <a:r>
              <a:rPr lang="en-US" sz="3200" dirty="0">
                <a:solidFill>
                  <a:schemeClr val="tx2"/>
                </a:solidFill>
              </a:rPr>
              <a:t>High Importance: A feature with high importance indicates that it plays a significant role in the decision-making process of the model. It has a strong influence on predicting the target variable.</a:t>
            </a:r>
          </a:p>
          <a:p>
            <a:r>
              <a:rPr lang="en-US" sz="3200" dirty="0">
                <a:solidFill>
                  <a:schemeClr val="tx2"/>
                </a:solidFill>
              </a:rPr>
              <a:t>Low Importance: A feature with low importance has less impact on the model's decision-making process and may not contribute much to predicting the target variable.</a:t>
            </a:r>
          </a:p>
          <a:p>
            <a:r>
              <a:rPr lang="en-US" sz="3200" dirty="0">
                <a:solidFill>
                  <a:schemeClr val="tx2"/>
                </a:solidFill>
              </a:rPr>
              <a:t>In our Data Set Sulfate, ph, and Hardness are the top three most relevant features for predicting water potability based on their importance scores.</a:t>
            </a:r>
          </a:p>
          <a:p>
            <a:br>
              <a:rPr lang="en-US" sz="3200" dirty="0">
                <a:solidFill>
                  <a:schemeClr val="tx2"/>
                </a:solidFill>
              </a:rPr>
            </a:br>
            <a:br>
              <a:rPr lang="en-US" sz="3200" dirty="0">
                <a:solidFill>
                  <a:schemeClr val="tx2"/>
                </a:solidFill>
              </a:rPr>
            </a:br>
            <a:br>
              <a:rPr lang="en-US" sz="3200" dirty="0">
                <a:solidFill>
                  <a:schemeClr val="tx2"/>
                </a:solidFill>
              </a:rPr>
            </a:br>
            <a:endParaRPr lang="it-IT" sz="3200" dirty="0">
              <a:solidFill>
                <a:schemeClr val="tx2"/>
              </a:solidFill>
            </a:endParaRPr>
          </a:p>
        </p:txBody>
      </p:sp>
      <p:pic>
        <p:nvPicPr>
          <p:cNvPr id="3074" name="Picture 2">
            <a:extLst>
              <a:ext uri="{FF2B5EF4-FFF2-40B4-BE49-F238E27FC236}">
                <a16:creationId xmlns:a16="http://schemas.microsoft.com/office/drawing/2014/main" id="{F7EC75B4-1B60-62A8-D788-FD7745F7D51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70968" y="5390933"/>
            <a:ext cx="6781800" cy="4670485"/>
          </a:xfrm>
          <a:prstGeom prst="rect">
            <a:avLst/>
          </a:prstGeom>
          <a:noFill/>
          <a:effectLst>
            <a:glow rad="101600">
              <a:schemeClr val="accent1">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2116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333373" y="357008"/>
            <a:ext cx="15516227" cy="820738"/>
          </a:xfrm>
          <a:prstGeom prst="rect">
            <a:avLst/>
          </a:prstGeom>
        </p:spPr>
        <p:txBody>
          <a:bodyPr wrap="square" lIns="0" tIns="0" rIns="0" bIns="0" rtlCol="0" anchor="t">
            <a:spAutoFit/>
          </a:bodyPr>
          <a:lstStyle/>
          <a:p>
            <a:pPr>
              <a:lnSpc>
                <a:spcPts val="6399"/>
              </a:lnSpc>
            </a:pPr>
            <a:r>
              <a:rPr lang="en-US" sz="6399" spc="63" dirty="0">
                <a:solidFill>
                  <a:srgbClr val="0086B3"/>
                </a:solidFill>
                <a:latin typeface="Proxima Nova Bold"/>
              </a:rPr>
              <a:t>Unpruned tree vs  Pruned tree</a:t>
            </a:r>
          </a:p>
        </p:txBody>
      </p:sp>
      <p:sp>
        <p:nvSpPr>
          <p:cNvPr id="5" name="Freeform 5"/>
          <p:cNvSpPr/>
          <p:nvPr/>
        </p:nvSpPr>
        <p:spPr>
          <a:xfrm rot="4596961">
            <a:off x="-2619382" y="7655444"/>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2129583" y="8552646"/>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9956905">
            <a:off x="16046272" y="-1045493"/>
            <a:ext cx="3832752" cy="3962431"/>
          </a:xfrm>
          <a:custGeom>
            <a:avLst/>
            <a:gdLst/>
            <a:ahLst/>
            <a:cxnLst/>
            <a:rect l="l" t="t" r="r" b="b"/>
            <a:pathLst>
              <a:path w="3832752" h="3962431">
                <a:moveTo>
                  <a:pt x="0" y="0"/>
                </a:moveTo>
                <a:lnTo>
                  <a:pt x="3832752" y="0"/>
                </a:lnTo>
                <a:lnTo>
                  <a:pt x="3832752" y="3962431"/>
                </a:lnTo>
                <a:lnTo>
                  <a:pt x="0" y="39624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395011">
            <a:off x="15943627" y="-1113298"/>
            <a:ext cx="2831272" cy="3761351"/>
          </a:xfrm>
          <a:custGeom>
            <a:avLst/>
            <a:gdLst/>
            <a:ahLst/>
            <a:cxnLst/>
            <a:rect l="l" t="t" r="r" b="b"/>
            <a:pathLst>
              <a:path w="2831272" h="3761351">
                <a:moveTo>
                  <a:pt x="0" y="0"/>
                </a:moveTo>
                <a:lnTo>
                  <a:pt x="2831272" y="0"/>
                </a:lnTo>
                <a:lnTo>
                  <a:pt x="2831272" y="3761351"/>
                </a:lnTo>
                <a:lnTo>
                  <a:pt x="0" y="376135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CasellaDiTesto 8">
            <a:extLst>
              <a:ext uri="{FF2B5EF4-FFF2-40B4-BE49-F238E27FC236}">
                <a16:creationId xmlns:a16="http://schemas.microsoft.com/office/drawing/2014/main" id="{A8EC5D0B-583E-4A70-BB54-4C0C8167F88D}"/>
              </a:ext>
            </a:extLst>
          </p:cNvPr>
          <p:cNvSpPr txBox="1"/>
          <p:nvPr/>
        </p:nvSpPr>
        <p:spPr>
          <a:xfrm>
            <a:off x="685800" y="2095500"/>
            <a:ext cx="11697628" cy="4524315"/>
          </a:xfrm>
          <a:prstGeom prst="rect">
            <a:avLst/>
          </a:prstGeom>
          <a:noFill/>
        </p:spPr>
        <p:txBody>
          <a:bodyPr wrap="square">
            <a:spAutoFit/>
          </a:bodyPr>
          <a:lstStyle/>
          <a:p>
            <a:pPr rtl="0">
              <a:spcBef>
                <a:spcPts val="0"/>
              </a:spcBef>
              <a:spcAft>
                <a:spcPts val="0"/>
              </a:spcAft>
            </a:pPr>
            <a:r>
              <a:rPr lang="it-IT" sz="2400" b="0" i="0" u="none" strike="noStrike" dirty="0">
                <a:solidFill>
                  <a:srgbClr val="008000"/>
                </a:solidFill>
                <a:effectLst/>
                <a:highlight>
                  <a:srgbClr val="F7F7F7"/>
                </a:highlight>
                <a:latin typeface="Courier New" panose="02070309020205020404" pitchFamily="49" charset="0"/>
              </a:rPr>
              <a:t>#Q.I</a:t>
            </a:r>
            <a:endParaRPr lang="it-IT" sz="2400" b="0" dirty="0">
              <a:effectLst/>
              <a:highlight>
                <a:srgbClr val="F7F7F7"/>
              </a:highlight>
            </a:endParaRPr>
          </a:p>
          <a:p>
            <a:pPr rtl="0">
              <a:spcBef>
                <a:spcPts val="0"/>
              </a:spcBef>
              <a:spcAft>
                <a:spcPts val="0"/>
              </a:spcAft>
            </a:pPr>
            <a:r>
              <a:rPr lang="it-IT" sz="2400" b="0" i="0" u="none" strike="noStrike" dirty="0">
                <a:solidFill>
                  <a:srgbClr val="008000"/>
                </a:solidFill>
                <a:effectLst/>
                <a:highlight>
                  <a:srgbClr val="F7F7F7"/>
                </a:highlight>
                <a:latin typeface="Courier New" panose="02070309020205020404" pitchFamily="49" charset="0"/>
              </a:rPr>
              <a:t># Size of the original tree</a:t>
            </a:r>
            <a:endParaRPr lang="it-IT" sz="2400" b="0" dirty="0">
              <a:effectLst/>
              <a:highlight>
                <a:srgbClr val="F7F7F7"/>
              </a:highlight>
            </a:endParaRPr>
          </a:p>
          <a:p>
            <a:pPr rtl="0">
              <a:spcBef>
                <a:spcPts val="0"/>
              </a:spcBef>
              <a:spcAft>
                <a:spcPts val="0"/>
              </a:spcAft>
            </a:pPr>
            <a:r>
              <a:rPr lang="it-IT" sz="2400" b="0" i="0" u="none" strike="noStrike" dirty="0">
                <a:solidFill>
                  <a:srgbClr val="000000"/>
                </a:solidFill>
                <a:effectLst/>
                <a:highlight>
                  <a:srgbClr val="F7F7F7"/>
                </a:highlight>
                <a:latin typeface="Courier New" panose="02070309020205020404" pitchFamily="49" charset="0"/>
              </a:rPr>
              <a:t>original_tree_size = dtree.tree_.node_count</a:t>
            </a:r>
            <a:endParaRPr lang="it-IT" sz="2400" b="0" dirty="0">
              <a:effectLst/>
              <a:highlight>
                <a:srgbClr val="F7F7F7"/>
              </a:highlight>
            </a:endParaRPr>
          </a:p>
          <a:p>
            <a:pPr rtl="0">
              <a:spcBef>
                <a:spcPts val="0"/>
              </a:spcBef>
              <a:spcAft>
                <a:spcPts val="0"/>
              </a:spcAft>
            </a:pPr>
            <a:r>
              <a:rPr lang="it-IT" sz="2400" b="0" i="0" u="none" strike="noStrike" dirty="0">
                <a:solidFill>
                  <a:srgbClr val="000000"/>
                </a:solidFill>
                <a:effectLst/>
                <a:highlight>
                  <a:srgbClr val="F7F7F7"/>
                </a:highlight>
                <a:latin typeface="Courier New" panose="02070309020205020404" pitchFamily="49" charset="0"/>
              </a:rPr>
              <a:t>original_tree_leaves = dtree.tree_.n_leaves</a:t>
            </a:r>
            <a:endParaRPr lang="it-IT" sz="2400" b="0" dirty="0">
              <a:effectLst/>
              <a:highlight>
                <a:srgbClr val="F7F7F7"/>
              </a:highlight>
            </a:endParaRPr>
          </a:p>
          <a:p>
            <a:pPr rtl="0">
              <a:spcBef>
                <a:spcPts val="0"/>
              </a:spcBef>
              <a:spcAft>
                <a:spcPts val="0"/>
              </a:spcAft>
            </a:pPr>
            <a:r>
              <a:rPr lang="it-IT" sz="2400" b="0" i="0" u="none" strike="noStrike" dirty="0">
                <a:solidFill>
                  <a:srgbClr val="008000"/>
                </a:solidFill>
                <a:effectLst/>
                <a:highlight>
                  <a:srgbClr val="F7F7F7"/>
                </a:highlight>
                <a:latin typeface="Courier New" panose="02070309020205020404" pitchFamily="49" charset="0"/>
              </a:rPr>
              <a:t># Size of the pruned tree</a:t>
            </a:r>
            <a:endParaRPr lang="it-IT" sz="2400" b="0" dirty="0">
              <a:effectLst/>
              <a:highlight>
                <a:srgbClr val="F7F7F7"/>
              </a:highlight>
            </a:endParaRPr>
          </a:p>
          <a:p>
            <a:pPr rtl="0">
              <a:spcBef>
                <a:spcPts val="0"/>
              </a:spcBef>
              <a:spcAft>
                <a:spcPts val="0"/>
              </a:spcAft>
            </a:pPr>
            <a:r>
              <a:rPr lang="it-IT" sz="2400" b="0" i="0" u="none" strike="noStrike" dirty="0">
                <a:solidFill>
                  <a:srgbClr val="000000"/>
                </a:solidFill>
                <a:effectLst/>
                <a:highlight>
                  <a:srgbClr val="F7F7F7"/>
                </a:highlight>
                <a:latin typeface="Courier New" panose="02070309020205020404" pitchFamily="49" charset="0"/>
              </a:rPr>
              <a:t>pruned_tree_size = final_model.tree_.node_count</a:t>
            </a:r>
            <a:endParaRPr lang="it-IT" sz="2400" b="0" dirty="0">
              <a:effectLst/>
              <a:highlight>
                <a:srgbClr val="F7F7F7"/>
              </a:highlight>
            </a:endParaRPr>
          </a:p>
          <a:p>
            <a:pPr rtl="0">
              <a:spcBef>
                <a:spcPts val="0"/>
              </a:spcBef>
              <a:spcAft>
                <a:spcPts val="0"/>
              </a:spcAft>
            </a:pPr>
            <a:r>
              <a:rPr lang="it-IT" sz="2400" b="0" i="0" u="none" strike="noStrike" dirty="0">
                <a:solidFill>
                  <a:srgbClr val="000000"/>
                </a:solidFill>
                <a:effectLst/>
                <a:highlight>
                  <a:srgbClr val="F7F7F7"/>
                </a:highlight>
                <a:latin typeface="Courier New" panose="02070309020205020404" pitchFamily="49" charset="0"/>
              </a:rPr>
              <a:t>pruned_tree_leaves = final_model.tree_.n_leaves</a:t>
            </a:r>
            <a:endParaRPr lang="it-IT" sz="2400" b="0" dirty="0">
              <a:effectLst/>
              <a:highlight>
                <a:srgbClr val="F7F7F7"/>
              </a:highlight>
            </a:endParaRPr>
          </a:p>
          <a:p>
            <a:pPr rtl="0">
              <a:spcBef>
                <a:spcPts val="0"/>
              </a:spcBef>
              <a:spcAft>
                <a:spcPts val="0"/>
              </a:spcAft>
            </a:pPr>
            <a:r>
              <a:rPr lang="it-IT" sz="2400" b="0" i="0" u="none" strike="noStrike" dirty="0">
                <a:solidFill>
                  <a:srgbClr val="795E26"/>
                </a:solidFill>
                <a:effectLst/>
                <a:highlight>
                  <a:srgbClr val="F7F7F7"/>
                </a:highlight>
                <a:latin typeface="Courier New" panose="02070309020205020404" pitchFamily="49" charset="0"/>
              </a:rPr>
              <a:t>print</a:t>
            </a:r>
            <a:r>
              <a:rPr lang="it-IT" sz="2400" b="0" i="0" u="none" strike="noStrike" dirty="0">
                <a:solidFill>
                  <a:srgbClr val="000000"/>
                </a:solidFill>
                <a:effectLst/>
                <a:highlight>
                  <a:srgbClr val="F7F7F7"/>
                </a:highlight>
                <a:latin typeface="Courier New" panose="02070309020205020404" pitchFamily="49" charset="0"/>
              </a:rPr>
              <a:t>(</a:t>
            </a:r>
            <a:r>
              <a:rPr lang="it-IT" sz="2400" b="0" i="0" u="none" strike="noStrike" dirty="0">
                <a:solidFill>
                  <a:srgbClr val="A31515"/>
                </a:solidFill>
                <a:effectLst/>
                <a:highlight>
                  <a:srgbClr val="F7F7F7"/>
                </a:highlight>
                <a:latin typeface="Courier New" panose="02070309020205020404" pitchFamily="49" charset="0"/>
              </a:rPr>
              <a:t>"Original Tree Size (Nodes):"</a:t>
            </a:r>
            <a:r>
              <a:rPr lang="it-IT" sz="2400" b="0" i="0" u="none" strike="noStrike" dirty="0">
                <a:solidFill>
                  <a:srgbClr val="000000"/>
                </a:solidFill>
                <a:effectLst/>
                <a:highlight>
                  <a:srgbClr val="F7F7F7"/>
                </a:highlight>
                <a:latin typeface="Courier New" panose="02070309020205020404" pitchFamily="49" charset="0"/>
              </a:rPr>
              <a:t>, original_tree_size)</a:t>
            </a:r>
            <a:endParaRPr lang="it-IT" sz="2400" b="0" dirty="0">
              <a:effectLst/>
              <a:highlight>
                <a:srgbClr val="F7F7F7"/>
              </a:highlight>
            </a:endParaRPr>
          </a:p>
          <a:p>
            <a:pPr rtl="0">
              <a:spcBef>
                <a:spcPts val="0"/>
              </a:spcBef>
              <a:spcAft>
                <a:spcPts val="0"/>
              </a:spcAft>
            </a:pPr>
            <a:r>
              <a:rPr lang="it-IT" sz="2400" b="0" i="0" u="none" strike="noStrike" dirty="0">
                <a:solidFill>
                  <a:srgbClr val="795E26"/>
                </a:solidFill>
                <a:effectLst/>
                <a:highlight>
                  <a:srgbClr val="F7F7F7"/>
                </a:highlight>
                <a:latin typeface="Courier New" panose="02070309020205020404" pitchFamily="49" charset="0"/>
              </a:rPr>
              <a:t>print</a:t>
            </a:r>
            <a:r>
              <a:rPr lang="it-IT" sz="2400" b="0" i="0" u="none" strike="noStrike" dirty="0">
                <a:solidFill>
                  <a:srgbClr val="000000"/>
                </a:solidFill>
                <a:effectLst/>
                <a:highlight>
                  <a:srgbClr val="F7F7F7"/>
                </a:highlight>
                <a:latin typeface="Courier New" panose="02070309020205020404" pitchFamily="49" charset="0"/>
              </a:rPr>
              <a:t>(</a:t>
            </a:r>
            <a:r>
              <a:rPr lang="it-IT" sz="2400" b="0" i="0" u="none" strike="noStrike" dirty="0">
                <a:solidFill>
                  <a:srgbClr val="A31515"/>
                </a:solidFill>
                <a:effectLst/>
                <a:highlight>
                  <a:srgbClr val="F7F7F7"/>
                </a:highlight>
                <a:latin typeface="Courier New" panose="02070309020205020404" pitchFamily="49" charset="0"/>
              </a:rPr>
              <a:t>"Original Tree Size (Leaves):"</a:t>
            </a:r>
            <a:r>
              <a:rPr lang="it-IT" sz="2400" b="0" i="0" u="none" strike="noStrike" dirty="0">
                <a:solidFill>
                  <a:srgbClr val="000000"/>
                </a:solidFill>
                <a:effectLst/>
                <a:highlight>
                  <a:srgbClr val="F7F7F7"/>
                </a:highlight>
                <a:latin typeface="Courier New" panose="02070309020205020404" pitchFamily="49" charset="0"/>
              </a:rPr>
              <a:t>, original_tree_leaves)</a:t>
            </a:r>
            <a:endParaRPr lang="it-IT" sz="2400" b="0" dirty="0">
              <a:effectLst/>
              <a:highlight>
                <a:srgbClr val="F7F7F7"/>
              </a:highlight>
            </a:endParaRPr>
          </a:p>
          <a:p>
            <a:pPr rtl="0">
              <a:spcBef>
                <a:spcPts val="0"/>
              </a:spcBef>
              <a:spcAft>
                <a:spcPts val="0"/>
              </a:spcAft>
            </a:pPr>
            <a:r>
              <a:rPr lang="it-IT" sz="2400" b="0" i="0" u="none" strike="noStrike" dirty="0">
                <a:solidFill>
                  <a:srgbClr val="795E26"/>
                </a:solidFill>
                <a:effectLst/>
                <a:highlight>
                  <a:srgbClr val="F7F7F7"/>
                </a:highlight>
                <a:latin typeface="Courier New" panose="02070309020205020404" pitchFamily="49" charset="0"/>
              </a:rPr>
              <a:t>print</a:t>
            </a:r>
            <a:r>
              <a:rPr lang="it-IT" sz="2400" b="0" i="0" u="none" strike="noStrike" dirty="0">
                <a:solidFill>
                  <a:srgbClr val="000000"/>
                </a:solidFill>
                <a:effectLst/>
                <a:highlight>
                  <a:srgbClr val="F7F7F7"/>
                </a:highlight>
                <a:latin typeface="Courier New" panose="02070309020205020404" pitchFamily="49" charset="0"/>
              </a:rPr>
              <a:t>(</a:t>
            </a:r>
            <a:r>
              <a:rPr lang="it-IT" sz="2400" b="0" i="0" u="none" strike="noStrike" dirty="0">
                <a:solidFill>
                  <a:srgbClr val="A31515"/>
                </a:solidFill>
                <a:effectLst/>
                <a:highlight>
                  <a:srgbClr val="F7F7F7"/>
                </a:highlight>
                <a:latin typeface="Courier New" panose="02070309020205020404" pitchFamily="49" charset="0"/>
              </a:rPr>
              <a:t>"Pruned (pre pruning)"</a:t>
            </a:r>
            <a:r>
              <a:rPr lang="it-IT" sz="2400" b="0" i="0" u="none" strike="noStrike" dirty="0">
                <a:solidFill>
                  <a:srgbClr val="000000"/>
                </a:solidFill>
                <a:effectLst/>
                <a:highlight>
                  <a:srgbClr val="F7F7F7"/>
                </a:highlight>
                <a:latin typeface="Courier New" panose="02070309020205020404" pitchFamily="49" charset="0"/>
              </a:rPr>
              <a:t>)</a:t>
            </a:r>
            <a:endParaRPr lang="it-IT" sz="2400" b="0" dirty="0">
              <a:effectLst/>
              <a:highlight>
                <a:srgbClr val="F7F7F7"/>
              </a:highlight>
            </a:endParaRPr>
          </a:p>
          <a:p>
            <a:pPr rtl="0">
              <a:spcBef>
                <a:spcPts val="0"/>
              </a:spcBef>
              <a:spcAft>
                <a:spcPts val="0"/>
              </a:spcAft>
            </a:pPr>
            <a:r>
              <a:rPr lang="it-IT" sz="2400" b="0" i="0" u="none" strike="noStrike" dirty="0">
                <a:solidFill>
                  <a:srgbClr val="795E26"/>
                </a:solidFill>
                <a:effectLst/>
                <a:highlight>
                  <a:srgbClr val="F7F7F7"/>
                </a:highlight>
                <a:latin typeface="Courier New" panose="02070309020205020404" pitchFamily="49" charset="0"/>
              </a:rPr>
              <a:t>print</a:t>
            </a:r>
            <a:r>
              <a:rPr lang="it-IT" sz="2400" b="0" i="0" u="none" strike="noStrike" dirty="0">
                <a:solidFill>
                  <a:srgbClr val="000000"/>
                </a:solidFill>
                <a:effectLst/>
                <a:highlight>
                  <a:srgbClr val="F7F7F7"/>
                </a:highlight>
                <a:latin typeface="Courier New" panose="02070309020205020404" pitchFamily="49" charset="0"/>
              </a:rPr>
              <a:t>(</a:t>
            </a:r>
            <a:r>
              <a:rPr lang="it-IT" sz="2400" b="0" i="0" u="none" strike="noStrike" dirty="0">
                <a:solidFill>
                  <a:srgbClr val="A31515"/>
                </a:solidFill>
                <a:effectLst/>
                <a:highlight>
                  <a:srgbClr val="F7F7F7"/>
                </a:highlight>
                <a:latin typeface="Courier New" panose="02070309020205020404" pitchFamily="49" charset="0"/>
              </a:rPr>
              <a:t>"Pruned Tree Size (Nodes):"</a:t>
            </a:r>
            <a:r>
              <a:rPr lang="it-IT" sz="2400" b="0" i="0" u="none" strike="noStrike" dirty="0">
                <a:solidFill>
                  <a:srgbClr val="000000"/>
                </a:solidFill>
                <a:effectLst/>
                <a:highlight>
                  <a:srgbClr val="F7F7F7"/>
                </a:highlight>
                <a:latin typeface="Courier New" panose="02070309020205020404" pitchFamily="49" charset="0"/>
              </a:rPr>
              <a:t>, pruned_tree_size)</a:t>
            </a:r>
            <a:endParaRPr lang="it-IT" sz="2400" b="0" dirty="0">
              <a:effectLst/>
              <a:highlight>
                <a:srgbClr val="F7F7F7"/>
              </a:highlight>
            </a:endParaRPr>
          </a:p>
          <a:p>
            <a:r>
              <a:rPr lang="it-IT" sz="2400" b="0" i="0" u="none" strike="noStrike" dirty="0">
                <a:solidFill>
                  <a:srgbClr val="795E26"/>
                </a:solidFill>
                <a:effectLst/>
                <a:latin typeface="Courier New" panose="02070309020205020404" pitchFamily="49" charset="0"/>
              </a:rPr>
              <a:t>print</a:t>
            </a:r>
            <a:r>
              <a:rPr lang="it-IT" sz="2400" b="0" i="0" u="none" strike="noStrike" dirty="0">
                <a:solidFill>
                  <a:srgbClr val="000000"/>
                </a:solidFill>
                <a:effectLst/>
                <a:latin typeface="Courier New" panose="02070309020205020404" pitchFamily="49" charset="0"/>
              </a:rPr>
              <a:t>(</a:t>
            </a:r>
            <a:r>
              <a:rPr lang="it-IT" sz="2400" b="0" i="0" u="none" strike="noStrike" dirty="0">
                <a:solidFill>
                  <a:srgbClr val="A31515"/>
                </a:solidFill>
                <a:effectLst/>
                <a:latin typeface="Courier New" panose="02070309020205020404" pitchFamily="49" charset="0"/>
              </a:rPr>
              <a:t>"Pruned Tree Size (Leaves):"</a:t>
            </a:r>
            <a:r>
              <a:rPr lang="it-IT" sz="2400" b="0" i="0" u="none" strike="noStrike" dirty="0">
                <a:solidFill>
                  <a:srgbClr val="000000"/>
                </a:solidFill>
                <a:effectLst/>
                <a:latin typeface="Courier New" panose="02070309020205020404" pitchFamily="49" charset="0"/>
              </a:rPr>
              <a:t>, pruned_tree_leaves)</a:t>
            </a:r>
            <a:endParaRPr lang="it-IT" sz="2400" dirty="0"/>
          </a:p>
        </p:txBody>
      </p:sp>
      <p:pic>
        <p:nvPicPr>
          <p:cNvPr id="1026" name="Picture 2">
            <a:extLst>
              <a:ext uri="{FF2B5EF4-FFF2-40B4-BE49-F238E27FC236}">
                <a16:creationId xmlns:a16="http://schemas.microsoft.com/office/drawing/2014/main" id="{E44FC483-F747-CE73-92E7-0DD32A6BC4F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59827" y="7094787"/>
            <a:ext cx="7305660" cy="219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6151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333373" y="357008"/>
            <a:ext cx="15516227" cy="820738"/>
          </a:xfrm>
          <a:prstGeom prst="rect">
            <a:avLst/>
          </a:prstGeom>
        </p:spPr>
        <p:txBody>
          <a:bodyPr wrap="square" lIns="0" tIns="0" rIns="0" bIns="0" rtlCol="0" anchor="t">
            <a:spAutoFit/>
          </a:bodyPr>
          <a:lstStyle/>
          <a:p>
            <a:pPr>
              <a:lnSpc>
                <a:spcPts val="6399"/>
              </a:lnSpc>
            </a:pPr>
            <a:r>
              <a:rPr lang="en-US" sz="6399" spc="63" dirty="0">
                <a:solidFill>
                  <a:srgbClr val="0086B3"/>
                </a:solidFill>
                <a:latin typeface="Proxima Nova Bold"/>
              </a:rPr>
              <a:t>Unpruned tree vs  Pruned tree</a:t>
            </a:r>
          </a:p>
        </p:txBody>
      </p:sp>
      <p:sp>
        <p:nvSpPr>
          <p:cNvPr id="5" name="Freeform 5"/>
          <p:cNvSpPr/>
          <p:nvPr/>
        </p:nvSpPr>
        <p:spPr>
          <a:xfrm rot="4596961">
            <a:off x="-2619382" y="7655444"/>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2129583" y="8552646"/>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9956905">
            <a:off x="16046272" y="-1045493"/>
            <a:ext cx="3832752" cy="3962431"/>
          </a:xfrm>
          <a:custGeom>
            <a:avLst/>
            <a:gdLst/>
            <a:ahLst/>
            <a:cxnLst/>
            <a:rect l="l" t="t" r="r" b="b"/>
            <a:pathLst>
              <a:path w="3832752" h="3962431">
                <a:moveTo>
                  <a:pt x="0" y="0"/>
                </a:moveTo>
                <a:lnTo>
                  <a:pt x="3832752" y="0"/>
                </a:lnTo>
                <a:lnTo>
                  <a:pt x="3832752" y="3962431"/>
                </a:lnTo>
                <a:lnTo>
                  <a:pt x="0" y="39624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395011">
            <a:off x="15943627" y="-1113298"/>
            <a:ext cx="2831272" cy="3761351"/>
          </a:xfrm>
          <a:custGeom>
            <a:avLst/>
            <a:gdLst/>
            <a:ahLst/>
            <a:cxnLst/>
            <a:rect l="l" t="t" r="r" b="b"/>
            <a:pathLst>
              <a:path w="2831272" h="3761351">
                <a:moveTo>
                  <a:pt x="0" y="0"/>
                </a:moveTo>
                <a:lnTo>
                  <a:pt x="2831272" y="0"/>
                </a:lnTo>
                <a:lnTo>
                  <a:pt x="2831272" y="3761351"/>
                </a:lnTo>
                <a:lnTo>
                  <a:pt x="0" y="376135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pic>
        <p:nvPicPr>
          <p:cNvPr id="2050" name="Picture 2">
            <a:extLst>
              <a:ext uri="{FF2B5EF4-FFF2-40B4-BE49-F238E27FC236}">
                <a16:creationId xmlns:a16="http://schemas.microsoft.com/office/drawing/2014/main" id="{13775F07-98FA-61F6-5FE3-F2805C04F27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2844" y="3086099"/>
            <a:ext cx="16822311" cy="3538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478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333373" y="80472"/>
            <a:ext cx="15516227" cy="820738"/>
          </a:xfrm>
          <a:prstGeom prst="rect">
            <a:avLst/>
          </a:prstGeom>
        </p:spPr>
        <p:txBody>
          <a:bodyPr wrap="square" lIns="0" tIns="0" rIns="0" bIns="0" rtlCol="0" anchor="t">
            <a:spAutoFit/>
          </a:bodyPr>
          <a:lstStyle/>
          <a:p>
            <a:pPr>
              <a:lnSpc>
                <a:spcPts val="6399"/>
              </a:lnSpc>
            </a:pPr>
            <a:r>
              <a:rPr lang="en-US" sz="6399" spc="63" dirty="0">
                <a:solidFill>
                  <a:srgbClr val="0086B3"/>
                </a:solidFill>
                <a:latin typeface="Proxima Nova Bold"/>
              </a:rPr>
              <a:t>Post Pruning</a:t>
            </a:r>
          </a:p>
        </p:txBody>
      </p:sp>
      <p:sp>
        <p:nvSpPr>
          <p:cNvPr id="5" name="Freeform 5"/>
          <p:cNvSpPr/>
          <p:nvPr/>
        </p:nvSpPr>
        <p:spPr>
          <a:xfrm rot="4596961">
            <a:off x="-2916572" y="8521350"/>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2972909" y="9219351"/>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9956905">
            <a:off x="16046272" y="-1045493"/>
            <a:ext cx="3832752" cy="3962431"/>
          </a:xfrm>
          <a:custGeom>
            <a:avLst/>
            <a:gdLst/>
            <a:ahLst/>
            <a:cxnLst/>
            <a:rect l="l" t="t" r="r" b="b"/>
            <a:pathLst>
              <a:path w="3832752" h="3962431">
                <a:moveTo>
                  <a:pt x="0" y="0"/>
                </a:moveTo>
                <a:lnTo>
                  <a:pt x="3832752" y="0"/>
                </a:lnTo>
                <a:lnTo>
                  <a:pt x="3832752" y="3962431"/>
                </a:lnTo>
                <a:lnTo>
                  <a:pt x="0" y="39624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395011">
            <a:off x="15943627" y="-1113298"/>
            <a:ext cx="2831272" cy="3761351"/>
          </a:xfrm>
          <a:custGeom>
            <a:avLst/>
            <a:gdLst/>
            <a:ahLst/>
            <a:cxnLst/>
            <a:rect l="l" t="t" r="r" b="b"/>
            <a:pathLst>
              <a:path w="2831272" h="3761351">
                <a:moveTo>
                  <a:pt x="0" y="0"/>
                </a:moveTo>
                <a:lnTo>
                  <a:pt x="2831272" y="0"/>
                </a:lnTo>
                <a:lnTo>
                  <a:pt x="2831272" y="3761351"/>
                </a:lnTo>
                <a:lnTo>
                  <a:pt x="0" y="376135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4" name="CasellaDiTesto 3">
            <a:extLst>
              <a:ext uri="{FF2B5EF4-FFF2-40B4-BE49-F238E27FC236}">
                <a16:creationId xmlns:a16="http://schemas.microsoft.com/office/drawing/2014/main" id="{3A0B7F49-3A60-A8C5-A029-ADD9E37880A6}"/>
              </a:ext>
            </a:extLst>
          </p:cNvPr>
          <p:cNvSpPr txBox="1"/>
          <p:nvPr/>
        </p:nvSpPr>
        <p:spPr>
          <a:xfrm>
            <a:off x="329656" y="813010"/>
            <a:ext cx="16507650" cy="9325630"/>
          </a:xfrm>
          <a:prstGeom prst="rect">
            <a:avLst/>
          </a:prstGeom>
          <a:noFill/>
        </p:spPr>
        <p:txBody>
          <a:bodyPr wrap="square">
            <a:spAutoFit/>
          </a:bodyPr>
          <a:lstStyle/>
          <a:p>
            <a:pPr rtl="0">
              <a:spcBef>
                <a:spcPts val="0"/>
              </a:spcBef>
              <a:spcAft>
                <a:spcPts val="0"/>
              </a:spcAft>
            </a:pPr>
            <a:r>
              <a:rPr lang="it-IT" sz="2000" b="0" i="0" u="none" strike="noStrike" dirty="0">
                <a:solidFill>
                  <a:srgbClr val="008000"/>
                </a:solidFill>
                <a:effectLst/>
                <a:highlight>
                  <a:srgbClr val="F7F7F7"/>
                </a:highlight>
                <a:latin typeface="Courier New" panose="02070309020205020404" pitchFamily="49" charset="0"/>
              </a:rPr>
              <a:t># Further split the data into training, validation</a:t>
            </a:r>
            <a:endParaRPr lang="it-IT" sz="2000" b="0" dirty="0">
              <a:effectLst/>
              <a:highlight>
                <a:srgbClr val="F7F7F7"/>
              </a:highlight>
            </a:endParaRPr>
          </a:p>
          <a:p>
            <a:pPr rtl="0">
              <a:spcBef>
                <a:spcPts val="0"/>
              </a:spcBef>
              <a:spcAft>
                <a:spcPts val="0"/>
              </a:spcAft>
            </a:pPr>
            <a:r>
              <a:rPr lang="it-IT" sz="2000" b="0" i="0" u="none" strike="noStrike" dirty="0">
                <a:solidFill>
                  <a:srgbClr val="000000"/>
                </a:solidFill>
                <a:effectLst/>
                <a:highlight>
                  <a:srgbClr val="F7F7F7"/>
                </a:highlight>
                <a:latin typeface="Courier New" panose="02070309020205020404" pitchFamily="49" charset="0"/>
              </a:rPr>
              <a:t>x_train, x_val, y_train, y_val = train_test_split(x_train, y_train, test_size=</a:t>
            </a:r>
            <a:r>
              <a:rPr lang="it-IT" sz="2000" b="0" i="0" u="none" strike="noStrike" dirty="0">
                <a:solidFill>
                  <a:srgbClr val="116644"/>
                </a:solidFill>
                <a:effectLst/>
                <a:highlight>
                  <a:srgbClr val="F7F7F7"/>
                </a:highlight>
                <a:latin typeface="Courier New" panose="02070309020205020404" pitchFamily="49" charset="0"/>
              </a:rPr>
              <a:t>0.2</a:t>
            </a:r>
            <a:r>
              <a:rPr lang="it-IT" sz="2000" b="0" i="0" u="none" strike="noStrike" dirty="0">
                <a:solidFill>
                  <a:srgbClr val="000000"/>
                </a:solidFill>
                <a:effectLst/>
                <a:highlight>
                  <a:srgbClr val="F7F7F7"/>
                </a:highlight>
                <a:latin typeface="Courier New" panose="02070309020205020404" pitchFamily="49" charset="0"/>
              </a:rPr>
              <a:t>, random_state=</a:t>
            </a:r>
            <a:r>
              <a:rPr lang="it-IT" sz="2000" b="0" i="0" u="none" strike="noStrike" dirty="0">
                <a:solidFill>
                  <a:srgbClr val="116644"/>
                </a:solidFill>
                <a:effectLst/>
                <a:highlight>
                  <a:srgbClr val="F7F7F7"/>
                </a:highlight>
                <a:latin typeface="Courier New" panose="02070309020205020404" pitchFamily="49" charset="0"/>
              </a:rPr>
              <a:t>42</a:t>
            </a:r>
            <a:r>
              <a:rPr lang="it-IT" sz="2000" b="0" i="0" u="none" strike="noStrike" dirty="0">
                <a:solidFill>
                  <a:srgbClr val="000000"/>
                </a:solidFill>
                <a:effectLst/>
                <a:highlight>
                  <a:srgbClr val="F7F7F7"/>
                </a:highlight>
                <a:latin typeface="Courier New" panose="02070309020205020404" pitchFamily="49" charset="0"/>
              </a:rPr>
              <a:t>)</a:t>
            </a:r>
            <a:endParaRPr lang="it-IT" sz="2000" b="0" dirty="0">
              <a:effectLst/>
              <a:highlight>
                <a:srgbClr val="F7F7F7"/>
              </a:highlight>
            </a:endParaRPr>
          </a:p>
          <a:p>
            <a:pPr rtl="0">
              <a:spcBef>
                <a:spcPts val="0"/>
              </a:spcBef>
              <a:spcAft>
                <a:spcPts val="0"/>
              </a:spcAft>
            </a:pPr>
            <a:r>
              <a:rPr lang="it-IT" sz="2000" b="0" i="0" u="none" strike="noStrike" dirty="0">
                <a:solidFill>
                  <a:srgbClr val="008000"/>
                </a:solidFill>
                <a:effectLst/>
                <a:highlight>
                  <a:srgbClr val="F7F7F7"/>
                </a:highlight>
                <a:latin typeface="Courier New" panose="02070309020205020404" pitchFamily="49" charset="0"/>
              </a:rPr>
              <a:t># Train the decision tree on the training set</a:t>
            </a:r>
            <a:endParaRPr lang="it-IT" sz="2000" b="0" dirty="0">
              <a:effectLst/>
              <a:highlight>
                <a:srgbClr val="F7F7F7"/>
              </a:highlight>
            </a:endParaRPr>
          </a:p>
          <a:p>
            <a:pPr rtl="0">
              <a:spcBef>
                <a:spcPts val="0"/>
              </a:spcBef>
              <a:spcAft>
                <a:spcPts val="0"/>
              </a:spcAft>
            </a:pPr>
            <a:r>
              <a:rPr lang="it-IT" sz="2000" b="0" i="0" u="none" strike="noStrike" dirty="0">
                <a:solidFill>
                  <a:srgbClr val="000000"/>
                </a:solidFill>
                <a:effectLst/>
                <a:highlight>
                  <a:srgbClr val="F7F7F7"/>
                </a:highlight>
                <a:latin typeface="Courier New" panose="02070309020205020404" pitchFamily="49" charset="0"/>
              </a:rPr>
              <a:t>tree = DecisionTreeClassifier(random_state=</a:t>
            </a:r>
            <a:r>
              <a:rPr lang="it-IT" sz="2000" b="0" i="0" u="none" strike="noStrike" dirty="0">
                <a:solidFill>
                  <a:srgbClr val="116644"/>
                </a:solidFill>
                <a:effectLst/>
                <a:highlight>
                  <a:srgbClr val="F7F7F7"/>
                </a:highlight>
                <a:latin typeface="Courier New" panose="02070309020205020404" pitchFamily="49" charset="0"/>
              </a:rPr>
              <a:t>42</a:t>
            </a:r>
            <a:r>
              <a:rPr lang="it-IT" sz="2000" b="0" i="0" u="none" strike="noStrike" dirty="0">
                <a:solidFill>
                  <a:srgbClr val="000000"/>
                </a:solidFill>
                <a:effectLst/>
                <a:highlight>
                  <a:srgbClr val="F7F7F7"/>
                </a:highlight>
                <a:latin typeface="Courier New" panose="02070309020205020404" pitchFamily="49" charset="0"/>
              </a:rPr>
              <a:t>)</a:t>
            </a:r>
            <a:endParaRPr lang="it-IT" sz="2000" b="0" dirty="0">
              <a:effectLst/>
              <a:highlight>
                <a:srgbClr val="F7F7F7"/>
              </a:highlight>
            </a:endParaRPr>
          </a:p>
          <a:p>
            <a:pPr rtl="0">
              <a:spcBef>
                <a:spcPts val="0"/>
              </a:spcBef>
              <a:spcAft>
                <a:spcPts val="0"/>
              </a:spcAft>
            </a:pPr>
            <a:r>
              <a:rPr lang="it-IT" sz="2000" b="0" i="0" u="none" strike="noStrike" dirty="0">
                <a:solidFill>
                  <a:srgbClr val="000000"/>
                </a:solidFill>
                <a:effectLst/>
                <a:highlight>
                  <a:srgbClr val="F7F7F7"/>
                </a:highlight>
                <a:latin typeface="Courier New" panose="02070309020205020404" pitchFamily="49" charset="0"/>
              </a:rPr>
              <a:t>tree.fit(x_train, y_train)</a:t>
            </a:r>
            <a:endParaRPr lang="it-IT" sz="2000" b="0" dirty="0">
              <a:effectLst/>
              <a:highlight>
                <a:srgbClr val="F7F7F7"/>
              </a:highlight>
            </a:endParaRPr>
          </a:p>
          <a:p>
            <a:pPr rtl="0">
              <a:spcBef>
                <a:spcPts val="0"/>
              </a:spcBef>
              <a:spcAft>
                <a:spcPts val="0"/>
              </a:spcAft>
            </a:pPr>
            <a:r>
              <a:rPr lang="it-IT" sz="2000" b="0" i="0" u="none" strike="noStrike" dirty="0">
                <a:solidFill>
                  <a:srgbClr val="008000"/>
                </a:solidFill>
                <a:effectLst/>
                <a:highlight>
                  <a:srgbClr val="F7F7F7"/>
                </a:highlight>
                <a:latin typeface="Courier New" panose="02070309020205020404" pitchFamily="49" charset="0"/>
              </a:rPr>
              <a:t># Evaluate the initial tree on the validation set</a:t>
            </a:r>
            <a:endParaRPr lang="it-IT" sz="2000" b="0" dirty="0">
              <a:effectLst/>
              <a:highlight>
                <a:srgbClr val="F7F7F7"/>
              </a:highlight>
            </a:endParaRPr>
          </a:p>
          <a:p>
            <a:pPr rtl="0">
              <a:spcBef>
                <a:spcPts val="0"/>
              </a:spcBef>
              <a:spcAft>
                <a:spcPts val="0"/>
              </a:spcAft>
            </a:pPr>
            <a:r>
              <a:rPr lang="it-IT" sz="2000" b="0" i="0" u="none" strike="noStrike" dirty="0">
                <a:solidFill>
                  <a:srgbClr val="000000"/>
                </a:solidFill>
                <a:effectLst/>
                <a:highlight>
                  <a:srgbClr val="F7F7F7"/>
                </a:highlight>
                <a:latin typeface="Courier New" panose="02070309020205020404" pitchFamily="49" charset="0"/>
              </a:rPr>
              <a:t>initial_val_accuracy = accuracy_score(y_val, tree.predict(x_val))</a:t>
            </a:r>
            <a:endParaRPr lang="it-IT" sz="2000" b="0" dirty="0">
              <a:effectLst/>
              <a:highlight>
                <a:srgbClr val="F7F7F7"/>
              </a:highlight>
            </a:endParaRPr>
          </a:p>
          <a:p>
            <a:pPr rtl="0">
              <a:spcBef>
                <a:spcPts val="0"/>
              </a:spcBef>
              <a:spcAft>
                <a:spcPts val="0"/>
              </a:spcAft>
            </a:pPr>
            <a:r>
              <a:rPr lang="it-IT" sz="2000" b="0" i="0" u="none" strike="noStrike" dirty="0">
                <a:solidFill>
                  <a:srgbClr val="795E26"/>
                </a:solidFill>
                <a:effectLst/>
                <a:highlight>
                  <a:srgbClr val="F7F7F7"/>
                </a:highlight>
                <a:latin typeface="Courier New" panose="02070309020205020404" pitchFamily="49" charset="0"/>
              </a:rPr>
              <a:t>print</a:t>
            </a:r>
            <a:r>
              <a:rPr lang="it-IT" sz="2000" b="0" i="0" u="none" strike="noStrike" dirty="0">
                <a:solidFill>
                  <a:srgbClr val="000000"/>
                </a:solidFill>
                <a:effectLst/>
                <a:highlight>
                  <a:srgbClr val="F7F7F7"/>
                </a:highlight>
                <a:latin typeface="Courier New" panose="02070309020205020404" pitchFamily="49" charset="0"/>
              </a:rPr>
              <a:t>(</a:t>
            </a:r>
            <a:r>
              <a:rPr lang="it-IT" sz="2000" b="0" i="0" u="none" strike="noStrike" dirty="0">
                <a:solidFill>
                  <a:srgbClr val="A31515"/>
                </a:solidFill>
                <a:effectLst/>
                <a:highlight>
                  <a:srgbClr val="F7F7F7"/>
                </a:highlight>
                <a:latin typeface="Courier New" panose="02070309020205020404" pitchFamily="49" charset="0"/>
              </a:rPr>
              <a:t>"Initial Validation Accuracy:"</a:t>
            </a:r>
            <a:r>
              <a:rPr lang="it-IT" sz="2000" b="0" i="0" u="none" strike="noStrike" dirty="0">
                <a:solidFill>
                  <a:srgbClr val="000000"/>
                </a:solidFill>
                <a:effectLst/>
                <a:highlight>
                  <a:srgbClr val="F7F7F7"/>
                </a:highlight>
                <a:latin typeface="Courier New" panose="02070309020205020404" pitchFamily="49" charset="0"/>
              </a:rPr>
              <a:t>, initial_val_accuracy)</a:t>
            </a:r>
            <a:endParaRPr lang="it-IT" sz="2000" b="0" dirty="0">
              <a:effectLst/>
              <a:highlight>
                <a:srgbClr val="F7F7F7"/>
              </a:highlight>
            </a:endParaRPr>
          </a:p>
          <a:p>
            <a:pPr rtl="0">
              <a:spcBef>
                <a:spcPts val="0"/>
              </a:spcBef>
              <a:spcAft>
                <a:spcPts val="0"/>
              </a:spcAft>
            </a:pPr>
            <a:r>
              <a:rPr lang="it-IT" sz="2000" b="0" i="0" u="none" strike="noStrike" dirty="0">
                <a:solidFill>
                  <a:srgbClr val="008000"/>
                </a:solidFill>
                <a:effectLst/>
                <a:highlight>
                  <a:srgbClr val="F7F7F7"/>
                </a:highlight>
                <a:latin typeface="Courier New" panose="02070309020205020404" pitchFamily="49" charset="0"/>
              </a:rPr>
              <a:t># Prune the tree using Cost Complexity Pruning (CCP)</a:t>
            </a:r>
            <a:endParaRPr lang="it-IT" sz="2000" b="0" dirty="0">
              <a:effectLst/>
              <a:highlight>
                <a:srgbClr val="F7F7F7"/>
              </a:highlight>
            </a:endParaRPr>
          </a:p>
          <a:p>
            <a:pPr rtl="0">
              <a:spcBef>
                <a:spcPts val="0"/>
              </a:spcBef>
              <a:spcAft>
                <a:spcPts val="0"/>
              </a:spcAft>
            </a:pPr>
            <a:r>
              <a:rPr lang="it-IT" sz="2000" b="0" i="0" u="none" strike="noStrike" dirty="0">
                <a:solidFill>
                  <a:srgbClr val="000000"/>
                </a:solidFill>
                <a:effectLst/>
                <a:highlight>
                  <a:srgbClr val="F7F7F7"/>
                </a:highlight>
                <a:latin typeface="Courier New" panose="02070309020205020404" pitchFamily="49" charset="0"/>
              </a:rPr>
              <a:t>path = tree.cost_complexity_pruning_path(x_train, y_train)</a:t>
            </a:r>
            <a:endParaRPr lang="it-IT" sz="2000" b="0" dirty="0">
              <a:effectLst/>
              <a:highlight>
                <a:srgbClr val="F7F7F7"/>
              </a:highlight>
            </a:endParaRPr>
          </a:p>
          <a:p>
            <a:pPr rtl="0">
              <a:spcBef>
                <a:spcPts val="0"/>
              </a:spcBef>
              <a:spcAft>
                <a:spcPts val="0"/>
              </a:spcAft>
            </a:pPr>
            <a:r>
              <a:rPr lang="it-IT" sz="2000" b="0" i="0" u="none" strike="noStrike" dirty="0">
                <a:solidFill>
                  <a:srgbClr val="000000"/>
                </a:solidFill>
                <a:effectLst/>
                <a:highlight>
                  <a:srgbClr val="F7F7F7"/>
                </a:highlight>
                <a:latin typeface="Courier New" panose="02070309020205020404" pitchFamily="49" charset="0"/>
              </a:rPr>
              <a:t>ccp_alphas, impurities = path.ccp_alphas[:</a:t>
            </a:r>
            <a:r>
              <a:rPr lang="it-IT" sz="2000" b="0" i="0" u="none" strike="noStrike" dirty="0">
                <a:solidFill>
                  <a:srgbClr val="116644"/>
                </a:solidFill>
                <a:effectLst/>
                <a:highlight>
                  <a:srgbClr val="F7F7F7"/>
                </a:highlight>
                <a:latin typeface="Courier New" panose="02070309020205020404" pitchFamily="49" charset="0"/>
              </a:rPr>
              <a:t>-1</a:t>
            </a:r>
            <a:r>
              <a:rPr lang="it-IT" sz="2000" b="0" i="0" u="none" strike="noStrike" dirty="0">
                <a:solidFill>
                  <a:srgbClr val="000000"/>
                </a:solidFill>
                <a:effectLst/>
                <a:highlight>
                  <a:srgbClr val="F7F7F7"/>
                </a:highlight>
                <a:latin typeface="Courier New" panose="02070309020205020404" pitchFamily="49" charset="0"/>
              </a:rPr>
              <a:t>], path.impurities[:</a:t>
            </a:r>
            <a:r>
              <a:rPr lang="it-IT" sz="2000" b="0" i="0" u="none" strike="noStrike" dirty="0">
                <a:solidFill>
                  <a:srgbClr val="116644"/>
                </a:solidFill>
                <a:effectLst/>
                <a:highlight>
                  <a:srgbClr val="F7F7F7"/>
                </a:highlight>
                <a:latin typeface="Courier New" panose="02070309020205020404" pitchFamily="49" charset="0"/>
              </a:rPr>
              <a:t>-1</a:t>
            </a:r>
            <a:r>
              <a:rPr lang="it-IT" sz="2000" b="0" i="0" u="none" strike="noStrike" dirty="0">
                <a:solidFill>
                  <a:srgbClr val="000000"/>
                </a:solidFill>
                <a:effectLst/>
                <a:highlight>
                  <a:srgbClr val="F7F7F7"/>
                </a:highlight>
                <a:latin typeface="Courier New" panose="02070309020205020404" pitchFamily="49" charset="0"/>
              </a:rPr>
              <a:t>]</a:t>
            </a:r>
            <a:endParaRPr lang="it-IT" sz="2000" b="0" dirty="0">
              <a:effectLst/>
              <a:highlight>
                <a:srgbClr val="F7F7F7"/>
              </a:highlight>
            </a:endParaRPr>
          </a:p>
          <a:p>
            <a:pPr rtl="0">
              <a:spcBef>
                <a:spcPts val="0"/>
              </a:spcBef>
              <a:spcAft>
                <a:spcPts val="0"/>
              </a:spcAft>
            </a:pPr>
            <a:r>
              <a:rPr lang="it-IT" sz="2000" b="0" i="0" u="none" strike="noStrike" dirty="0">
                <a:solidFill>
                  <a:srgbClr val="000000"/>
                </a:solidFill>
                <a:effectLst/>
                <a:highlight>
                  <a:srgbClr val="F7F7F7"/>
                </a:highlight>
                <a:latin typeface="Courier New" panose="02070309020205020404" pitchFamily="49" charset="0"/>
              </a:rPr>
              <a:t>pruned_trees = []</a:t>
            </a:r>
            <a:endParaRPr lang="it-IT" sz="2000" b="0" dirty="0">
              <a:effectLst/>
              <a:highlight>
                <a:srgbClr val="F7F7F7"/>
              </a:highlight>
            </a:endParaRPr>
          </a:p>
          <a:p>
            <a:pPr rtl="0">
              <a:spcBef>
                <a:spcPts val="0"/>
              </a:spcBef>
              <a:spcAft>
                <a:spcPts val="0"/>
              </a:spcAft>
            </a:pPr>
            <a:r>
              <a:rPr lang="it-IT" sz="2000" b="0" i="0" u="none" strike="noStrike" dirty="0">
                <a:solidFill>
                  <a:srgbClr val="AF00DB"/>
                </a:solidFill>
                <a:effectLst/>
                <a:highlight>
                  <a:srgbClr val="F7F7F7"/>
                </a:highlight>
                <a:latin typeface="Courier New" panose="02070309020205020404" pitchFamily="49" charset="0"/>
              </a:rPr>
              <a:t>for</a:t>
            </a:r>
            <a:r>
              <a:rPr lang="it-IT" sz="2000" b="0" i="0" u="none" strike="noStrike" dirty="0">
                <a:solidFill>
                  <a:srgbClr val="000000"/>
                </a:solidFill>
                <a:effectLst/>
                <a:highlight>
                  <a:srgbClr val="F7F7F7"/>
                </a:highlight>
                <a:latin typeface="Courier New" panose="02070309020205020404" pitchFamily="49" charset="0"/>
              </a:rPr>
              <a:t> ccp_alpha </a:t>
            </a:r>
            <a:r>
              <a:rPr lang="it-IT" sz="2000" b="0" i="0" u="none" strike="noStrike" dirty="0">
                <a:solidFill>
                  <a:srgbClr val="0000FF"/>
                </a:solidFill>
                <a:effectLst/>
                <a:highlight>
                  <a:srgbClr val="F7F7F7"/>
                </a:highlight>
                <a:latin typeface="Courier New" panose="02070309020205020404" pitchFamily="49" charset="0"/>
              </a:rPr>
              <a:t>in</a:t>
            </a:r>
            <a:r>
              <a:rPr lang="it-IT" sz="2000" b="0" i="0" u="none" strike="noStrike" dirty="0">
                <a:solidFill>
                  <a:srgbClr val="000000"/>
                </a:solidFill>
                <a:effectLst/>
                <a:highlight>
                  <a:srgbClr val="F7F7F7"/>
                </a:highlight>
                <a:latin typeface="Courier New" panose="02070309020205020404" pitchFamily="49" charset="0"/>
              </a:rPr>
              <a:t> ccp_alphas:</a:t>
            </a:r>
            <a:endParaRPr lang="it-IT" sz="2000" b="0" dirty="0">
              <a:effectLst/>
              <a:highlight>
                <a:srgbClr val="F7F7F7"/>
              </a:highlight>
            </a:endParaRPr>
          </a:p>
          <a:p>
            <a:pPr rtl="0">
              <a:spcBef>
                <a:spcPts val="0"/>
              </a:spcBef>
              <a:spcAft>
                <a:spcPts val="0"/>
              </a:spcAft>
            </a:pPr>
            <a:r>
              <a:rPr lang="it-IT" sz="2000" b="0" i="0" u="none" strike="noStrike" dirty="0">
                <a:solidFill>
                  <a:srgbClr val="000000"/>
                </a:solidFill>
                <a:effectLst/>
                <a:highlight>
                  <a:srgbClr val="F7F7F7"/>
                </a:highlight>
                <a:latin typeface="Courier New" panose="02070309020205020404" pitchFamily="49" charset="0"/>
              </a:rPr>
              <a:t>    pruned_tree = DecisionTreeClassifier(ccp_alpha=ccp_alpha, random_state=</a:t>
            </a:r>
            <a:r>
              <a:rPr lang="it-IT" sz="2000" b="0" i="0" u="none" strike="noStrike" dirty="0">
                <a:solidFill>
                  <a:srgbClr val="116644"/>
                </a:solidFill>
                <a:effectLst/>
                <a:highlight>
                  <a:srgbClr val="F7F7F7"/>
                </a:highlight>
                <a:latin typeface="Courier New" panose="02070309020205020404" pitchFamily="49" charset="0"/>
              </a:rPr>
              <a:t>42</a:t>
            </a:r>
            <a:r>
              <a:rPr lang="it-IT" sz="2000" b="0" i="0" u="none" strike="noStrike" dirty="0">
                <a:solidFill>
                  <a:srgbClr val="000000"/>
                </a:solidFill>
                <a:effectLst/>
                <a:highlight>
                  <a:srgbClr val="F7F7F7"/>
                </a:highlight>
                <a:latin typeface="Courier New" panose="02070309020205020404" pitchFamily="49" charset="0"/>
              </a:rPr>
              <a:t>)</a:t>
            </a:r>
            <a:endParaRPr lang="it-IT" sz="2000" b="0" dirty="0">
              <a:effectLst/>
              <a:highlight>
                <a:srgbClr val="F7F7F7"/>
              </a:highlight>
            </a:endParaRPr>
          </a:p>
          <a:p>
            <a:pPr rtl="0">
              <a:spcBef>
                <a:spcPts val="0"/>
              </a:spcBef>
              <a:spcAft>
                <a:spcPts val="0"/>
              </a:spcAft>
            </a:pPr>
            <a:r>
              <a:rPr lang="it-IT" sz="2000" b="0" i="0" u="none" strike="noStrike" dirty="0">
                <a:solidFill>
                  <a:srgbClr val="000000"/>
                </a:solidFill>
                <a:effectLst/>
                <a:highlight>
                  <a:srgbClr val="F7F7F7"/>
                </a:highlight>
                <a:latin typeface="Courier New" panose="02070309020205020404" pitchFamily="49" charset="0"/>
              </a:rPr>
              <a:t>    pruned_tree.fit(x_train, y_train)</a:t>
            </a:r>
            <a:endParaRPr lang="it-IT" sz="2000" b="0" dirty="0">
              <a:effectLst/>
              <a:highlight>
                <a:srgbClr val="F7F7F7"/>
              </a:highlight>
            </a:endParaRPr>
          </a:p>
          <a:p>
            <a:pPr rtl="0">
              <a:spcBef>
                <a:spcPts val="0"/>
              </a:spcBef>
              <a:spcAft>
                <a:spcPts val="0"/>
              </a:spcAft>
            </a:pPr>
            <a:r>
              <a:rPr lang="it-IT" sz="2000" b="0" i="0" u="none" strike="noStrike" dirty="0">
                <a:solidFill>
                  <a:srgbClr val="000000"/>
                </a:solidFill>
                <a:effectLst/>
                <a:highlight>
                  <a:srgbClr val="F7F7F7"/>
                </a:highlight>
                <a:latin typeface="Courier New" panose="02070309020205020404" pitchFamily="49" charset="0"/>
              </a:rPr>
              <a:t>    pruned_trees.append(pruned_tree)</a:t>
            </a:r>
            <a:endParaRPr lang="it-IT" sz="2000" b="0" dirty="0">
              <a:effectLst/>
              <a:highlight>
                <a:srgbClr val="F7F7F7"/>
              </a:highlight>
            </a:endParaRPr>
          </a:p>
          <a:p>
            <a:pPr rtl="0">
              <a:spcBef>
                <a:spcPts val="0"/>
              </a:spcBef>
              <a:spcAft>
                <a:spcPts val="0"/>
              </a:spcAft>
            </a:pPr>
            <a:r>
              <a:rPr lang="it-IT" sz="2000" b="0" i="0" u="none" strike="noStrike" dirty="0">
                <a:solidFill>
                  <a:srgbClr val="008000"/>
                </a:solidFill>
                <a:effectLst/>
                <a:highlight>
                  <a:srgbClr val="F7F7F7"/>
                </a:highlight>
                <a:latin typeface="Courier New" panose="02070309020205020404" pitchFamily="49" charset="0"/>
              </a:rPr>
              <a:t># Find the pruned tree with the best validation accuracy</a:t>
            </a:r>
            <a:endParaRPr lang="it-IT" sz="2000" b="0" dirty="0">
              <a:effectLst/>
              <a:highlight>
                <a:srgbClr val="F7F7F7"/>
              </a:highlight>
            </a:endParaRPr>
          </a:p>
          <a:p>
            <a:pPr rtl="0">
              <a:spcBef>
                <a:spcPts val="0"/>
              </a:spcBef>
              <a:spcAft>
                <a:spcPts val="0"/>
              </a:spcAft>
            </a:pPr>
            <a:r>
              <a:rPr lang="it-IT" sz="2000" b="0" i="0" u="none" strike="noStrike" dirty="0">
                <a:solidFill>
                  <a:srgbClr val="000000"/>
                </a:solidFill>
                <a:effectLst/>
                <a:highlight>
                  <a:srgbClr val="F7F7F7"/>
                </a:highlight>
                <a:latin typeface="Courier New" panose="02070309020205020404" pitchFamily="49" charset="0"/>
              </a:rPr>
              <a:t>best_tree = </a:t>
            </a:r>
            <a:r>
              <a:rPr lang="it-IT" sz="2000" b="0" i="0" u="none" strike="noStrike" dirty="0">
                <a:solidFill>
                  <a:srgbClr val="0000FF"/>
                </a:solidFill>
                <a:effectLst/>
                <a:highlight>
                  <a:srgbClr val="F7F7F7"/>
                </a:highlight>
                <a:latin typeface="Courier New" panose="02070309020205020404" pitchFamily="49" charset="0"/>
              </a:rPr>
              <a:t>None</a:t>
            </a:r>
            <a:endParaRPr lang="it-IT" sz="2000" b="0" dirty="0">
              <a:effectLst/>
              <a:highlight>
                <a:srgbClr val="F7F7F7"/>
              </a:highlight>
            </a:endParaRPr>
          </a:p>
          <a:p>
            <a:pPr rtl="0">
              <a:spcBef>
                <a:spcPts val="0"/>
              </a:spcBef>
              <a:spcAft>
                <a:spcPts val="0"/>
              </a:spcAft>
            </a:pPr>
            <a:r>
              <a:rPr lang="it-IT" sz="2000" b="0" i="0" u="none" strike="noStrike" dirty="0">
                <a:solidFill>
                  <a:srgbClr val="000000"/>
                </a:solidFill>
                <a:effectLst/>
                <a:highlight>
                  <a:srgbClr val="F7F7F7"/>
                </a:highlight>
                <a:latin typeface="Courier New" panose="02070309020205020404" pitchFamily="49" charset="0"/>
              </a:rPr>
              <a:t>best_val_accuracy = initial_val_accuracy</a:t>
            </a:r>
            <a:endParaRPr lang="it-IT" sz="2000" b="0" dirty="0">
              <a:effectLst/>
              <a:highlight>
                <a:srgbClr val="F7F7F7"/>
              </a:highlight>
            </a:endParaRPr>
          </a:p>
          <a:p>
            <a:pPr rtl="0">
              <a:spcBef>
                <a:spcPts val="0"/>
              </a:spcBef>
              <a:spcAft>
                <a:spcPts val="0"/>
              </a:spcAft>
            </a:pPr>
            <a:r>
              <a:rPr lang="it-IT" sz="2000" b="0" i="0" u="none" strike="noStrike" dirty="0">
                <a:solidFill>
                  <a:srgbClr val="AF00DB"/>
                </a:solidFill>
                <a:effectLst/>
                <a:highlight>
                  <a:srgbClr val="F7F7F7"/>
                </a:highlight>
                <a:latin typeface="Courier New" panose="02070309020205020404" pitchFamily="49" charset="0"/>
              </a:rPr>
              <a:t>for</a:t>
            </a:r>
            <a:r>
              <a:rPr lang="it-IT" sz="2000" b="0" i="0" u="none" strike="noStrike" dirty="0">
                <a:solidFill>
                  <a:srgbClr val="000000"/>
                </a:solidFill>
                <a:effectLst/>
                <a:highlight>
                  <a:srgbClr val="F7F7F7"/>
                </a:highlight>
                <a:latin typeface="Courier New" panose="02070309020205020404" pitchFamily="49" charset="0"/>
              </a:rPr>
              <a:t> tree </a:t>
            </a:r>
            <a:r>
              <a:rPr lang="it-IT" sz="2000" b="0" i="0" u="none" strike="noStrike" dirty="0">
                <a:solidFill>
                  <a:srgbClr val="0000FF"/>
                </a:solidFill>
                <a:effectLst/>
                <a:highlight>
                  <a:srgbClr val="F7F7F7"/>
                </a:highlight>
                <a:latin typeface="Courier New" panose="02070309020205020404" pitchFamily="49" charset="0"/>
              </a:rPr>
              <a:t>in</a:t>
            </a:r>
            <a:r>
              <a:rPr lang="it-IT" sz="2000" b="0" i="0" u="none" strike="noStrike" dirty="0">
                <a:solidFill>
                  <a:srgbClr val="000000"/>
                </a:solidFill>
                <a:effectLst/>
                <a:highlight>
                  <a:srgbClr val="F7F7F7"/>
                </a:highlight>
                <a:latin typeface="Courier New" panose="02070309020205020404" pitchFamily="49" charset="0"/>
              </a:rPr>
              <a:t> pruned_trees:</a:t>
            </a:r>
            <a:endParaRPr lang="it-IT" sz="2000" b="0" dirty="0">
              <a:effectLst/>
              <a:highlight>
                <a:srgbClr val="F7F7F7"/>
              </a:highlight>
            </a:endParaRPr>
          </a:p>
          <a:p>
            <a:pPr rtl="0">
              <a:spcBef>
                <a:spcPts val="0"/>
              </a:spcBef>
              <a:spcAft>
                <a:spcPts val="0"/>
              </a:spcAft>
            </a:pPr>
            <a:r>
              <a:rPr lang="it-IT" sz="2000" b="0" i="0" u="none" strike="noStrike" dirty="0">
                <a:solidFill>
                  <a:srgbClr val="000000"/>
                </a:solidFill>
                <a:effectLst/>
                <a:highlight>
                  <a:srgbClr val="F7F7F7"/>
                </a:highlight>
                <a:latin typeface="Courier New" panose="02070309020205020404" pitchFamily="49" charset="0"/>
              </a:rPr>
              <a:t>    val_accuracy = accuracy_score(y_val, tree.predict(x_val))</a:t>
            </a:r>
            <a:endParaRPr lang="it-IT" sz="2000" b="0" dirty="0">
              <a:effectLst/>
              <a:highlight>
                <a:srgbClr val="F7F7F7"/>
              </a:highlight>
            </a:endParaRPr>
          </a:p>
          <a:p>
            <a:pPr rtl="0">
              <a:spcBef>
                <a:spcPts val="0"/>
              </a:spcBef>
              <a:spcAft>
                <a:spcPts val="0"/>
              </a:spcAft>
            </a:pPr>
            <a:r>
              <a:rPr lang="it-IT" sz="2000" b="0" i="0" u="none" strike="noStrike" dirty="0">
                <a:solidFill>
                  <a:srgbClr val="000000"/>
                </a:solidFill>
                <a:effectLst/>
                <a:highlight>
                  <a:srgbClr val="F7F7F7"/>
                </a:highlight>
                <a:latin typeface="Courier New" panose="02070309020205020404" pitchFamily="49" charset="0"/>
              </a:rPr>
              <a:t>    </a:t>
            </a:r>
            <a:r>
              <a:rPr lang="it-IT" sz="2000" b="0" i="0" u="none" strike="noStrike" dirty="0">
                <a:solidFill>
                  <a:srgbClr val="AF00DB"/>
                </a:solidFill>
                <a:effectLst/>
                <a:highlight>
                  <a:srgbClr val="F7F7F7"/>
                </a:highlight>
                <a:latin typeface="Courier New" panose="02070309020205020404" pitchFamily="49" charset="0"/>
              </a:rPr>
              <a:t>if</a:t>
            </a:r>
            <a:r>
              <a:rPr lang="it-IT" sz="2000" b="0" i="0" u="none" strike="noStrike" dirty="0">
                <a:solidFill>
                  <a:srgbClr val="000000"/>
                </a:solidFill>
                <a:effectLst/>
                <a:highlight>
                  <a:srgbClr val="F7F7F7"/>
                </a:highlight>
                <a:latin typeface="Courier New" panose="02070309020205020404" pitchFamily="49" charset="0"/>
              </a:rPr>
              <a:t> val_accuracy &gt; best_val_accuracy:</a:t>
            </a:r>
            <a:endParaRPr lang="it-IT" sz="2000" b="0" dirty="0">
              <a:effectLst/>
              <a:highlight>
                <a:srgbClr val="F7F7F7"/>
              </a:highlight>
            </a:endParaRPr>
          </a:p>
          <a:p>
            <a:pPr rtl="0">
              <a:spcBef>
                <a:spcPts val="0"/>
              </a:spcBef>
              <a:spcAft>
                <a:spcPts val="0"/>
              </a:spcAft>
            </a:pPr>
            <a:r>
              <a:rPr lang="it-IT" sz="2000" b="0" i="0" u="none" strike="noStrike" dirty="0">
                <a:solidFill>
                  <a:srgbClr val="000000"/>
                </a:solidFill>
                <a:effectLst/>
                <a:highlight>
                  <a:srgbClr val="F7F7F7"/>
                </a:highlight>
                <a:latin typeface="Courier New" panose="02070309020205020404" pitchFamily="49" charset="0"/>
              </a:rPr>
              <a:t>        best_val_accuracy = val_accuracy</a:t>
            </a:r>
            <a:endParaRPr lang="it-IT" sz="2000" b="0" dirty="0">
              <a:effectLst/>
              <a:highlight>
                <a:srgbClr val="F7F7F7"/>
              </a:highlight>
            </a:endParaRPr>
          </a:p>
          <a:p>
            <a:pPr rtl="0">
              <a:spcBef>
                <a:spcPts val="0"/>
              </a:spcBef>
              <a:spcAft>
                <a:spcPts val="0"/>
              </a:spcAft>
            </a:pPr>
            <a:r>
              <a:rPr lang="it-IT" sz="2000" b="0" i="0" u="none" strike="noStrike" dirty="0">
                <a:solidFill>
                  <a:srgbClr val="000000"/>
                </a:solidFill>
                <a:effectLst/>
                <a:highlight>
                  <a:srgbClr val="F7F7F7"/>
                </a:highlight>
                <a:latin typeface="Courier New" panose="02070309020205020404" pitchFamily="49" charset="0"/>
              </a:rPr>
              <a:t>        best_tree = tree</a:t>
            </a:r>
            <a:endParaRPr lang="it-IT" sz="2000" b="0" dirty="0">
              <a:effectLst/>
              <a:highlight>
                <a:srgbClr val="F7F7F7"/>
              </a:highlight>
            </a:endParaRPr>
          </a:p>
          <a:p>
            <a:pPr rtl="0">
              <a:spcBef>
                <a:spcPts val="0"/>
              </a:spcBef>
              <a:spcAft>
                <a:spcPts val="0"/>
              </a:spcAft>
            </a:pPr>
            <a:r>
              <a:rPr lang="it-IT" sz="2000" b="0" i="0" u="none" strike="noStrike" dirty="0">
                <a:solidFill>
                  <a:srgbClr val="008000"/>
                </a:solidFill>
                <a:effectLst/>
                <a:highlight>
                  <a:srgbClr val="F7F7F7"/>
                </a:highlight>
                <a:latin typeface="Courier New" panose="02070309020205020404" pitchFamily="49" charset="0"/>
              </a:rPr>
              <a:t># Evaluate the best pruned tree on the test set</a:t>
            </a:r>
            <a:endParaRPr lang="it-IT" sz="2000" b="0" dirty="0">
              <a:effectLst/>
              <a:highlight>
                <a:srgbClr val="F7F7F7"/>
              </a:highlight>
            </a:endParaRPr>
          </a:p>
          <a:p>
            <a:pPr rtl="0">
              <a:spcBef>
                <a:spcPts val="0"/>
              </a:spcBef>
              <a:spcAft>
                <a:spcPts val="0"/>
              </a:spcAft>
            </a:pPr>
            <a:r>
              <a:rPr lang="it-IT" sz="2000" b="0" i="0" u="none" strike="noStrike" dirty="0">
                <a:solidFill>
                  <a:srgbClr val="AF00DB"/>
                </a:solidFill>
                <a:effectLst/>
                <a:highlight>
                  <a:srgbClr val="F7F7F7"/>
                </a:highlight>
                <a:latin typeface="Courier New" panose="02070309020205020404" pitchFamily="49" charset="0"/>
              </a:rPr>
              <a:t>if</a:t>
            </a:r>
            <a:r>
              <a:rPr lang="it-IT" sz="2000" b="0" i="0" u="none" strike="noStrike" dirty="0">
                <a:solidFill>
                  <a:srgbClr val="000000"/>
                </a:solidFill>
                <a:effectLst/>
                <a:highlight>
                  <a:srgbClr val="F7F7F7"/>
                </a:highlight>
                <a:latin typeface="Courier New" panose="02070309020205020404" pitchFamily="49" charset="0"/>
              </a:rPr>
              <a:t> best_tree:</a:t>
            </a:r>
            <a:endParaRPr lang="it-IT" sz="2000" b="0" dirty="0">
              <a:effectLst/>
              <a:highlight>
                <a:srgbClr val="F7F7F7"/>
              </a:highlight>
            </a:endParaRPr>
          </a:p>
          <a:p>
            <a:pPr rtl="0">
              <a:spcBef>
                <a:spcPts val="0"/>
              </a:spcBef>
              <a:spcAft>
                <a:spcPts val="0"/>
              </a:spcAft>
            </a:pPr>
            <a:r>
              <a:rPr lang="it-IT" sz="2000" b="0" i="0" u="none" strike="noStrike" dirty="0">
                <a:solidFill>
                  <a:srgbClr val="000000"/>
                </a:solidFill>
                <a:effectLst/>
                <a:highlight>
                  <a:srgbClr val="F7F7F7"/>
                </a:highlight>
                <a:latin typeface="Courier New" panose="02070309020205020404" pitchFamily="49" charset="0"/>
              </a:rPr>
              <a:t>    pruned_tree_accuracy = accuracy_score(y_test, best_tree.predict(x_test))</a:t>
            </a:r>
            <a:endParaRPr lang="it-IT" sz="2000" b="0" dirty="0">
              <a:effectLst/>
              <a:highlight>
                <a:srgbClr val="F7F7F7"/>
              </a:highlight>
            </a:endParaRPr>
          </a:p>
          <a:p>
            <a:pPr rtl="0">
              <a:spcBef>
                <a:spcPts val="0"/>
              </a:spcBef>
              <a:spcAft>
                <a:spcPts val="0"/>
              </a:spcAft>
            </a:pPr>
            <a:r>
              <a:rPr lang="it-IT" sz="2000" b="0" i="0" u="none" strike="noStrike" dirty="0">
                <a:solidFill>
                  <a:srgbClr val="000000"/>
                </a:solidFill>
                <a:effectLst/>
                <a:highlight>
                  <a:srgbClr val="F7F7F7"/>
                </a:highlight>
                <a:latin typeface="Courier New" panose="02070309020205020404" pitchFamily="49" charset="0"/>
              </a:rPr>
              <a:t>    </a:t>
            </a:r>
            <a:r>
              <a:rPr lang="it-IT" sz="2000" b="0" i="0" u="none" strike="noStrike" dirty="0">
                <a:solidFill>
                  <a:srgbClr val="795E26"/>
                </a:solidFill>
                <a:effectLst/>
                <a:highlight>
                  <a:srgbClr val="F7F7F7"/>
                </a:highlight>
                <a:latin typeface="Courier New" panose="02070309020205020404" pitchFamily="49" charset="0"/>
              </a:rPr>
              <a:t>print</a:t>
            </a:r>
            <a:r>
              <a:rPr lang="it-IT" sz="2000" b="0" i="0" u="none" strike="noStrike" dirty="0">
                <a:solidFill>
                  <a:srgbClr val="000000"/>
                </a:solidFill>
                <a:effectLst/>
                <a:highlight>
                  <a:srgbClr val="F7F7F7"/>
                </a:highlight>
                <a:latin typeface="Courier New" panose="02070309020205020404" pitchFamily="49" charset="0"/>
              </a:rPr>
              <a:t>(</a:t>
            </a:r>
            <a:r>
              <a:rPr lang="it-IT" sz="2000" b="0" i="0" u="none" strike="noStrike" dirty="0">
                <a:solidFill>
                  <a:srgbClr val="A31515"/>
                </a:solidFill>
                <a:effectLst/>
                <a:highlight>
                  <a:srgbClr val="F7F7F7"/>
                </a:highlight>
                <a:latin typeface="Courier New" panose="02070309020205020404" pitchFamily="49" charset="0"/>
              </a:rPr>
              <a:t>"Accuracy of the pruned tree on the test set:"</a:t>
            </a:r>
            <a:r>
              <a:rPr lang="it-IT" sz="2000" b="0" i="0" u="none" strike="noStrike" dirty="0">
                <a:solidFill>
                  <a:srgbClr val="000000"/>
                </a:solidFill>
                <a:effectLst/>
                <a:highlight>
                  <a:srgbClr val="F7F7F7"/>
                </a:highlight>
                <a:latin typeface="Courier New" panose="02070309020205020404" pitchFamily="49" charset="0"/>
              </a:rPr>
              <a:t>, pruned_tree_accuracy)</a:t>
            </a:r>
            <a:endParaRPr lang="it-IT" sz="2000" b="0" dirty="0">
              <a:effectLst/>
              <a:highlight>
                <a:srgbClr val="F7F7F7"/>
              </a:highlight>
            </a:endParaRPr>
          </a:p>
          <a:p>
            <a:pPr rtl="0">
              <a:spcBef>
                <a:spcPts val="0"/>
              </a:spcBef>
              <a:spcAft>
                <a:spcPts val="0"/>
              </a:spcAft>
            </a:pPr>
            <a:r>
              <a:rPr lang="it-IT" sz="2000" b="0" i="0" u="none" strike="noStrike" dirty="0">
                <a:solidFill>
                  <a:srgbClr val="AF00DB"/>
                </a:solidFill>
                <a:effectLst/>
                <a:highlight>
                  <a:srgbClr val="F7F7F7"/>
                </a:highlight>
                <a:latin typeface="Courier New" panose="02070309020205020404" pitchFamily="49" charset="0"/>
              </a:rPr>
              <a:t>else</a:t>
            </a:r>
            <a:r>
              <a:rPr lang="it-IT" sz="2000" b="0" i="0" u="none" strike="noStrike" dirty="0">
                <a:solidFill>
                  <a:srgbClr val="000000"/>
                </a:solidFill>
                <a:effectLst/>
                <a:highlight>
                  <a:srgbClr val="F7F7F7"/>
                </a:highlight>
                <a:latin typeface="Courier New" panose="02070309020205020404" pitchFamily="49" charset="0"/>
              </a:rPr>
              <a:t>:</a:t>
            </a:r>
            <a:endParaRPr lang="it-IT" sz="2000" b="0" dirty="0">
              <a:effectLst/>
              <a:highlight>
                <a:srgbClr val="F7F7F7"/>
              </a:highlight>
            </a:endParaRPr>
          </a:p>
          <a:p>
            <a:r>
              <a:rPr lang="it-IT" sz="2000" b="0" i="0" u="none" strike="noStrike" dirty="0">
                <a:solidFill>
                  <a:srgbClr val="000000"/>
                </a:solidFill>
                <a:effectLst/>
                <a:latin typeface="Courier New" panose="02070309020205020404" pitchFamily="49" charset="0"/>
              </a:rPr>
              <a:t>    </a:t>
            </a:r>
            <a:r>
              <a:rPr lang="it-IT" sz="2000" b="0" i="0" u="none" strike="noStrike" dirty="0">
                <a:solidFill>
                  <a:srgbClr val="795E26"/>
                </a:solidFill>
                <a:effectLst/>
                <a:latin typeface="Courier New" panose="02070309020205020404" pitchFamily="49" charset="0"/>
              </a:rPr>
              <a:t>print</a:t>
            </a:r>
            <a:r>
              <a:rPr lang="it-IT" sz="2000" b="0" i="0" u="none" strike="noStrike" dirty="0">
                <a:solidFill>
                  <a:srgbClr val="000000"/>
                </a:solidFill>
                <a:effectLst/>
                <a:latin typeface="Courier New" panose="02070309020205020404" pitchFamily="49" charset="0"/>
              </a:rPr>
              <a:t>(</a:t>
            </a:r>
            <a:r>
              <a:rPr lang="it-IT" sz="2000" b="0" i="0" u="none" strike="noStrike" dirty="0">
                <a:solidFill>
                  <a:srgbClr val="A31515"/>
                </a:solidFill>
                <a:effectLst/>
                <a:latin typeface="Courier New" panose="02070309020205020404" pitchFamily="49" charset="0"/>
              </a:rPr>
              <a:t>"No pruned tree selected."</a:t>
            </a:r>
            <a:r>
              <a:rPr lang="it-IT" sz="2000" b="0" i="0" u="none" strike="noStrike" dirty="0">
                <a:solidFill>
                  <a:srgbClr val="000000"/>
                </a:solidFill>
                <a:effectLst/>
                <a:latin typeface="Courier New" panose="02070309020205020404" pitchFamily="49" charset="0"/>
              </a:rPr>
              <a:t>)</a:t>
            </a:r>
            <a:endParaRPr lang="it-IT" sz="2000" dirty="0"/>
          </a:p>
        </p:txBody>
      </p:sp>
    </p:spTree>
    <p:extLst>
      <p:ext uri="{BB962C8B-B14F-4D97-AF65-F5344CB8AC3E}">
        <p14:creationId xmlns:p14="http://schemas.microsoft.com/office/powerpoint/2010/main" val="11461668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381000" y="1248120"/>
            <a:ext cx="15516227" cy="820738"/>
          </a:xfrm>
          <a:prstGeom prst="rect">
            <a:avLst/>
          </a:prstGeom>
        </p:spPr>
        <p:txBody>
          <a:bodyPr wrap="square" lIns="0" tIns="0" rIns="0" bIns="0" rtlCol="0" anchor="t">
            <a:spAutoFit/>
          </a:bodyPr>
          <a:lstStyle/>
          <a:p>
            <a:pPr>
              <a:lnSpc>
                <a:spcPts val="6399"/>
              </a:lnSpc>
            </a:pPr>
            <a:r>
              <a:rPr lang="en-US" sz="6399" spc="63" dirty="0">
                <a:solidFill>
                  <a:srgbClr val="0086B3"/>
                </a:solidFill>
                <a:latin typeface="Proxima Nova Bold"/>
              </a:rPr>
              <a:t>Post Pruning</a:t>
            </a:r>
          </a:p>
        </p:txBody>
      </p:sp>
      <p:sp>
        <p:nvSpPr>
          <p:cNvPr id="5" name="Freeform 5"/>
          <p:cNvSpPr/>
          <p:nvPr/>
        </p:nvSpPr>
        <p:spPr>
          <a:xfrm rot="4596961">
            <a:off x="-2916572" y="8521350"/>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2972909" y="9219351"/>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9956905">
            <a:off x="16046272" y="-1045493"/>
            <a:ext cx="3832752" cy="3962431"/>
          </a:xfrm>
          <a:custGeom>
            <a:avLst/>
            <a:gdLst/>
            <a:ahLst/>
            <a:cxnLst/>
            <a:rect l="l" t="t" r="r" b="b"/>
            <a:pathLst>
              <a:path w="3832752" h="3962431">
                <a:moveTo>
                  <a:pt x="0" y="0"/>
                </a:moveTo>
                <a:lnTo>
                  <a:pt x="3832752" y="0"/>
                </a:lnTo>
                <a:lnTo>
                  <a:pt x="3832752" y="3962431"/>
                </a:lnTo>
                <a:lnTo>
                  <a:pt x="0" y="39624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395011">
            <a:off x="15943627" y="-1113298"/>
            <a:ext cx="2831272" cy="3761351"/>
          </a:xfrm>
          <a:custGeom>
            <a:avLst/>
            <a:gdLst/>
            <a:ahLst/>
            <a:cxnLst/>
            <a:rect l="l" t="t" r="r" b="b"/>
            <a:pathLst>
              <a:path w="2831272" h="3761351">
                <a:moveTo>
                  <a:pt x="0" y="0"/>
                </a:moveTo>
                <a:lnTo>
                  <a:pt x="2831272" y="0"/>
                </a:lnTo>
                <a:lnTo>
                  <a:pt x="2831272" y="3761351"/>
                </a:lnTo>
                <a:lnTo>
                  <a:pt x="0" y="376135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pic>
        <p:nvPicPr>
          <p:cNvPr id="3076" name="Picture 4">
            <a:extLst>
              <a:ext uri="{FF2B5EF4-FFF2-40B4-BE49-F238E27FC236}">
                <a16:creationId xmlns:a16="http://schemas.microsoft.com/office/drawing/2014/main" id="{19BEBA17-9CF3-FDBD-A731-F0398C3378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44807" y="3995873"/>
            <a:ext cx="16049625"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6820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445477" y="647414"/>
            <a:ext cx="15516227" cy="820738"/>
          </a:xfrm>
          <a:prstGeom prst="rect">
            <a:avLst/>
          </a:prstGeom>
        </p:spPr>
        <p:txBody>
          <a:bodyPr wrap="square" lIns="0" tIns="0" rIns="0" bIns="0" rtlCol="0" anchor="t">
            <a:spAutoFit/>
          </a:bodyPr>
          <a:lstStyle/>
          <a:p>
            <a:pPr>
              <a:lnSpc>
                <a:spcPts val="6399"/>
              </a:lnSpc>
            </a:pPr>
            <a:r>
              <a:rPr lang="en-US" sz="6399" spc="63" dirty="0">
                <a:solidFill>
                  <a:srgbClr val="0086B3"/>
                </a:solidFill>
                <a:latin typeface="Proxima Nova Bold"/>
              </a:rPr>
              <a:t>Unpruned tree vs Pruned tree</a:t>
            </a:r>
          </a:p>
        </p:txBody>
      </p:sp>
      <p:sp>
        <p:nvSpPr>
          <p:cNvPr id="5" name="Freeform 5"/>
          <p:cNvSpPr/>
          <p:nvPr/>
        </p:nvSpPr>
        <p:spPr>
          <a:xfrm rot="4596961">
            <a:off x="-2916572" y="8521350"/>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2972909" y="9219351"/>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9956905">
            <a:off x="16046272" y="-1045493"/>
            <a:ext cx="3832752" cy="3962431"/>
          </a:xfrm>
          <a:custGeom>
            <a:avLst/>
            <a:gdLst/>
            <a:ahLst/>
            <a:cxnLst/>
            <a:rect l="l" t="t" r="r" b="b"/>
            <a:pathLst>
              <a:path w="3832752" h="3962431">
                <a:moveTo>
                  <a:pt x="0" y="0"/>
                </a:moveTo>
                <a:lnTo>
                  <a:pt x="3832752" y="0"/>
                </a:lnTo>
                <a:lnTo>
                  <a:pt x="3832752" y="3962431"/>
                </a:lnTo>
                <a:lnTo>
                  <a:pt x="0" y="39624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395011">
            <a:off x="15943627" y="-1113298"/>
            <a:ext cx="2831272" cy="3761351"/>
          </a:xfrm>
          <a:custGeom>
            <a:avLst/>
            <a:gdLst/>
            <a:ahLst/>
            <a:cxnLst/>
            <a:rect l="l" t="t" r="r" b="b"/>
            <a:pathLst>
              <a:path w="2831272" h="3761351">
                <a:moveTo>
                  <a:pt x="0" y="0"/>
                </a:moveTo>
                <a:lnTo>
                  <a:pt x="2831272" y="0"/>
                </a:lnTo>
                <a:lnTo>
                  <a:pt x="2831272" y="3761351"/>
                </a:lnTo>
                <a:lnTo>
                  <a:pt x="0" y="376135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4" name="CasellaDiTesto 3">
            <a:extLst>
              <a:ext uri="{FF2B5EF4-FFF2-40B4-BE49-F238E27FC236}">
                <a16:creationId xmlns:a16="http://schemas.microsoft.com/office/drawing/2014/main" id="{D7FE3657-B41F-3421-BAB5-F080C9908AEC}"/>
              </a:ext>
            </a:extLst>
          </p:cNvPr>
          <p:cNvSpPr txBox="1"/>
          <p:nvPr/>
        </p:nvSpPr>
        <p:spPr>
          <a:xfrm>
            <a:off x="445477" y="1870652"/>
            <a:ext cx="11840306" cy="2677656"/>
          </a:xfrm>
          <a:prstGeom prst="rect">
            <a:avLst/>
          </a:prstGeom>
          <a:noFill/>
        </p:spPr>
        <p:txBody>
          <a:bodyPr wrap="square">
            <a:spAutoFit/>
          </a:bodyPr>
          <a:lstStyle/>
          <a:p>
            <a:pPr rtl="0">
              <a:spcBef>
                <a:spcPts val="0"/>
              </a:spcBef>
              <a:spcAft>
                <a:spcPts val="0"/>
              </a:spcAft>
            </a:pPr>
            <a:r>
              <a:rPr lang="en-US" sz="2800" b="0" i="0" u="none" strike="noStrike" dirty="0">
                <a:solidFill>
                  <a:srgbClr val="008000"/>
                </a:solidFill>
                <a:effectLst/>
                <a:highlight>
                  <a:srgbClr val="F7F7F7"/>
                </a:highlight>
                <a:latin typeface="Courier New" panose="02070309020205020404" pitchFamily="49" charset="0"/>
              </a:rPr>
              <a:t>#Q.L</a:t>
            </a:r>
            <a:endParaRPr lang="en-US" sz="2800" b="0" dirty="0">
              <a:effectLst/>
              <a:highlight>
                <a:srgbClr val="F7F7F7"/>
              </a:highlight>
            </a:endParaRPr>
          </a:p>
          <a:p>
            <a:pPr rtl="0">
              <a:spcBef>
                <a:spcPts val="0"/>
              </a:spcBef>
              <a:spcAft>
                <a:spcPts val="0"/>
              </a:spcAft>
            </a:pPr>
            <a:r>
              <a:rPr lang="en-US" sz="2800" b="0" i="0" u="none" strike="noStrike" dirty="0">
                <a:solidFill>
                  <a:srgbClr val="008000"/>
                </a:solidFill>
                <a:effectLst/>
                <a:highlight>
                  <a:srgbClr val="F7F7F7"/>
                </a:highlight>
                <a:latin typeface="Courier New" panose="02070309020205020404" pitchFamily="49" charset="0"/>
              </a:rPr>
              <a:t># Size of the original tree</a:t>
            </a:r>
            <a:endParaRPr lang="en-US" sz="2800" b="0" dirty="0">
              <a:effectLst/>
              <a:highlight>
                <a:srgbClr val="F7F7F7"/>
              </a:highlight>
            </a:endParaRPr>
          </a:p>
          <a:p>
            <a:pPr rtl="0">
              <a:spcBef>
                <a:spcPts val="0"/>
              </a:spcBef>
              <a:spcAft>
                <a:spcPts val="0"/>
              </a:spcAft>
            </a:pPr>
            <a:r>
              <a:rPr lang="en-US" sz="2800" b="0" i="0" u="none" strike="noStrike" dirty="0">
                <a:solidFill>
                  <a:srgbClr val="000000"/>
                </a:solidFill>
                <a:effectLst/>
                <a:highlight>
                  <a:srgbClr val="F7F7F7"/>
                </a:highlight>
                <a:latin typeface="Courier New" panose="02070309020205020404" pitchFamily="49" charset="0"/>
              </a:rPr>
              <a:t>original_tree_size = dtree.tree_.node_count</a:t>
            </a:r>
            <a:endParaRPr lang="en-US" sz="2800" b="0" dirty="0">
              <a:effectLst/>
              <a:highlight>
                <a:srgbClr val="F7F7F7"/>
              </a:highlight>
            </a:endParaRPr>
          </a:p>
          <a:p>
            <a:pPr rtl="0">
              <a:spcBef>
                <a:spcPts val="0"/>
              </a:spcBef>
              <a:spcAft>
                <a:spcPts val="0"/>
              </a:spcAft>
            </a:pPr>
            <a:r>
              <a:rPr lang="en-US" sz="2800" b="0" i="0" u="none" strike="noStrike" dirty="0">
                <a:solidFill>
                  <a:srgbClr val="000000"/>
                </a:solidFill>
                <a:effectLst/>
                <a:highlight>
                  <a:srgbClr val="F7F7F7"/>
                </a:highlight>
                <a:latin typeface="Courier New" panose="02070309020205020404" pitchFamily="49" charset="0"/>
              </a:rPr>
              <a:t>original_tree_leaves = dtree.tree_.n_leaves</a:t>
            </a:r>
            <a:endParaRPr lang="en-US" sz="2800" b="0" dirty="0">
              <a:effectLst/>
              <a:highlight>
                <a:srgbClr val="F7F7F7"/>
              </a:highlight>
            </a:endParaRPr>
          </a:p>
          <a:p>
            <a:br>
              <a:rPr lang="en-US" sz="2800" dirty="0"/>
            </a:br>
            <a:endParaRPr lang="it-IT" sz="2800" dirty="0"/>
          </a:p>
        </p:txBody>
      </p:sp>
      <p:sp>
        <p:nvSpPr>
          <p:cNvPr id="10" name="CasellaDiTesto 9">
            <a:extLst>
              <a:ext uri="{FF2B5EF4-FFF2-40B4-BE49-F238E27FC236}">
                <a16:creationId xmlns:a16="http://schemas.microsoft.com/office/drawing/2014/main" id="{521B584A-0178-9140-D221-A9C5F5D6656F}"/>
              </a:ext>
            </a:extLst>
          </p:cNvPr>
          <p:cNvSpPr txBox="1"/>
          <p:nvPr/>
        </p:nvSpPr>
        <p:spPr>
          <a:xfrm>
            <a:off x="457200" y="3557723"/>
            <a:ext cx="11840306" cy="5693866"/>
          </a:xfrm>
          <a:prstGeom prst="rect">
            <a:avLst/>
          </a:prstGeom>
          <a:noFill/>
        </p:spPr>
        <p:txBody>
          <a:bodyPr wrap="square">
            <a:spAutoFit/>
          </a:bodyPr>
          <a:lstStyle/>
          <a:p>
            <a:pPr rtl="0">
              <a:spcBef>
                <a:spcPts val="0"/>
              </a:spcBef>
              <a:spcAft>
                <a:spcPts val="0"/>
              </a:spcAft>
            </a:pPr>
            <a:r>
              <a:rPr lang="it-IT" sz="2800" b="0" i="0" u="none" strike="noStrike" dirty="0">
                <a:solidFill>
                  <a:srgbClr val="008000"/>
                </a:solidFill>
                <a:effectLst/>
                <a:highlight>
                  <a:srgbClr val="F7F7F7"/>
                </a:highlight>
                <a:latin typeface="Courier New" panose="02070309020205020404" pitchFamily="49" charset="0"/>
              </a:rPr>
              <a:t># Size of the pruned tree</a:t>
            </a:r>
            <a:endParaRPr lang="it-IT" sz="2800" b="0" dirty="0">
              <a:effectLst/>
              <a:highlight>
                <a:srgbClr val="F7F7F7"/>
              </a:highlight>
            </a:endParaRPr>
          </a:p>
          <a:p>
            <a:pPr rtl="0">
              <a:spcBef>
                <a:spcPts val="0"/>
              </a:spcBef>
              <a:spcAft>
                <a:spcPts val="0"/>
              </a:spcAft>
            </a:pPr>
            <a:r>
              <a:rPr lang="it-IT" sz="2800" b="0" i="0" u="none" strike="noStrike" dirty="0">
                <a:solidFill>
                  <a:srgbClr val="000000"/>
                </a:solidFill>
                <a:effectLst/>
                <a:highlight>
                  <a:srgbClr val="F7F7F7"/>
                </a:highlight>
                <a:latin typeface="Courier New" panose="02070309020205020404" pitchFamily="49" charset="0"/>
              </a:rPr>
              <a:t>pruned_tree_size2 = best_tree.tree_.node_count</a:t>
            </a:r>
            <a:endParaRPr lang="it-IT" sz="2800" b="0" dirty="0">
              <a:effectLst/>
              <a:highlight>
                <a:srgbClr val="F7F7F7"/>
              </a:highlight>
            </a:endParaRPr>
          </a:p>
          <a:p>
            <a:pPr rtl="0">
              <a:spcBef>
                <a:spcPts val="0"/>
              </a:spcBef>
              <a:spcAft>
                <a:spcPts val="0"/>
              </a:spcAft>
            </a:pPr>
            <a:r>
              <a:rPr lang="it-IT" sz="2800" b="0" i="0" u="none" strike="noStrike" dirty="0">
                <a:solidFill>
                  <a:srgbClr val="000000"/>
                </a:solidFill>
                <a:effectLst/>
                <a:highlight>
                  <a:srgbClr val="F7F7F7"/>
                </a:highlight>
                <a:latin typeface="Courier New" panose="02070309020205020404" pitchFamily="49" charset="0"/>
              </a:rPr>
              <a:t>pruned_tree_leaves2 = best_tree.tree_.n_leaves</a:t>
            </a:r>
            <a:endParaRPr lang="it-IT" sz="2800" b="0" dirty="0">
              <a:effectLst/>
              <a:highlight>
                <a:srgbClr val="F7F7F7"/>
              </a:highlight>
            </a:endParaRPr>
          </a:p>
          <a:p>
            <a:pPr rtl="0">
              <a:spcBef>
                <a:spcPts val="0"/>
              </a:spcBef>
              <a:spcAft>
                <a:spcPts val="0"/>
              </a:spcAft>
            </a:pPr>
            <a:r>
              <a:rPr lang="it-IT" sz="2800" b="0" i="0" u="none" strike="noStrike" dirty="0">
                <a:solidFill>
                  <a:srgbClr val="795E26"/>
                </a:solidFill>
                <a:effectLst/>
                <a:highlight>
                  <a:srgbClr val="F7F7F7"/>
                </a:highlight>
                <a:latin typeface="Courier New" panose="02070309020205020404" pitchFamily="49" charset="0"/>
              </a:rPr>
              <a:t>print</a:t>
            </a:r>
            <a:r>
              <a:rPr lang="it-IT" sz="2800" b="0" i="0" u="none" strike="noStrike" dirty="0">
                <a:solidFill>
                  <a:srgbClr val="000000"/>
                </a:solidFill>
                <a:effectLst/>
                <a:highlight>
                  <a:srgbClr val="F7F7F7"/>
                </a:highlight>
                <a:latin typeface="Courier New" panose="02070309020205020404" pitchFamily="49" charset="0"/>
              </a:rPr>
              <a:t>(</a:t>
            </a:r>
            <a:r>
              <a:rPr lang="it-IT" sz="2800" b="0" i="0" u="none" strike="noStrike" dirty="0">
                <a:solidFill>
                  <a:srgbClr val="A31515"/>
                </a:solidFill>
                <a:effectLst/>
                <a:highlight>
                  <a:srgbClr val="F7F7F7"/>
                </a:highlight>
                <a:latin typeface="Courier New" panose="02070309020205020404" pitchFamily="49" charset="0"/>
              </a:rPr>
              <a:t>"Pruned (post pruning)"</a:t>
            </a:r>
            <a:r>
              <a:rPr lang="it-IT" sz="2800" b="0" i="0" u="none" strike="noStrike" dirty="0">
                <a:solidFill>
                  <a:srgbClr val="000000"/>
                </a:solidFill>
                <a:effectLst/>
                <a:highlight>
                  <a:srgbClr val="F7F7F7"/>
                </a:highlight>
                <a:latin typeface="Courier New" panose="02070309020205020404" pitchFamily="49" charset="0"/>
              </a:rPr>
              <a:t>)</a:t>
            </a:r>
            <a:endParaRPr lang="it-IT" sz="2800" b="0" dirty="0">
              <a:effectLst/>
              <a:highlight>
                <a:srgbClr val="F7F7F7"/>
              </a:highlight>
            </a:endParaRPr>
          </a:p>
          <a:p>
            <a:pPr rtl="0">
              <a:spcBef>
                <a:spcPts val="0"/>
              </a:spcBef>
              <a:spcAft>
                <a:spcPts val="0"/>
              </a:spcAft>
            </a:pPr>
            <a:r>
              <a:rPr lang="it-IT" sz="2800" b="0" i="0" u="none" strike="noStrike" dirty="0">
                <a:solidFill>
                  <a:srgbClr val="795E26"/>
                </a:solidFill>
                <a:effectLst/>
                <a:highlight>
                  <a:srgbClr val="F7F7F7"/>
                </a:highlight>
                <a:latin typeface="Courier New" panose="02070309020205020404" pitchFamily="49" charset="0"/>
              </a:rPr>
              <a:t>print</a:t>
            </a:r>
            <a:r>
              <a:rPr lang="it-IT" sz="2800" b="0" i="0" u="none" strike="noStrike" dirty="0">
                <a:solidFill>
                  <a:srgbClr val="000000"/>
                </a:solidFill>
                <a:effectLst/>
                <a:highlight>
                  <a:srgbClr val="F7F7F7"/>
                </a:highlight>
                <a:latin typeface="Courier New" panose="02070309020205020404" pitchFamily="49" charset="0"/>
              </a:rPr>
              <a:t>(</a:t>
            </a:r>
            <a:r>
              <a:rPr lang="it-IT" sz="2800" b="0" i="0" u="none" strike="noStrike" dirty="0">
                <a:solidFill>
                  <a:srgbClr val="A31515"/>
                </a:solidFill>
                <a:effectLst/>
                <a:highlight>
                  <a:srgbClr val="F7F7F7"/>
                </a:highlight>
                <a:latin typeface="Courier New" panose="02070309020205020404" pitchFamily="49" charset="0"/>
              </a:rPr>
              <a:t>"Original Tree Size (Nodes):"</a:t>
            </a:r>
            <a:r>
              <a:rPr lang="it-IT" sz="2800" b="0" i="0" u="none" strike="noStrike" dirty="0">
                <a:solidFill>
                  <a:srgbClr val="000000"/>
                </a:solidFill>
                <a:effectLst/>
                <a:highlight>
                  <a:srgbClr val="F7F7F7"/>
                </a:highlight>
                <a:latin typeface="Courier New" panose="02070309020205020404" pitchFamily="49" charset="0"/>
              </a:rPr>
              <a:t>, original_tree_size)</a:t>
            </a:r>
            <a:endParaRPr lang="it-IT" sz="2800" b="0" dirty="0">
              <a:effectLst/>
              <a:highlight>
                <a:srgbClr val="F7F7F7"/>
              </a:highlight>
            </a:endParaRPr>
          </a:p>
          <a:p>
            <a:pPr rtl="0">
              <a:spcBef>
                <a:spcPts val="0"/>
              </a:spcBef>
              <a:spcAft>
                <a:spcPts val="0"/>
              </a:spcAft>
            </a:pPr>
            <a:r>
              <a:rPr lang="it-IT" sz="2800" b="0" i="0" u="none" strike="noStrike" dirty="0">
                <a:solidFill>
                  <a:srgbClr val="795E26"/>
                </a:solidFill>
                <a:effectLst/>
                <a:highlight>
                  <a:srgbClr val="F7F7F7"/>
                </a:highlight>
                <a:latin typeface="Courier New" panose="02070309020205020404" pitchFamily="49" charset="0"/>
              </a:rPr>
              <a:t>print</a:t>
            </a:r>
            <a:r>
              <a:rPr lang="it-IT" sz="2800" b="0" i="0" u="none" strike="noStrike" dirty="0">
                <a:solidFill>
                  <a:srgbClr val="000000"/>
                </a:solidFill>
                <a:effectLst/>
                <a:highlight>
                  <a:srgbClr val="F7F7F7"/>
                </a:highlight>
                <a:latin typeface="Courier New" panose="02070309020205020404" pitchFamily="49" charset="0"/>
              </a:rPr>
              <a:t>(</a:t>
            </a:r>
            <a:r>
              <a:rPr lang="it-IT" sz="2800" b="0" i="0" u="none" strike="noStrike" dirty="0">
                <a:solidFill>
                  <a:srgbClr val="A31515"/>
                </a:solidFill>
                <a:effectLst/>
                <a:highlight>
                  <a:srgbClr val="F7F7F7"/>
                </a:highlight>
                <a:latin typeface="Courier New" panose="02070309020205020404" pitchFamily="49" charset="0"/>
              </a:rPr>
              <a:t>"Original Tree Size (Leaves):"</a:t>
            </a:r>
            <a:r>
              <a:rPr lang="it-IT" sz="2800" b="0" i="0" u="none" strike="noStrike" dirty="0">
                <a:solidFill>
                  <a:srgbClr val="000000"/>
                </a:solidFill>
                <a:effectLst/>
                <a:highlight>
                  <a:srgbClr val="F7F7F7"/>
                </a:highlight>
                <a:latin typeface="Courier New" panose="02070309020205020404" pitchFamily="49" charset="0"/>
              </a:rPr>
              <a:t>, original_tree_leaves)</a:t>
            </a:r>
            <a:endParaRPr lang="it-IT" sz="2800" b="0" dirty="0">
              <a:effectLst/>
              <a:highlight>
                <a:srgbClr val="F7F7F7"/>
              </a:highlight>
            </a:endParaRPr>
          </a:p>
          <a:p>
            <a:pPr rtl="0">
              <a:spcBef>
                <a:spcPts val="0"/>
              </a:spcBef>
              <a:spcAft>
                <a:spcPts val="0"/>
              </a:spcAft>
            </a:pPr>
            <a:r>
              <a:rPr lang="it-IT" sz="2800" b="0" i="0" u="none" strike="noStrike" dirty="0">
                <a:solidFill>
                  <a:srgbClr val="795E26"/>
                </a:solidFill>
                <a:effectLst/>
                <a:highlight>
                  <a:srgbClr val="F7F7F7"/>
                </a:highlight>
                <a:latin typeface="Courier New" panose="02070309020205020404" pitchFamily="49" charset="0"/>
              </a:rPr>
              <a:t>print</a:t>
            </a:r>
            <a:r>
              <a:rPr lang="it-IT" sz="2800" b="0" i="0" u="none" strike="noStrike" dirty="0">
                <a:solidFill>
                  <a:srgbClr val="000000"/>
                </a:solidFill>
                <a:effectLst/>
                <a:highlight>
                  <a:srgbClr val="F7F7F7"/>
                </a:highlight>
                <a:latin typeface="Courier New" panose="02070309020205020404" pitchFamily="49" charset="0"/>
              </a:rPr>
              <a:t>(</a:t>
            </a:r>
            <a:r>
              <a:rPr lang="it-IT" sz="2800" b="0" i="0" u="none" strike="noStrike" dirty="0">
                <a:solidFill>
                  <a:srgbClr val="A31515"/>
                </a:solidFill>
                <a:effectLst/>
                <a:highlight>
                  <a:srgbClr val="F7F7F7"/>
                </a:highlight>
                <a:latin typeface="Courier New" panose="02070309020205020404" pitchFamily="49" charset="0"/>
              </a:rPr>
              <a:t>"******"</a:t>
            </a:r>
            <a:r>
              <a:rPr lang="it-IT" sz="2800" b="0" i="0" u="none" strike="noStrike" dirty="0">
                <a:solidFill>
                  <a:srgbClr val="000000"/>
                </a:solidFill>
                <a:effectLst/>
                <a:highlight>
                  <a:srgbClr val="F7F7F7"/>
                </a:highlight>
                <a:latin typeface="Courier New" panose="02070309020205020404" pitchFamily="49" charset="0"/>
              </a:rPr>
              <a:t>)</a:t>
            </a:r>
            <a:endParaRPr lang="it-IT" sz="2800" b="0" dirty="0">
              <a:effectLst/>
              <a:highlight>
                <a:srgbClr val="F7F7F7"/>
              </a:highlight>
            </a:endParaRPr>
          </a:p>
          <a:p>
            <a:pPr rtl="0">
              <a:spcBef>
                <a:spcPts val="0"/>
              </a:spcBef>
              <a:spcAft>
                <a:spcPts val="0"/>
              </a:spcAft>
            </a:pPr>
            <a:r>
              <a:rPr lang="it-IT" sz="2800" b="0" i="0" u="none" strike="noStrike" dirty="0">
                <a:solidFill>
                  <a:srgbClr val="795E26"/>
                </a:solidFill>
                <a:effectLst/>
                <a:highlight>
                  <a:srgbClr val="F7F7F7"/>
                </a:highlight>
                <a:latin typeface="Courier New" panose="02070309020205020404" pitchFamily="49" charset="0"/>
              </a:rPr>
              <a:t>print</a:t>
            </a:r>
            <a:r>
              <a:rPr lang="it-IT" sz="2800" b="0" i="0" u="none" strike="noStrike" dirty="0">
                <a:solidFill>
                  <a:srgbClr val="000000"/>
                </a:solidFill>
                <a:effectLst/>
                <a:highlight>
                  <a:srgbClr val="F7F7F7"/>
                </a:highlight>
                <a:latin typeface="Courier New" panose="02070309020205020404" pitchFamily="49" charset="0"/>
              </a:rPr>
              <a:t>(</a:t>
            </a:r>
            <a:r>
              <a:rPr lang="it-IT" sz="2800" b="0" i="0" u="none" strike="noStrike" dirty="0">
                <a:solidFill>
                  <a:srgbClr val="A31515"/>
                </a:solidFill>
                <a:effectLst/>
                <a:highlight>
                  <a:srgbClr val="F7F7F7"/>
                </a:highlight>
                <a:latin typeface="Courier New" panose="02070309020205020404" pitchFamily="49" charset="0"/>
              </a:rPr>
              <a:t>"Best Pruned Tree Size  (Nodes):"</a:t>
            </a:r>
            <a:r>
              <a:rPr lang="it-IT" sz="2800" b="0" i="0" u="none" strike="noStrike" dirty="0">
                <a:solidFill>
                  <a:srgbClr val="000000"/>
                </a:solidFill>
                <a:effectLst/>
                <a:highlight>
                  <a:srgbClr val="F7F7F7"/>
                </a:highlight>
                <a:latin typeface="Courier New" panose="02070309020205020404" pitchFamily="49" charset="0"/>
              </a:rPr>
              <a:t>, pruned_tree_size2)</a:t>
            </a:r>
            <a:endParaRPr lang="it-IT" sz="2800" b="0" dirty="0">
              <a:effectLst/>
              <a:highlight>
                <a:srgbClr val="F7F7F7"/>
              </a:highlight>
            </a:endParaRPr>
          </a:p>
          <a:p>
            <a:r>
              <a:rPr lang="it-IT" sz="2800" b="0" i="0" u="none" strike="noStrike" dirty="0">
                <a:solidFill>
                  <a:srgbClr val="795E26"/>
                </a:solidFill>
                <a:effectLst/>
                <a:latin typeface="Courier New" panose="02070309020205020404" pitchFamily="49" charset="0"/>
              </a:rPr>
              <a:t>print</a:t>
            </a:r>
            <a:r>
              <a:rPr lang="it-IT" sz="2800" b="0" i="0" u="none" strike="noStrike" dirty="0">
                <a:solidFill>
                  <a:srgbClr val="000000"/>
                </a:solidFill>
                <a:effectLst/>
                <a:latin typeface="Courier New" panose="02070309020205020404" pitchFamily="49" charset="0"/>
              </a:rPr>
              <a:t>(</a:t>
            </a:r>
            <a:r>
              <a:rPr lang="it-IT" sz="2800" b="0" i="0" u="none" strike="noStrike" dirty="0">
                <a:solidFill>
                  <a:srgbClr val="A31515"/>
                </a:solidFill>
                <a:effectLst/>
                <a:latin typeface="Courier New" panose="02070309020205020404" pitchFamily="49" charset="0"/>
              </a:rPr>
              <a:t>"Best Pruned Tree Size   (Leaves):"</a:t>
            </a:r>
            <a:r>
              <a:rPr lang="it-IT" sz="2800" b="0" i="0" u="none" strike="noStrike" dirty="0">
                <a:solidFill>
                  <a:srgbClr val="000000"/>
                </a:solidFill>
                <a:effectLst/>
                <a:latin typeface="Courier New" panose="02070309020205020404" pitchFamily="49" charset="0"/>
              </a:rPr>
              <a:t>, pruned_tree_leaves2)</a:t>
            </a:r>
            <a:endParaRPr lang="it-IT" sz="2800" dirty="0"/>
          </a:p>
        </p:txBody>
      </p:sp>
      <p:pic>
        <p:nvPicPr>
          <p:cNvPr id="4098" name="Picture 2">
            <a:extLst>
              <a:ext uri="{FF2B5EF4-FFF2-40B4-BE49-F238E27FC236}">
                <a16:creationId xmlns:a16="http://schemas.microsoft.com/office/drawing/2014/main" id="{76A523E1-E828-12C4-40F9-D439D632833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92854" y="5738693"/>
            <a:ext cx="8116332" cy="2810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238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1023123" y="760548"/>
            <a:ext cx="7135021" cy="1641475"/>
          </a:xfrm>
          <a:prstGeom prst="rect">
            <a:avLst/>
          </a:prstGeom>
        </p:spPr>
        <p:txBody>
          <a:bodyPr lIns="0" tIns="0" rIns="0" bIns="0" rtlCol="0" anchor="t">
            <a:spAutoFit/>
          </a:bodyPr>
          <a:lstStyle/>
          <a:p>
            <a:pPr>
              <a:lnSpc>
                <a:spcPts val="6399"/>
              </a:lnSpc>
            </a:pPr>
            <a:r>
              <a:rPr lang="en-US" sz="6399" spc="63" dirty="0">
                <a:solidFill>
                  <a:srgbClr val="0086B3"/>
                </a:solidFill>
                <a:latin typeface="Proxima Nova Bold"/>
              </a:rPr>
              <a:t>FEATURE DESCRIPTION </a:t>
            </a:r>
          </a:p>
        </p:txBody>
      </p:sp>
      <p:sp>
        <p:nvSpPr>
          <p:cNvPr id="4" name="TextBox 4"/>
          <p:cNvSpPr txBox="1"/>
          <p:nvPr/>
        </p:nvSpPr>
        <p:spPr>
          <a:xfrm>
            <a:off x="1056577" y="2502064"/>
            <a:ext cx="9794920" cy="5712333"/>
          </a:xfrm>
          <a:prstGeom prst="rect">
            <a:avLst/>
          </a:prstGeom>
        </p:spPr>
        <p:txBody>
          <a:bodyPr wrap="square" lIns="0" tIns="0" rIns="0" bIns="0" rtlCol="0" anchor="t">
            <a:spAutoFit/>
          </a:bodyPr>
          <a:lstStyle>
            <a:defPPr>
              <a:defRPr lang="en-US"/>
            </a:defPPr>
            <a:lvl1pPr>
              <a:lnSpc>
                <a:spcPts val="4500"/>
              </a:lnSpc>
              <a:defRPr sz="3000">
                <a:solidFill>
                  <a:srgbClr val="1F294C"/>
                </a:solidFill>
                <a:latin typeface="Proxima Nova"/>
              </a:defRPr>
            </a:lvl1pPr>
          </a:lstStyle>
          <a:p>
            <a:r>
              <a:rPr lang="en-US" b="1" dirty="0">
                <a:solidFill>
                  <a:srgbClr val="002060"/>
                </a:solidFill>
              </a:rPr>
              <a:t>3. Solids :                                                              </a:t>
            </a:r>
          </a:p>
          <a:p>
            <a:r>
              <a:rPr lang="en-US" dirty="0"/>
              <a:t>Water</a:t>
            </a:r>
            <a:r>
              <a:rPr lang="en-US" dirty="0">
                <a:solidFill>
                  <a:srgbClr val="3C4043"/>
                </a:solidFill>
                <a:highlight>
                  <a:srgbClr val="F1F3F4"/>
                </a:highlight>
                <a:latin typeface="Roboto Mono" panose="00000009000000000000" pitchFamily="49" charset="0"/>
              </a:rPr>
              <a:t> </a:t>
            </a:r>
            <a:r>
              <a:rPr lang="en-US" dirty="0"/>
              <a:t>has the ability to dissolve a wide range of inorganic and some organic minerals or salts such as potassium, calcium, sodium, bicarbonates, chlorides, magnesium, sulfates etc. These minerals produced un-wanted taste and diluted color in appearance of water. This is the important parameter for the use of water. The water with high TDS value indicates that water is highly mineralized. Desirable limit for TDS is 500 mg/l and maximum limit is 1000 mg/l which prescribed for drinking purpose.</a:t>
            </a:r>
          </a:p>
        </p:txBody>
      </p:sp>
      <p:sp>
        <p:nvSpPr>
          <p:cNvPr id="5" name="Freeform 5"/>
          <p:cNvSpPr/>
          <p:nvPr/>
        </p:nvSpPr>
        <p:spPr>
          <a:xfrm rot="4201469">
            <a:off x="-1165980" y="7429873"/>
            <a:ext cx="4389359" cy="4373398"/>
          </a:xfrm>
          <a:custGeom>
            <a:avLst/>
            <a:gdLst/>
            <a:ahLst/>
            <a:cxnLst/>
            <a:rect l="l" t="t" r="r" b="b"/>
            <a:pathLst>
              <a:path w="4389359" h="4373398">
                <a:moveTo>
                  <a:pt x="0" y="0"/>
                </a:moveTo>
                <a:lnTo>
                  <a:pt x="4389360" y="0"/>
                </a:lnTo>
                <a:lnTo>
                  <a:pt x="4389360"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4089119">
            <a:off x="991678" y="9138498"/>
            <a:ext cx="3484112" cy="2787289"/>
          </a:xfrm>
          <a:custGeom>
            <a:avLst/>
            <a:gdLst/>
            <a:ahLst/>
            <a:cxnLst/>
            <a:rect l="l" t="t" r="r" b="b"/>
            <a:pathLst>
              <a:path w="3484112" h="2787289">
                <a:moveTo>
                  <a:pt x="0" y="0"/>
                </a:moveTo>
                <a:lnTo>
                  <a:pt x="3484112" y="0"/>
                </a:lnTo>
                <a:lnTo>
                  <a:pt x="3484112" y="2787289"/>
                </a:lnTo>
                <a:lnTo>
                  <a:pt x="0" y="27872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10026593">
            <a:off x="15481612" y="-521355"/>
            <a:ext cx="3555375" cy="4205283"/>
          </a:xfrm>
          <a:custGeom>
            <a:avLst/>
            <a:gdLst/>
            <a:ahLst/>
            <a:cxnLst/>
            <a:rect l="l" t="t" r="r" b="b"/>
            <a:pathLst>
              <a:path w="3555375" h="4205283">
                <a:moveTo>
                  <a:pt x="0" y="0"/>
                </a:moveTo>
                <a:lnTo>
                  <a:pt x="3555376" y="0"/>
                </a:lnTo>
                <a:lnTo>
                  <a:pt x="3555376" y="4205282"/>
                </a:lnTo>
                <a:lnTo>
                  <a:pt x="0" y="42052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2827656" flipH="1" flipV="1">
            <a:off x="14119950" y="-1318357"/>
            <a:ext cx="3484112" cy="2787289"/>
          </a:xfrm>
          <a:custGeom>
            <a:avLst/>
            <a:gdLst/>
            <a:ahLst/>
            <a:cxnLst/>
            <a:rect l="l" t="t" r="r" b="b"/>
            <a:pathLst>
              <a:path w="3484112" h="2787289">
                <a:moveTo>
                  <a:pt x="3484112" y="2787289"/>
                </a:moveTo>
                <a:lnTo>
                  <a:pt x="0" y="2787289"/>
                </a:lnTo>
                <a:lnTo>
                  <a:pt x="0" y="0"/>
                </a:lnTo>
                <a:lnTo>
                  <a:pt x="3484112" y="0"/>
                </a:lnTo>
                <a:lnTo>
                  <a:pt x="3484112" y="2787289"/>
                </a:lnTo>
                <a:close/>
              </a:path>
            </a:pathLst>
          </a:custGeom>
          <a:blipFill>
            <a:blip r:embed="rId8">
              <a:extLst>
                <a:ext uri="{96DAC541-7B7A-43D3-8B79-37D633B846F1}">
                  <asvg:svgBlip xmlns:asvg="http://schemas.microsoft.com/office/drawing/2016/SVG/main" r:embed="rId9"/>
                </a:ext>
              </a:extLst>
            </a:blip>
            <a:stretch>
              <a:fillRect/>
            </a:stretch>
          </a:blipFill>
        </p:spPr>
      </p:sp>
    </p:spTree>
    <p:extLst>
      <p:ext uri="{BB962C8B-B14F-4D97-AF65-F5344CB8AC3E}">
        <p14:creationId xmlns:p14="http://schemas.microsoft.com/office/powerpoint/2010/main" val="8839514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369277" y="384971"/>
            <a:ext cx="15516227" cy="820738"/>
          </a:xfrm>
          <a:prstGeom prst="rect">
            <a:avLst/>
          </a:prstGeom>
        </p:spPr>
        <p:txBody>
          <a:bodyPr wrap="square" lIns="0" tIns="0" rIns="0" bIns="0" rtlCol="0" anchor="t">
            <a:spAutoFit/>
          </a:bodyPr>
          <a:lstStyle/>
          <a:p>
            <a:pPr>
              <a:lnSpc>
                <a:spcPts val="6399"/>
              </a:lnSpc>
            </a:pPr>
            <a:r>
              <a:rPr lang="en-US" sz="6399" spc="63" dirty="0">
                <a:solidFill>
                  <a:srgbClr val="0086B3"/>
                </a:solidFill>
                <a:latin typeface="Proxima Nova Bold"/>
              </a:rPr>
              <a:t>Unpruned tree vs Pruned tree</a:t>
            </a:r>
          </a:p>
        </p:txBody>
      </p:sp>
      <p:sp>
        <p:nvSpPr>
          <p:cNvPr id="5" name="Freeform 5"/>
          <p:cNvSpPr/>
          <p:nvPr/>
        </p:nvSpPr>
        <p:spPr>
          <a:xfrm rot="4596961">
            <a:off x="-2916572" y="8521350"/>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2972909" y="9219351"/>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9956905">
            <a:off x="16046272" y="-1045493"/>
            <a:ext cx="3832752" cy="3962431"/>
          </a:xfrm>
          <a:custGeom>
            <a:avLst/>
            <a:gdLst/>
            <a:ahLst/>
            <a:cxnLst/>
            <a:rect l="l" t="t" r="r" b="b"/>
            <a:pathLst>
              <a:path w="3832752" h="3962431">
                <a:moveTo>
                  <a:pt x="0" y="0"/>
                </a:moveTo>
                <a:lnTo>
                  <a:pt x="3832752" y="0"/>
                </a:lnTo>
                <a:lnTo>
                  <a:pt x="3832752" y="3962431"/>
                </a:lnTo>
                <a:lnTo>
                  <a:pt x="0" y="39624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395011">
            <a:off x="15943627" y="-1113298"/>
            <a:ext cx="2831272" cy="3761351"/>
          </a:xfrm>
          <a:custGeom>
            <a:avLst/>
            <a:gdLst/>
            <a:ahLst/>
            <a:cxnLst/>
            <a:rect l="l" t="t" r="r" b="b"/>
            <a:pathLst>
              <a:path w="2831272" h="3761351">
                <a:moveTo>
                  <a:pt x="0" y="0"/>
                </a:moveTo>
                <a:lnTo>
                  <a:pt x="2831272" y="0"/>
                </a:lnTo>
                <a:lnTo>
                  <a:pt x="2831272" y="3761351"/>
                </a:lnTo>
                <a:lnTo>
                  <a:pt x="0" y="376135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pic>
        <p:nvPicPr>
          <p:cNvPr id="5122" name="Picture 2">
            <a:extLst>
              <a:ext uri="{FF2B5EF4-FFF2-40B4-BE49-F238E27FC236}">
                <a16:creationId xmlns:a16="http://schemas.microsoft.com/office/drawing/2014/main" id="{7BCC0128-A2E1-A8F5-D7DC-D0CF39D5C32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54858" y="4862845"/>
            <a:ext cx="8507790" cy="4218446"/>
          </a:xfrm>
          <a:prstGeom prst="rect">
            <a:avLst/>
          </a:prstGeom>
          <a:noFill/>
          <a:extLst>
            <a:ext uri="{909E8E84-426E-40DD-AFC4-6F175D3DCCD1}">
              <a14:hiddenFill xmlns:a14="http://schemas.microsoft.com/office/drawing/2010/main">
                <a:solidFill>
                  <a:srgbClr val="FFFFFF"/>
                </a:solidFill>
              </a14:hiddenFill>
            </a:ext>
          </a:extLst>
        </p:spPr>
      </p:pic>
      <p:sp>
        <p:nvSpPr>
          <p:cNvPr id="9" name="CasellaDiTesto 8">
            <a:extLst>
              <a:ext uri="{FF2B5EF4-FFF2-40B4-BE49-F238E27FC236}">
                <a16:creationId xmlns:a16="http://schemas.microsoft.com/office/drawing/2014/main" id="{FE52095D-5F73-4710-214C-313447569243}"/>
              </a:ext>
            </a:extLst>
          </p:cNvPr>
          <p:cNvSpPr txBox="1"/>
          <p:nvPr/>
        </p:nvSpPr>
        <p:spPr>
          <a:xfrm>
            <a:off x="369277" y="1404015"/>
            <a:ext cx="12883660" cy="7478970"/>
          </a:xfrm>
          <a:prstGeom prst="rect">
            <a:avLst/>
          </a:prstGeom>
          <a:noFill/>
        </p:spPr>
        <p:txBody>
          <a:bodyPr wrap="square">
            <a:spAutoFit/>
          </a:bodyPr>
          <a:lstStyle/>
          <a:p>
            <a:pPr rtl="0">
              <a:spcBef>
                <a:spcPts val="0"/>
              </a:spcBef>
              <a:spcAft>
                <a:spcPts val="0"/>
              </a:spcAft>
            </a:pPr>
            <a:r>
              <a:rPr lang="it-IT" sz="2000" b="0" i="0" u="none" strike="noStrike" dirty="0">
                <a:solidFill>
                  <a:srgbClr val="000000"/>
                </a:solidFill>
                <a:effectLst/>
                <a:highlight>
                  <a:srgbClr val="F7F7F7"/>
                </a:highlight>
                <a:latin typeface="Courier New" panose="02070309020205020404" pitchFamily="49" charset="0"/>
              </a:rPr>
              <a:t>train_accuracy_unpruned = accuracy_score(y_train, treeClassifier.predict(x_train))</a:t>
            </a:r>
            <a:endParaRPr lang="it-IT" sz="2000" b="0" dirty="0">
              <a:effectLst/>
              <a:highlight>
                <a:srgbClr val="F7F7F7"/>
              </a:highlight>
            </a:endParaRPr>
          </a:p>
          <a:p>
            <a:pPr rtl="0">
              <a:spcBef>
                <a:spcPts val="0"/>
              </a:spcBef>
              <a:spcAft>
                <a:spcPts val="0"/>
              </a:spcAft>
            </a:pPr>
            <a:r>
              <a:rPr lang="it-IT" sz="2000" b="0" i="0" u="none" strike="noStrike" dirty="0">
                <a:solidFill>
                  <a:srgbClr val="000000"/>
                </a:solidFill>
                <a:effectLst/>
                <a:highlight>
                  <a:srgbClr val="F7F7F7"/>
                </a:highlight>
                <a:latin typeface="Courier New" panose="02070309020205020404" pitchFamily="49" charset="0"/>
              </a:rPr>
              <a:t>test_accuracy_unpruned = accuracy_score(y_test, treeClassifier.predict(x_test))</a:t>
            </a:r>
            <a:endParaRPr lang="it-IT" sz="2000" b="0" dirty="0">
              <a:effectLst/>
              <a:highlight>
                <a:srgbClr val="F7F7F7"/>
              </a:highlight>
            </a:endParaRPr>
          </a:p>
          <a:p>
            <a:pPr rtl="0">
              <a:spcBef>
                <a:spcPts val="0"/>
              </a:spcBef>
              <a:spcAft>
                <a:spcPts val="0"/>
              </a:spcAft>
            </a:pPr>
            <a:r>
              <a:rPr lang="it-IT" sz="2000" b="0" i="0" u="none" strike="noStrike" dirty="0">
                <a:solidFill>
                  <a:srgbClr val="000000"/>
                </a:solidFill>
                <a:effectLst/>
                <a:highlight>
                  <a:srgbClr val="F7F7F7"/>
                </a:highlight>
                <a:latin typeface="Courier New" panose="02070309020205020404" pitchFamily="49" charset="0"/>
              </a:rPr>
              <a:t>val_accuracy_unpruned = accuracy_score(y_val, treeClassifier.predict(x_val))</a:t>
            </a:r>
            <a:endParaRPr lang="it-IT" sz="2000" b="0" dirty="0">
              <a:effectLst/>
              <a:highlight>
                <a:srgbClr val="F7F7F7"/>
              </a:highlight>
            </a:endParaRPr>
          </a:p>
          <a:p>
            <a:pPr rtl="0">
              <a:spcBef>
                <a:spcPts val="0"/>
              </a:spcBef>
              <a:spcAft>
                <a:spcPts val="0"/>
              </a:spcAft>
            </a:pPr>
            <a:r>
              <a:rPr lang="it-IT" sz="2000" b="0" i="0" u="none" strike="noStrike" dirty="0">
                <a:solidFill>
                  <a:srgbClr val="008000"/>
                </a:solidFill>
                <a:effectLst/>
                <a:highlight>
                  <a:srgbClr val="F7F7F7"/>
                </a:highlight>
                <a:latin typeface="Courier New" panose="02070309020205020404" pitchFamily="49" charset="0"/>
              </a:rPr>
              <a:t># Pruned tree accuracies</a:t>
            </a:r>
            <a:endParaRPr lang="it-IT" sz="2000" b="0" dirty="0">
              <a:effectLst/>
              <a:highlight>
                <a:srgbClr val="F7F7F7"/>
              </a:highlight>
            </a:endParaRPr>
          </a:p>
          <a:p>
            <a:pPr rtl="0">
              <a:spcBef>
                <a:spcPts val="0"/>
              </a:spcBef>
              <a:spcAft>
                <a:spcPts val="0"/>
              </a:spcAft>
            </a:pPr>
            <a:r>
              <a:rPr lang="it-IT" sz="2000" b="0" i="0" u="none" strike="noStrike" dirty="0">
                <a:solidFill>
                  <a:srgbClr val="AF00DB"/>
                </a:solidFill>
                <a:effectLst/>
                <a:highlight>
                  <a:srgbClr val="F7F7F7"/>
                </a:highlight>
                <a:latin typeface="Courier New" panose="02070309020205020404" pitchFamily="49" charset="0"/>
              </a:rPr>
              <a:t>if</a:t>
            </a:r>
            <a:r>
              <a:rPr lang="it-IT" sz="2000" b="0" i="0" u="none" strike="noStrike" dirty="0">
                <a:solidFill>
                  <a:srgbClr val="000000"/>
                </a:solidFill>
                <a:effectLst/>
                <a:highlight>
                  <a:srgbClr val="F7F7F7"/>
                </a:highlight>
                <a:latin typeface="Courier New" panose="02070309020205020404" pitchFamily="49" charset="0"/>
              </a:rPr>
              <a:t> best</a:t>
            </a:r>
            <a:r>
              <a:rPr lang="it-IT" sz="2000" dirty="0">
                <a:solidFill>
                  <a:srgbClr val="000000"/>
                </a:solidFill>
                <a:highlight>
                  <a:srgbClr val="F7F7F7"/>
                </a:highlight>
                <a:latin typeface="Courier New" panose="02070309020205020404" pitchFamily="49" charset="0"/>
              </a:rPr>
              <a:t>_</a:t>
            </a:r>
            <a:r>
              <a:rPr lang="it-IT" sz="2000" b="0" i="0" u="none" strike="noStrike" dirty="0">
                <a:solidFill>
                  <a:srgbClr val="000000"/>
                </a:solidFill>
                <a:effectLst/>
                <a:highlight>
                  <a:srgbClr val="F7F7F7"/>
                </a:highlight>
                <a:latin typeface="Courier New" panose="02070309020205020404" pitchFamily="49" charset="0"/>
              </a:rPr>
              <a:t>tree :</a:t>
            </a:r>
            <a:endParaRPr lang="it-IT" sz="2000" b="0" dirty="0">
              <a:effectLst/>
              <a:highlight>
                <a:srgbClr val="F7F7F7"/>
              </a:highlight>
            </a:endParaRPr>
          </a:p>
          <a:p>
            <a:pPr rtl="0">
              <a:spcBef>
                <a:spcPts val="0"/>
              </a:spcBef>
              <a:spcAft>
                <a:spcPts val="0"/>
              </a:spcAft>
            </a:pPr>
            <a:r>
              <a:rPr lang="it-IT" sz="2000" b="0" i="0" u="none" strike="noStrike" dirty="0">
                <a:solidFill>
                  <a:srgbClr val="000000"/>
                </a:solidFill>
                <a:effectLst/>
                <a:highlight>
                  <a:srgbClr val="F7F7F7"/>
                </a:highlight>
                <a:latin typeface="Courier New" panose="02070309020205020404" pitchFamily="49" charset="0"/>
              </a:rPr>
              <a:t>    train_accuracy_pruned = accuracy_score(y_train, best_tree.predict(x_train))</a:t>
            </a:r>
            <a:endParaRPr lang="it-IT" sz="2000" b="0" dirty="0">
              <a:effectLst/>
              <a:highlight>
                <a:srgbClr val="F7F7F7"/>
              </a:highlight>
            </a:endParaRPr>
          </a:p>
          <a:p>
            <a:pPr rtl="0">
              <a:spcBef>
                <a:spcPts val="0"/>
              </a:spcBef>
              <a:spcAft>
                <a:spcPts val="0"/>
              </a:spcAft>
            </a:pPr>
            <a:r>
              <a:rPr lang="it-IT" sz="2000" b="0" i="0" u="none" strike="noStrike" dirty="0">
                <a:solidFill>
                  <a:srgbClr val="000000"/>
                </a:solidFill>
                <a:effectLst/>
                <a:highlight>
                  <a:srgbClr val="F7F7F7"/>
                </a:highlight>
                <a:latin typeface="Courier New" panose="02070309020205020404" pitchFamily="49" charset="0"/>
              </a:rPr>
              <a:t>    test_accuracy_pruned = accuracy_score(y_test, best_tree.predict(x_test))</a:t>
            </a:r>
            <a:endParaRPr lang="it-IT" sz="2000" b="0" dirty="0">
              <a:effectLst/>
              <a:highlight>
                <a:srgbClr val="F7F7F7"/>
              </a:highlight>
            </a:endParaRPr>
          </a:p>
          <a:p>
            <a:pPr rtl="0">
              <a:spcBef>
                <a:spcPts val="0"/>
              </a:spcBef>
              <a:spcAft>
                <a:spcPts val="0"/>
              </a:spcAft>
            </a:pPr>
            <a:r>
              <a:rPr lang="it-IT" sz="2000" b="0" i="0" u="none" strike="noStrike" dirty="0">
                <a:solidFill>
                  <a:srgbClr val="000000"/>
                </a:solidFill>
                <a:effectLst/>
                <a:highlight>
                  <a:srgbClr val="F7F7F7"/>
                </a:highlight>
                <a:latin typeface="Courier New" panose="02070309020205020404" pitchFamily="49" charset="0"/>
              </a:rPr>
              <a:t>    val_accuracy_pruned = accuracy_score(y_val, best_tree.predict(x_val))</a:t>
            </a:r>
            <a:endParaRPr lang="it-IT" sz="2000" b="0" dirty="0">
              <a:effectLst/>
              <a:highlight>
                <a:srgbClr val="F7F7F7"/>
              </a:highlight>
            </a:endParaRPr>
          </a:p>
          <a:p>
            <a:pPr rtl="0">
              <a:spcBef>
                <a:spcPts val="0"/>
              </a:spcBef>
              <a:spcAft>
                <a:spcPts val="0"/>
              </a:spcAft>
            </a:pPr>
            <a:r>
              <a:rPr lang="it-IT" sz="2000" b="0" i="0" u="none" strike="noStrike" dirty="0">
                <a:solidFill>
                  <a:srgbClr val="AF00DB"/>
                </a:solidFill>
                <a:effectLst/>
                <a:highlight>
                  <a:srgbClr val="F7F7F7"/>
                </a:highlight>
                <a:latin typeface="Courier New" panose="02070309020205020404" pitchFamily="49" charset="0"/>
              </a:rPr>
              <a:t>else</a:t>
            </a:r>
            <a:r>
              <a:rPr lang="it-IT" sz="2000" b="0" i="0" u="none" strike="noStrike" dirty="0">
                <a:solidFill>
                  <a:srgbClr val="000000"/>
                </a:solidFill>
                <a:effectLst/>
                <a:highlight>
                  <a:srgbClr val="F7F7F7"/>
                </a:highlight>
                <a:latin typeface="Courier New" panose="02070309020205020404" pitchFamily="49" charset="0"/>
              </a:rPr>
              <a:t>:</a:t>
            </a:r>
            <a:endParaRPr lang="it-IT" sz="2000" b="0" dirty="0">
              <a:effectLst/>
              <a:highlight>
                <a:srgbClr val="F7F7F7"/>
              </a:highlight>
            </a:endParaRPr>
          </a:p>
          <a:p>
            <a:pPr rtl="0">
              <a:spcBef>
                <a:spcPts val="0"/>
              </a:spcBef>
              <a:spcAft>
                <a:spcPts val="0"/>
              </a:spcAft>
            </a:pPr>
            <a:r>
              <a:rPr lang="it-IT" sz="2000" b="0" i="0" u="none" strike="noStrike" dirty="0">
                <a:solidFill>
                  <a:srgbClr val="000000"/>
                </a:solidFill>
                <a:effectLst/>
                <a:highlight>
                  <a:srgbClr val="F7F7F7"/>
                </a:highlight>
                <a:latin typeface="Courier New" panose="02070309020205020404" pitchFamily="49" charset="0"/>
              </a:rPr>
              <a:t>    train_accuracy_pruned = </a:t>
            </a:r>
            <a:r>
              <a:rPr lang="it-IT" sz="2000" b="0" i="0" u="none" strike="noStrike" dirty="0">
                <a:solidFill>
                  <a:srgbClr val="0000FF"/>
                </a:solidFill>
                <a:effectLst/>
                <a:highlight>
                  <a:srgbClr val="F7F7F7"/>
                </a:highlight>
                <a:latin typeface="Courier New" panose="02070309020205020404" pitchFamily="49" charset="0"/>
              </a:rPr>
              <a:t>None</a:t>
            </a:r>
            <a:endParaRPr lang="it-IT" sz="2000" b="0" dirty="0">
              <a:effectLst/>
              <a:highlight>
                <a:srgbClr val="F7F7F7"/>
              </a:highlight>
            </a:endParaRPr>
          </a:p>
          <a:p>
            <a:pPr rtl="0">
              <a:spcBef>
                <a:spcPts val="0"/>
              </a:spcBef>
              <a:spcAft>
                <a:spcPts val="0"/>
              </a:spcAft>
            </a:pPr>
            <a:r>
              <a:rPr lang="it-IT" sz="2000" b="0" i="0" u="none" strike="noStrike" dirty="0">
                <a:solidFill>
                  <a:srgbClr val="000000"/>
                </a:solidFill>
                <a:effectLst/>
                <a:highlight>
                  <a:srgbClr val="F7F7F7"/>
                </a:highlight>
                <a:latin typeface="Courier New" panose="02070309020205020404" pitchFamily="49" charset="0"/>
              </a:rPr>
              <a:t>    test_accuracy_pruned = </a:t>
            </a:r>
            <a:r>
              <a:rPr lang="it-IT" sz="2000" b="0" i="0" u="none" strike="noStrike" dirty="0">
                <a:solidFill>
                  <a:srgbClr val="0000FF"/>
                </a:solidFill>
                <a:effectLst/>
                <a:highlight>
                  <a:srgbClr val="F7F7F7"/>
                </a:highlight>
                <a:latin typeface="Courier New" panose="02070309020205020404" pitchFamily="49" charset="0"/>
              </a:rPr>
              <a:t>None</a:t>
            </a:r>
            <a:endParaRPr lang="it-IT" sz="2000" b="0" dirty="0">
              <a:effectLst/>
              <a:highlight>
                <a:srgbClr val="F7F7F7"/>
              </a:highlight>
            </a:endParaRPr>
          </a:p>
          <a:p>
            <a:pPr rtl="0">
              <a:spcBef>
                <a:spcPts val="0"/>
              </a:spcBef>
              <a:spcAft>
                <a:spcPts val="0"/>
              </a:spcAft>
            </a:pPr>
            <a:r>
              <a:rPr lang="it-IT" sz="2000" b="0" i="0" u="none" strike="noStrike" dirty="0">
                <a:solidFill>
                  <a:srgbClr val="000000"/>
                </a:solidFill>
                <a:effectLst/>
                <a:highlight>
                  <a:srgbClr val="F7F7F7"/>
                </a:highlight>
                <a:latin typeface="Courier New" panose="02070309020205020404" pitchFamily="49" charset="0"/>
              </a:rPr>
              <a:t>    val_accuracy_pruned = </a:t>
            </a:r>
            <a:r>
              <a:rPr lang="it-IT" sz="2000" b="0" i="0" u="none" strike="noStrike" dirty="0">
                <a:solidFill>
                  <a:srgbClr val="0000FF"/>
                </a:solidFill>
                <a:effectLst/>
                <a:highlight>
                  <a:srgbClr val="F7F7F7"/>
                </a:highlight>
                <a:latin typeface="Courier New" panose="02070309020205020404" pitchFamily="49" charset="0"/>
              </a:rPr>
              <a:t>None</a:t>
            </a:r>
            <a:endParaRPr lang="it-IT" sz="2000" b="0" dirty="0">
              <a:effectLst/>
              <a:highlight>
                <a:srgbClr val="F7F7F7"/>
              </a:highlight>
            </a:endParaRPr>
          </a:p>
          <a:p>
            <a:pPr rtl="0">
              <a:spcBef>
                <a:spcPts val="0"/>
              </a:spcBef>
              <a:spcAft>
                <a:spcPts val="0"/>
              </a:spcAft>
            </a:pPr>
            <a:r>
              <a:rPr lang="it-IT" sz="2000" b="0" i="0" u="none" strike="noStrike" dirty="0">
                <a:solidFill>
                  <a:srgbClr val="008000"/>
                </a:solidFill>
                <a:effectLst/>
                <a:highlight>
                  <a:srgbClr val="F7F7F7"/>
                </a:highlight>
                <a:latin typeface="Courier New" panose="02070309020205020404" pitchFamily="49" charset="0"/>
              </a:rPr>
              <a:t># Print the accuracies</a:t>
            </a:r>
            <a:endParaRPr lang="it-IT" sz="2000" b="0" dirty="0">
              <a:effectLst/>
              <a:highlight>
                <a:srgbClr val="F7F7F7"/>
              </a:highlight>
            </a:endParaRPr>
          </a:p>
          <a:p>
            <a:pPr rtl="0">
              <a:spcBef>
                <a:spcPts val="0"/>
              </a:spcBef>
              <a:spcAft>
                <a:spcPts val="0"/>
              </a:spcAft>
            </a:pPr>
            <a:r>
              <a:rPr lang="it-IT" sz="2000" b="0" i="0" u="none" strike="noStrike" dirty="0">
                <a:solidFill>
                  <a:srgbClr val="795E26"/>
                </a:solidFill>
                <a:effectLst/>
                <a:highlight>
                  <a:srgbClr val="F7F7F7"/>
                </a:highlight>
                <a:latin typeface="Courier New" panose="02070309020205020404" pitchFamily="49" charset="0"/>
              </a:rPr>
              <a:t>print</a:t>
            </a:r>
            <a:r>
              <a:rPr lang="it-IT" sz="2000" b="0" i="0" u="none" strike="noStrike" dirty="0">
                <a:solidFill>
                  <a:srgbClr val="000000"/>
                </a:solidFill>
                <a:effectLst/>
                <a:highlight>
                  <a:srgbClr val="F7F7F7"/>
                </a:highlight>
                <a:latin typeface="Courier New" panose="02070309020205020404" pitchFamily="49" charset="0"/>
              </a:rPr>
              <a:t>(</a:t>
            </a:r>
            <a:r>
              <a:rPr lang="it-IT" sz="2000" b="0" i="0" u="none" strike="noStrike" dirty="0">
                <a:solidFill>
                  <a:srgbClr val="A31515"/>
                </a:solidFill>
                <a:effectLst/>
                <a:highlight>
                  <a:srgbClr val="F7F7F7"/>
                </a:highlight>
                <a:latin typeface="Courier New" panose="02070309020205020404" pitchFamily="49" charset="0"/>
              </a:rPr>
              <a:t>"Unpruned Tree:"</a:t>
            </a:r>
            <a:r>
              <a:rPr lang="it-IT" sz="2000" b="0" i="0" u="none" strike="noStrike" dirty="0">
                <a:solidFill>
                  <a:srgbClr val="000000"/>
                </a:solidFill>
                <a:effectLst/>
                <a:highlight>
                  <a:srgbClr val="F7F7F7"/>
                </a:highlight>
                <a:latin typeface="Courier New" panose="02070309020205020404" pitchFamily="49" charset="0"/>
              </a:rPr>
              <a:t>)</a:t>
            </a:r>
            <a:endParaRPr lang="it-IT" sz="2000" b="0" dirty="0">
              <a:effectLst/>
              <a:highlight>
                <a:srgbClr val="F7F7F7"/>
              </a:highlight>
            </a:endParaRPr>
          </a:p>
          <a:p>
            <a:pPr rtl="0">
              <a:spcBef>
                <a:spcPts val="0"/>
              </a:spcBef>
              <a:spcAft>
                <a:spcPts val="0"/>
              </a:spcAft>
            </a:pPr>
            <a:r>
              <a:rPr lang="it-IT" sz="2000" b="0" i="0" u="none" strike="noStrike" dirty="0">
                <a:solidFill>
                  <a:srgbClr val="795E26"/>
                </a:solidFill>
                <a:effectLst/>
                <a:highlight>
                  <a:srgbClr val="F7F7F7"/>
                </a:highlight>
                <a:latin typeface="Courier New" panose="02070309020205020404" pitchFamily="49" charset="0"/>
              </a:rPr>
              <a:t>print</a:t>
            </a:r>
            <a:r>
              <a:rPr lang="it-IT" sz="2000" b="0" i="0" u="none" strike="noStrike" dirty="0">
                <a:solidFill>
                  <a:srgbClr val="000000"/>
                </a:solidFill>
                <a:effectLst/>
                <a:highlight>
                  <a:srgbClr val="F7F7F7"/>
                </a:highlight>
                <a:latin typeface="Courier New" panose="02070309020205020404" pitchFamily="49" charset="0"/>
              </a:rPr>
              <a:t>(</a:t>
            </a:r>
            <a:r>
              <a:rPr lang="it-IT" sz="2000" b="0" i="0" u="none" strike="noStrike" dirty="0">
                <a:solidFill>
                  <a:srgbClr val="A31515"/>
                </a:solidFill>
                <a:effectLst/>
                <a:highlight>
                  <a:srgbClr val="F7F7F7"/>
                </a:highlight>
                <a:latin typeface="Courier New" panose="02070309020205020404" pitchFamily="49" charset="0"/>
              </a:rPr>
              <a:t>"Training Accuracy:"</a:t>
            </a:r>
            <a:r>
              <a:rPr lang="it-IT" sz="2000" b="0" i="0" u="none" strike="noStrike" dirty="0">
                <a:solidFill>
                  <a:srgbClr val="000000"/>
                </a:solidFill>
                <a:effectLst/>
                <a:highlight>
                  <a:srgbClr val="F7F7F7"/>
                </a:highlight>
                <a:latin typeface="Courier New" panose="02070309020205020404" pitchFamily="49" charset="0"/>
              </a:rPr>
              <a:t>, train_accuracy_unpruned)</a:t>
            </a:r>
            <a:endParaRPr lang="it-IT" sz="2000" b="0" dirty="0">
              <a:effectLst/>
              <a:highlight>
                <a:srgbClr val="F7F7F7"/>
              </a:highlight>
            </a:endParaRPr>
          </a:p>
          <a:p>
            <a:pPr rtl="0">
              <a:spcBef>
                <a:spcPts val="0"/>
              </a:spcBef>
              <a:spcAft>
                <a:spcPts val="0"/>
              </a:spcAft>
            </a:pPr>
            <a:r>
              <a:rPr lang="it-IT" sz="2000" b="0" i="0" u="none" strike="noStrike" dirty="0">
                <a:solidFill>
                  <a:srgbClr val="795E26"/>
                </a:solidFill>
                <a:effectLst/>
                <a:highlight>
                  <a:srgbClr val="F7F7F7"/>
                </a:highlight>
                <a:latin typeface="Courier New" panose="02070309020205020404" pitchFamily="49" charset="0"/>
              </a:rPr>
              <a:t>print</a:t>
            </a:r>
            <a:r>
              <a:rPr lang="it-IT" sz="2000" b="0" i="0" u="none" strike="noStrike" dirty="0">
                <a:solidFill>
                  <a:srgbClr val="000000"/>
                </a:solidFill>
                <a:effectLst/>
                <a:highlight>
                  <a:srgbClr val="F7F7F7"/>
                </a:highlight>
                <a:latin typeface="Courier New" panose="02070309020205020404" pitchFamily="49" charset="0"/>
              </a:rPr>
              <a:t>(</a:t>
            </a:r>
            <a:r>
              <a:rPr lang="it-IT" sz="2000" b="0" i="0" u="none" strike="noStrike" dirty="0">
                <a:solidFill>
                  <a:srgbClr val="A31515"/>
                </a:solidFill>
                <a:effectLst/>
                <a:highlight>
                  <a:srgbClr val="F7F7F7"/>
                </a:highlight>
                <a:latin typeface="Courier New" panose="02070309020205020404" pitchFamily="49" charset="0"/>
              </a:rPr>
              <a:t>"Test Accuracy:"</a:t>
            </a:r>
            <a:r>
              <a:rPr lang="it-IT" sz="2000" b="0" i="0" u="none" strike="noStrike" dirty="0">
                <a:solidFill>
                  <a:srgbClr val="000000"/>
                </a:solidFill>
                <a:effectLst/>
                <a:highlight>
                  <a:srgbClr val="F7F7F7"/>
                </a:highlight>
                <a:latin typeface="Courier New" panose="02070309020205020404" pitchFamily="49" charset="0"/>
              </a:rPr>
              <a:t>, test_accuracy_unpruned)</a:t>
            </a:r>
            <a:endParaRPr lang="it-IT" sz="2000" b="0" dirty="0">
              <a:effectLst/>
              <a:highlight>
                <a:srgbClr val="F7F7F7"/>
              </a:highlight>
            </a:endParaRPr>
          </a:p>
          <a:p>
            <a:pPr rtl="0">
              <a:spcBef>
                <a:spcPts val="0"/>
              </a:spcBef>
              <a:spcAft>
                <a:spcPts val="0"/>
              </a:spcAft>
            </a:pPr>
            <a:r>
              <a:rPr lang="it-IT" sz="2000" b="0" i="0" u="none" strike="noStrike" dirty="0">
                <a:solidFill>
                  <a:srgbClr val="795E26"/>
                </a:solidFill>
                <a:effectLst/>
                <a:highlight>
                  <a:srgbClr val="F7F7F7"/>
                </a:highlight>
                <a:latin typeface="Courier New" panose="02070309020205020404" pitchFamily="49" charset="0"/>
              </a:rPr>
              <a:t>print</a:t>
            </a:r>
            <a:r>
              <a:rPr lang="it-IT" sz="2000" b="0" i="0" u="none" strike="noStrike" dirty="0">
                <a:solidFill>
                  <a:srgbClr val="000000"/>
                </a:solidFill>
                <a:effectLst/>
                <a:highlight>
                  <a:srgbClr val="F7F7F7"/>
                </a:highlight>
                <a:latin typeface="Courier New" panose="02070309020205020404" pitchFamily="49" charset="0"/>
              </a:rPr>
              <a:t>(</a:t>
            </a:r>
            <a:r>
              <a:rPr lang="it-IT" sz="2000" b="0" i="0" u="none" strike="noStrike" dirty="0">
                <a:solidFill>
                  <a:srgbClr val="A31515"/>
                </a:solidFill>
                <a:effectLst/>
                <a:highlight>
                  <a:srgbClr val="F7F7F7"/>
                </a:highlight>
                <a:latin typeface="Courier New" panose="02070309020205020404" pitchFamily="49" charset="0"/>
              </a:rPr>
              <a:t>"Validation Accuracy:"</a:t>
            </a:r>
            <a:r>
              <a:rPr lang="it-IT" sz="2000" b="0" i="0" u="none" strike="noStrike" dirty="0">
                <a:solidFill>
                  <a:srgbClr val="000000"/>
                </a:solidFill>
                <a:effectLst/>
                <a:highlight>
                  <a:srgbClr val="F7F7F7"/>
                </a:highlight>
                <a:latin typeface="Courier New" panose="02070309020205020404" pitchFamily="49" charset="0"/>
              </a:rPr>
              <a:t>, val_accuracy_unpruned)</a:t>
            </a:r>
            <a:endParaRPr lang="it-IT" sz="2000" b="0" dirty="0">
              <a:effectLst/>
              <a:highlight>
                <a:srgbClr val="F7F7F7"/>
              </a:highlight>
            </a:endParaRPr>
          </a:p>
          <a:p>
            <a:pPr rtl="0">
              <a:spcBef>
                <a:spcPts val="0"/>
              </a:spcBef>
              <a:spcAft>
                <a:spcPts val="0"/>
              </a:spcAft>
            </a:pPr>
            <a:r>
              <a:rPr lang="it-IT" sz="2000" b="0" i="0" u="none" strike="noStrike" dirty="0">
                <a:solidFill>
                  <a:srgbClr val="AF00DB"/>
                </a:solidFill>
                <a:effectLst/>
                <a:highlight>
                  <a:srgbClr val="F7F7F7"/>
                </a:highlight>
                <a:latin typeface="Courier New" panose="02070309020205020404" pitchFamily="49" charset="0"/>
              </a:rPr>
              <a:t>if</a:t>
            </a:r>
            <a:r>
              <a:rPr lang="it-IT" sz="2000" b="0" i="0" u="none" strike="noStrike" dirty="0">
                <a:solidFill>
                  <a:srgbClr val="000000"/>
                </a:solidFill>
                <a:effectLst/>
                <a:highlight>
                  <a:srgbClr val="F7F7F7"/>
                </a:highlight>
                <a:latin typeface="Courier New" panose="02070309020205020404" pitchFamily="49" charset="0"/>
              </a:rPr>
              <a:t> best_tree:</a:t>
            </a:r>
            <a:endParaRPr lang="it-IT" sz="2000" b="0" dirty="0">
              <a:effectLst/>
              <a:highlight>
                <a:srgbClr val="F7F7F7"/>
              </a:highlight>
            </a:endParaRPr>
          </a:p>
          <a:p>
            <a:pPr rtl="0">
              <a:spcBef>
                <a:spcPts val="0"/>
              </a:spcBef>
              <a:spcAft>
                <a:spcPts val="0"/>
              </a:spcAft>
            </a:pPr>
            <a:r>
              <a:rPr lang="it-IT" sz="2000" b="0" i="0" u="none" strike="noStrike" dirty="0">
                <a:solidFill>
                  <a:srgbClr val="000000"/>
                </a:solidFill>
                <a:effectLst/>
                <a:highlight>
                  <a:srgbClr val="F7F7F7"/>
                </a:highlight>
                <a:latin typeface="Courier New" panose="02070309020205020404" pitchFamily="49" charset="0"/>
              </a:rPr>
              <a:t>    </a:t>
            </a:r>
            <a:r>
              <a:rPr lang="it-IT" sz="2000" b="0" i="0" u="none" strike="noStrike" dirty="0">
                <a:solidFill>
                  <a:srgbClr val="795E26"/>
                </a:solidFill>
                <a:effectLst/>
                <a:highlight>
                  <a:srgbClr val="F7F7F7"/>
                </a:highlight>
                <a:latin typeface="Courier New" panose="02070309020205020404" pitchFamily="49" charset="0"/>
              </a:rPr>
              <a:t>print</a:t>
            </a:r>
            <a:r>
              <a:rPr lang="it-IT" sz="2000" b="0" i="0" u="none" strike="noStrike" dirty="0">
                <a:solidFill>
                  <a:srgbClr val="000000"/>
                </a:solidFill>
                <a:effectLst/>
                <a:highlight>
                  <a:srgbClr val="F7F7F7"/>
                </a:highlight>
                <a:latin typeface="Courier New" panose="02070309020205020404" pitchFamily="49" charset="0"/>
              </a:rPr>
              <a:t>(</a:t>
            </a:r>
            <a:r>
              <a:rPr lang="it-IT" sz="2000" b="0" i="0" u="none" strike="noStrike" dirty="0">
                <a:solidFill>
                  <a:srgbClr val="A31515"/>
                </a:solidFill>
                <a:effectLst/>
                <a:highlight>
                  <a:srgbClr val="F7F7F7"/>
                </a:highlight>
                <a:latin typeface="Courier New" panose="02070309020205020404" pitchFamily="49" charset="0"/>
              </a:rPr>
              <a:t>"\n Pruned Tree:"</a:t>
            </a:r>
            <a:r>
              <a:rPr lang="it-IT" sz="2000" b="0" i="0" u="none" strike="noStrike" dirty="0">
                <a:solidFill>
                  <a:srgbClr val="000000"/>
                </a:solidFill>
                <a:effectLst/>
                <a:highlight>
                  <a:srgbClr val="F7F7F7"/>
                </a:highlight>
                <a:latin typeface="Courier New" panose="02070309020205020404" pitchFamily="49" charset="0"/>
              </a:rPr>
              <a:t>)</a:t>
            </a:r>
            <a:endParaRPr lang="it-IT" sz="2000" b="0" dirty="0">
              <a:effectLst/>
              <a:highlight>
                <a:srgbClr val="F7F7F7"/>
              </a:highlight>
            </a:endParaRPr>
          </a:p>
          <a:p>
            <a:pPr rtl="0">
              <a:spcBef>
                <a:spcPts val="0"/>
              </a:spcBef>
              <a:spcAft>
                <a:spcPts val="0"/>
              </a:spcAft>
            </a:pPr>
            <a:r>
              <a:rPr lang="it-IT" sz="2000" b="0" i="0" u="none" strike="noStrike" dirty="0">
                <a:solidFill>
                  <a:srgbClr val="000000"/>
                </a:solidFill>
                <a:effectLst/>
                <a:highlight>
                  <a:srgbClr val="F7F7F7"/>
                </a:highlight>
                <a:latin typeface="Courier New" panose="02070309020205020404" pitchFamily="49" charset="0"/>
              </a:rPr>
              <a:t>    </a:t>
            </a:r>
            <a:r>
              <a:rPr lang="it-IT" sz="2000" b="0" i="0" u="none" strike="noStrike" dirty="0">
                <a:solidFill>
                  <a:srgbClr val="795E26"/>
                </a:solidFill>
                <a:effectLst/>
                <a:highlight>
                  <a:srgbClr val="F7F7F7"/>
                </a:highlight>
                <a:latin typeface="Courier New" panose="02070309020205020404" pitchFamily="49" charset="0"/>
              </a:rPr>
              <a:t>print</a:t>
            </a:r>
            <a:r>
              <a:rPr lang="it-IT" sz="2000" b="0" i="0" u="none" strike="noStrike" dirty="0">
                <a:solidFill>
                  <a:srgbClr val="000000"/>
                </a:solidFill>
                <a:effectLst/>
                <a:highlight>
                  <a:srgbClr val="F7F7F7"/>
                </a:highlight>
                <a:latin typeface="Courier New" panose="02070309020205020404" pitchFamily="49" charset="0"/>
              </a:rPr>
              <a:t>(</a:t>
            </a:r>
            <a:r>
              <a:rPr lang="it-IT" sz="2000" b="0" i="0" u="none" strike="noStrike" dirty="0">
                <a:solidFill>
                  <a:srgbClr val="A31515"/>
                </a:solidFill>
                <a:effectLst/>
                <a:highlight>
                  <a:srgbClr val="F7F7F7"/>
                </a:highlight>
                <a:latin typeface="Courier New" panose="02070309020205020404" pitchFamily="49" charset="0"/>
              </a:rPr>
              <a:t>"Training Accuracy:"</a:t>
            </a:r>
            <a:r>
              <a:rPr lang="it-IT" sz="2000" b="0" i="0" u="none" strike="noStrike" dirty="0">
                <a:solidFill>
                  <a:srgbClr val="000000"/>
                </a:solidFill>
                <a:effectLst/>
                <a:highlight>
                  <a:srgbClr val="F7F7F7"/>
                </a:highlight>
                <a:latin typeface="Courier New" panose="02070309020205020404" pitchFamily="49" charset="0"/>
              </a:rPr>
              <a:t>, train_accuracy_pruned)</a:t>
            </a:r>
            <a:endParaRPr lang="it-IT" sz="2000" b="0" dirty="0">
              <a:effectLst/>
              <a:highlight>
                <a:srgbClr val="F7F7F7"/>
              </a:highlight>
            </a:endParaRPr>
          </a:p>
          <a:p>
            <a:pPr rtl="0">
              <a:spcBef>
                <a:spcPts val="0"/>
              </a:spcBef>
              <a:spcAft>
                <a:spcPts val="0"/>
              </a:spcAft>
            </a:pPr>
            <a:r>
              <a:rPr lang="it-IT" sz="2000" b="0" i="0" u="none" strike="noStrike" dirty="0">
                <a:solidFill>
                  <a:srgbClr val="000000"/>
                </a:solidFill>
                <a:effectLst/>
                <a:highlight>
                  <a:srgbClr val="F7F7F7"/>
                </a:highlight>
                <a:latin typeface="Courier New" panose="02070309020205020404" pitchFamily="49" charset="0"/>
              </a:rPr>
              <a:t>    </a:t>
            </a:r>
            <a:r>
              <a:rPr lang="it-IT" sz="2000" b="0" i="0" u="none" strike="noStrike" dirty="0">
                <a:solidFill>
                  <a:srgbClr val="795E26"/>
                </a:solidFill>
                <a:effectLst/>
                <a:highlight>
                  <a:srgbClr val="F7F7F7"/>
                </a:highlight>
                <a:latin typeface="Courier New" panose="02070309020205020404" pitchFamily="49" charset="0"/>
              </a:rPr>
              <a:t>print</a:t>
            </a:r>
            <a:r>
              <a:rPr lang="it-IT" sz="2000" b="0" i="0" u="none" strike="noStrike" dirty="0">
                <a:solidFill>
                  <a:srgbClr val="000000"/>
                </a:solidFill>
                <a:effectLst/>
                <a:highlight>
                  <a:srgbClr val="F7F7F7"/>
                </a:highlight>
                <a:latin typeface="Courier New" panose="02070309020205020404" pitchFamily="49" charset="0"/>
              </a:rPr>
              <a:t>(</a:t>
            </a:r>
            <a:r>
              <a:rPr lang="it-IT" sz="2000" b="0" i="0" u="none" strike="noStrike" dirty="0">
                <a:solidFill>
                  <a:srgbClr val="A31515"/>
                </a:solidFill>
                <a:effectLst/>
                <a:highlight>
                  <a:srgbClr val="F7F7F7"/>
                </a:highlight>
                <a:latin typeface="Courier New" panose="02070309020205020404" pitchFamily="49" charset="0"/>
              </a:rPr>
              <a:t>"Test Accuracy:"</a:t>
            </a:r>
            <a:r>
              <a:rPr lang="it-IT" sz="2000" b="0" i="0" u="none" strike="noStrike" dirty="0">
                <a:solidFill>
                  <a:srgbClr val="000000"/>
                </a:solidFill>
                <a:effectLst/>
                <a:highlight>
                  <a:srgbClr val="F7F7F7"/>
                </a:highlight>
                <a:latin typeface="Courier New" panose="02070309020205020404" pitchFamily="49" charset="0"/>
              </a:rPr>
              <a:t>, test_accuracy_pruned)</a:t>
            </a:r>
            <a:endParaRPr lang="it-IT" sz="2000" b="0" dirty="0">
              <a:effectLst/>
              <a:highlight>
                <a:srgbClr val="F7F7F7"/>
              </a:highlight>
            </a:endParaRPr>
          </a:p>
          <a:p>
            <a:pPr rtl="0">
              <a:spcBef>
                <a:spcPts val="0"/>
              </a:spcBef>
              <a:spcAft>
                <a:spcPts val="0"/>
              </a:spcAft>
            </a:pPr>
            <a:r>
              <a:rPr lang="it-IT" sz="2000" b="0" i="0" u="none" strike="noStrike" dirty="0">
                <a:solidFill>
                  <a:srgbClr val="000000"/>
                </a:solidFill>
                <a:effectLst/>
                <a:highlight>
                  <a:srgbClr val="F7F7F7"/>
                </a:highlight>
                <a:latin typeface="Courier New" panose="02070309020205020404" pitchFamily="49" charset="0"/>
              </a:rPr>
              <a:t>    </a:t>
            </a:r>
            <a:r>
              <a:rPr lang="it-IT" sz="2000" b="0" i="0" u="none" strike="noStrike" dirty="0">
                <a:solidFill>
                  <a:srgbClr val="795E26"/>
                </a:solidFill>
                <a:effectLst/>
                <a:highlight>
                  <a:srgbClr val="F7F7F7"/>
                </a:highlight>
                <a:latin typeface="Courier New" panose="02070309020205020404" pitchFamily="49" charset="0"/>
              </a:rPr>
              <a:t>print</a:t>
            </a:r>
            <a:r>
              <a:rPr lang="it-IT" sz="2000" b="0" i="0" u="none" strike="noStrike" dirty="0">
                <a:solidFill>
                  <a:srgbClr val="000000"/>
                </a:solidFill>
                <a:effectLst/>
                <a:highlight>
                  <a:srgbClr val="F7F7F7"/>
                </a:highlight>
                <a:latin typeface="Courier New" panose="02070309020205020404" pitchFamily="49" charset="0"/>
              </a:rPr>
              <a:t>(</a:t>
            </a:r>
            <a:r>
              <a:rPr lang="it-IT" sz="2000" b="0" i="0" u="none" strike="noStrike" dirty="0">
                <a:solidFill>
                  <a:srgbClr val="A31515"/>
                </a:solidFill>
                <a:effectLst/>
                <a:highlight>
                  <a:srgbClr val="F7F7F7"/>
                </a:highlight>
                <a:latin typeface="Courier New" panose="02070309020205020404" pitchFamily="49" charset="0"/>
              </a:rPr>
              <a:t>"Validation Accuracy:"</a:t>
            </a:r>
            <a:r>
              <a:rPr lang="it-IT" sz="2000" b="0" i="0" u="none" strike="noStrike" dirty="0">
                <a:solidFill>
                  <a:srgbClr val="000000"/>
                </a:solidFill>
                <a:effectLst/>
                <a:highlight>
                  <a:srgbClr val="F7F7F7"/>
                </a:highlight>
                <a:latin typeface="Courier New" panose="02070309020205020404" pitchFamily="49" charset="0"/>
              </a:rPr>
              <a:t>, val_accuracy_pruned)</a:t>
            </a:r>
            <a:endParaRPr lang="it-IT" sz="2000" b="0" dirty="0">
              <a:effectLst/>
              <a:highlight>
                <a:srgbClr val="F7F7F7"/>
              </a:highlight>
            </a:endParaRPr>
          </a:p>
          <a:p>
            <a:pPr rtl="0">
              <a:spcBef>
                <a:spcPts val="0"/>
              </a:spcBef>
              <a:spcAft>
                <a:spcPts val="0"/>
              </a:spcAft>
            </a:pPr>
            <a:r>
              <a:rPr lang="it-IT" sz="2000" b="0" i="0" u="none" strike="noStrike" dirty="0">
                <a:solidFill>
                  <a:srgbClr val="AF00DB"/>
                </a:solidFill>
                <a:effectLst/>
                <a:highlight>
                  <a:srgbClr val="F7F7F7"/>
                </a:highlight>
                <a:latin typeface="Courier New" panose="02070309020205020404" pitchFamily="49" charset="0"/>
              </a:rPr>
              <a:t>else</a:t>
            </a:r>
            <a:r>
              <a:rPr lang="it-IT" sz="2000" b="0" i="0" u="none" strike="noStrike" dirty="0">
                <a:solidFill>
                  <a:srgbClr val="000000"/>
                </a:solidFill>
                <a:effectLst/>
                <a:highlight>
                  <a:srgbClr val="F7F7F7"/>
                </a:highlight>
                <a:latin typeface="Courier New" panose="02070309020205020404" pitchFamily="49" charset="0"/>
              </a:rPr>
              <a:t>:</a:t>
            </a:r>
            <a:endParaRPr lang="it-IT" sz="2000" b="0" dirty="0">
              <a:effectLst/>
              <a:highlight>
                <a:srgbClr val="F7F7F7"/>
              </a:highlight>
            </a:endParaRPr>
          </a:p>
          <a:p>
            <a:r>
              <a:rPr lang="it-IT" sz="2000" b="0" i="0" u="none" strike="noStrike" dirty="0">
                <a:solidFill>
                  <a:srgbClr val="000000"/>
                </a:solidFill>
                <a:effectLst/>
                <a:latin typeface="Courier New" panose="02070309020205020404" pitchFamily="49" charset="0"/>
              </a:rPr>
              <a:t>    </a:t>
            </a:r>
            <a:r>
              <a:rPr lang="it-IT" sz="2000" b="0" i="0" u="none" strike="noStrike" dirty="0">
                <a:solidFill>
                  <a:srgbClr val="795E26"/>
                </a:solidFill>
                <a:effectLst/>
                <a:latin typeface="Courier New" panose="02070309020205020404" pitchFamily="49" charset="0"/>
              </a:rPr>
              <a:t>print</a:t>
            </a:r>
            <a:r>
              <a:rPr lang="it-IT" sz="2000" b="0" i="0" u="none" strike="noStrike" dirty="0">
                <a:solidFill>
                  <a:srgbClr val="000000"/>
                </a:solidFill>
                <a:effectLst/>
                <a:latin typeface="Courier New" panose="02070309020205020404" pitchFamily="49" charset="0"/>
              </a:rPr>
              <a:t>(</a:t>
            </a:r>
            <a:r>
              <a:rPr lang="it-IT" sz="2000" b="0" i="0" u="none" strike="noStrike" dirty="0">
                <a:solidFill>
                  <a:srgbClr val="A31515"/>
                </a:solidFill>
                <a:effectLst/>
                <a:latin typeface="Courier New" panose="02070309020205020404" pitchFamily="49" charset="0"/>
              </a:rPr>
              <a:t>"\n No pruned tree selected."</a:t>
            </a:r>
            <a:r>
              <a:rPr lang="it-IT" sz="2000" b="0" i="0" u="none" strike="noStrike" dirty="0">
                <a:solidFill>
                  <a:srgbClr val="000000"/>
                </a:solidFill>
                <a:effectLst/>
                <a:latin typeface="Courier New" panose="02070309020205020404" pitchFamily="49" charset="0"/>
              </a:rPr>
              <a:t>)</a:t>
            </a:r>
            <a:endParaRPr lang="it-IT" sz="2000" dirty="0"/>
          </a:p>
        </p:txBody>
      </p:sp>
    </p:spTree>
    <p:extLst>
      <p:ext uri="{BB962C8B-B14F-4D97-AF65-F5344CB8AC3E}">
        <p14:creationId xmlns:p14="http://schemas.microsoft.com/office/powerpoint/2010/main" val="39820896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333373" y="357008"/>
            <a:ext cx="13383766" cy="820738"/>
          </a:xfrm>
          <a:prstGeom prst="rect">
            <a:avLst/>
          </a:prstGeom>
        </p:spPr>
        <p:txBody>
          <a:bodyPr wrap="square" lIns="0" tIns="0" rIns="0" bIns="0" rtlCol="0" anchor="t">
            <a:spAutoFit/>
          </a:bodyPr>
          <a:lstStyle/>
          <a:p>
            <a:pPr>
              <a:lnSpc>
                <a:spcPts val="6399"/>
              </a:lnSpc>
            </a:pPr>
            <a:r>
              <a:rPr lang="en-US" sz="6399" spc="63" dirty="0">
                <a:solidFill>
                  <a:srgbClr val="0086B3"/>
                </a:solidFill>
                <a:latin typeface="Proxima Nova Bold"/>
              </a:rPr>
              <a:t>Unpruned vs Pruned Trees</a:t>
            </a:r>
          </a:p>
        </p:txBody>
      </p:sp>
      <p:sp>
        <p:nvSpPr>
          <p:cNvPr id="5" name="Freeform 5"/>
          <p:cNvSpPr/>
          <p:nvPr/>
        </p:nvSpPr>
        <p:spPr>
          <a:xfrm rot="4596961">
            <a:off x="-2619382" y="7655444"/>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2129583" y="8552646"/>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9956905">
            <a:off x="16046272" y="-1045493"/>
            <a:ext cx="3832752" cy="3962431"/>
          </a:xfrm>
          <a:custGeom>
            <a:avLst/>
            <a:gdLst/>
            <a:ahLst/>
            <a:cxnLst/>
            <a:rect l="l" t="t" r="r" b="b"/>
            <a:pathLst>
              <a:path w="3832752" h="3962431">
                <a:moveTo>
                  <a:pt x="0" y="0"/>
                </a:moveTo>
                <a:lnTo>
                  <a:pt x="3832752" y="0"/>
                </a:lnTo>
                <a:lnTo>
                  <a:pt x="3832752" y="3962431"/>
                </a:lnTo>
                <a:lnTo>
                  <a:pt x="0" y="39624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395011">
            <a:off x="15943627" y="-1113298"/>
            <a:ext cx="2831272" cy="3761351"/>
          </a:xfrm>
          <a:custGeom>
            <a:avLst/>
            <a:gdLst/>
            <a:ahLst/>
            <a:cxnLst/>
            <a:rect l="l" t="t" r="r" b="b"/>
            <a:pathLst>
              <a:path w="2831272" h="3761351">
                <a:moveTo>
                  <a:pt x="0" y="0"/>
                </a:moveTo>
                <a:lnTo>
                  <a:pt x="2831272" y="0"/>
                </a:lnTo>
                <a:lnTo>
                  <a:pt x="2831272" y="3761351"/>
                </a:lnTo>
                <a:lnTo>
                  <a:pt x="0" y="376135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4" name="CasellaDiTesto 3">
            <a:extLst>
              <a:ext uri="{FF2B5EF4-FFF2-40B4-BE49-F238E27FC236}">
                <a16:creationId xmlns:a16="http://schemas.microsoft.com/office/drawing/2014/main" id="{FAF20CB6-7FB0-4B5E-F35F-48DC9E54960A}"/>
              </a:ext>
            </a:extLst>
          </p:cNvPr>
          <p:cNvSpPr txBox="1"/>
          <p:nvPr/>
        </p:nvSpPr>
        <p:spPr>
          <a:xfrm>
            <a:off x="450217" y="1336463"/>
            <a:ext cx="17353048" cy="8217634"/>
          </a:xfrm>
          <a:prstGeom prst="rect">
            <a:avLst/>
          </a:prstGeom>
          <a:noFill/>
        </p:spPr>
        <p:txBody>
          <a:bodyPr wrap="square">
            <a:spAutoFit/>
          </a:bodyPr>
          <a:lstStyle/>
          <a:p>
            <a:pPr rtl="0">
              <a:spcBef>
                <a:spcPts val="0"/>
              </a:spcBef>
              <a:spcAft>
                <a:spcPts val="0"/>
              </a:spcAft>
            </a:pPr>
            <a:r>
              <a:rPr lang="en-US" sz="2400" b="1" i="0" u="sng" dirty="0">
                <a:solidFill>
                  <a:schemeClr val="accent6">
                    <a:lumMod val="75000"/>
                  </a:schemeClr>
                </a:solidFill>
                <a:effectLst/>
                <a:latin typeface="Proxima Nova" panose="020B0604020202020204" charset="0"/>
              </a:rPr>
              <a:t>Unpruned:</a:t>
            </a:r>
            <a:endParaRPr lang="en-US" sz="3600" b="1" dirty="0">
              <a:solidFill>
                <a:schemeClr val="accent6">
                  <a:lumMod val="75000"/>
                </a:schemeClr>
              </a:solidFill>
              <a:effectLst/>
              <a:latin typeface="Proxima Nova" panose="020B0604020202020204" charset="0"/>
            </a:endParaRPr>
          </a:p>
          <a:p>
            <a:pPr rtl="0">
              <a:spcBef>
                <a:spcPts val="0"/>
              </a:spcBef>
              <a:spcAft>
                <a:spcPts val="0"/>
              </a:spcAft>
            </a:pPr>
            <a:r>
              <a:rPr lang="en-US" sz="2400" b="1" i="0" u="none" strike="noStrike" dirty="0">
                <a:solidFill>
                  <a:srgbClr val="000000"/>
                </a:solidFill>
                <a:effectLst/>
                <a:latin typeface="Proxima Nova" panose="020B0604020202020204" charset="0"/>
              </a:rPr>
              <a:t>Accuracy of unpruned tree on training set:</a:t>
            </a:r>
            <a:r>
              <a:rPr lang="en-US" sz="2400" b="0" i="0" u="none" strike="noStrike" dirty="0">
                <a:solidFill>
                  <a:srgbClr val="000080"/>
                </a:solidFill>
                <a:effectLst/>
                <a:latin typeface="Proxima Nova" panose="020B0604020202020204" charset="0"/>
              </a:rPr>
              <a:t> 1.0</a:t>
            </a:r>
            <a:endParaRPr lang="en-US" sz="3600" b="0" dirty="0">
              <a:effectLst/>
              <a:latin typeface="Proxima Nova" panose="020B0604020202020204" charset="0"/>
            </a:endParaRPr>
          </a:p>
          <a:p>
            <a:pPr rtl="0">
              <a:spcBef>
                <a:spcPts val="0"/>
              </a:spcBef>
              <a:spcAft>
                <a:spcPts val="0"/>
              </a:spcAft>
            </a:pPr>
            <a:r>
              <a:rPr lang="en-US" sz="2400" b="1" i="0" u="none" strike="noStrike" dirty="0">
                <a:solidFill>
                  <a:srgbClr val="000000"/>
                </a:solidFill>
                <a:effectLst/>
                <a:latin typeface="Proxima Nova" panose="020B0604020202020204" charset="0"/>
              </a:rPr>
              <a:t>Accuracy of unpruned tree on test set:</a:t>
            </a:r>
            <a:r>
              <a:rPr lang="en-US" sz="2400" b="0" i="0" u="none" strike="noStrike" dirty="0">
                <a:solidFill>
                  <a:srgbClr val="000080"/>
                </a:solidFill>
                <a:effectLst/>
                <a:latin typeface="Proxima Nova" panose="020B0604020202020204" charset="0"/>
              </a:rPr>
              <a:t> 0.7212614445574771</a:t>
            </a:r>
            <a:endParaRPr lang="en-US" sz="3600" b="0" dirty="0">
              <a:effectLst/>
              <a:latin typeface="Proxima Nova" panose="020B0604020202020204" charset="0"/>
            </a:endParaRPr>
          </a:p>
          <a:p>
            <a:pPr rtl="0">
              <a:spcBef>
                <a:spcPts val="0"/>
              </a:spcBef>
              <a:spcAft>
                <a:spcPts val="0"/>
              </a:spcAft>
            </a:pPr>
            <a:r>
              <a:rPr lang="en-US" sz="2400" b="1" i="0" u="none" strike="noStrike" dirty="0">
                <a:solidFill>
                  <a:srgbClr val="000000"/>
                </a:solidFill>
                <a:effectLst/>
                <a:latin typeface="Proxima Nova" panose="020B0604020202020204" charset="0"/>
              </a:rPr>
              <a:t>Validation Accuracy:</a:t>
            </a:r>
            <a:r>
              <a:rPr lang="en-US" sz="2400" b="0" i="0" u="none" strike="noStrike" dirty="0">
                <a:solidFill>
                  <a:srgbClr val="000080"/>
                </a:solidFill>
                <a:effectLst/>
                <a:latin typeface="Proxima Nova" panose="020B0604020202020204" charset="0"/>
              </a:rPr>
              <a:t> 1.0</a:t>
            </a:r>
            <a:endParaRPr lang="en-US" sz="3600" b="0" dirty="0">
              <a:effectLst/>
              <a:latin typeface="Proxima Nova" panose="020B0604020202020204" charset="0"/>
            </a:endParaRPr>
          </a:p>
          <a:p>
            <a:pPr rtl="0">
              <a:spcBef>
                <a:spcPts val="0"/>
              </a:spcBef>
              <a:spcAft>
                <a:spcPts val="0"/>
              </a:spcAft>
            </a:pPr>
            <a:r>
              <a:rPr lang="en-US" sz="2400" b="1" i="0" u="sng" dirty="0">
                <a:solidFill>
                  <a:schemeClr val="accent6">
                    <a:lumMod val="75000"/>
                  </a:schemeClr>
                </a:solidFill>
                <a:effectLst/>
                <a:latin typeface="Proxima Nova" panose="020B0604020202020204" charset="0"/>
              </a:rPr>
              <a:t>Pruned (pre pruning)</a:t>
            </a:r>
            <a:endParaRPr lang="en-US" sz="3600" b="0" dirty="0">
              <a:solidFill>
                <a:schemeClr val="accent6">
                  <a:lumMod val="75000"/>
                </a:schemeClr>
              </a:solidFill>
              <a:effectLst/>
              <a:latin typeface="Proxima Nova" panose="020B0604020202020204" charset="0"/>
            </a:endParaRPr>
          </a:p>
          <a:p>
            <a:pPr rtl="0">
              <a:spcBef>
                <a:spcPts val="0"/>
              </a:spcBef>
              <a:spcAft>
                <a:spcPts val="0"/>
              </a:spcAft>
            </a:pPr>
            <a:r>
              <a:rPr lang="en-US" sz="2400" b="1" i="0" u="none" strike="noStrike" dirty="0">
                <a:solidFill>
                  <a:srgbClr val="000000"/>
                </a:solidFill>
                <a:effectLst/>
                <a:latin typeface="Proxima Nova" panose="020B0604020202020204" charset="0"/>
              </a:rPr>
              <a:t>Accuracy of pruned tree on training set:</a:t>
            </a:r>
            <a:r>
              <a:rPr lang="en-US" sz="2400" b="0" i="0" u="none" strike="noStrike" dirty="0">
                <a:solidFill>
                  <a:srgbClr val="000080"/>
                </a:solidFill>
                <a:effectLst/>
                <a:latin typeface="Proxima Nova" panose="020B0604020202020204" charset="0"/>
              </a:rPr>
              <a:t> 0.8962058438726559</a:t>
            </a:r>
            <a:endParaRPr lang="en-US" sz="3600" b="0" dirty="0">
              <a:effectLst/>
              <a:latin typeface="Proxima Nova" panose="020B0604020202020204" charset="0"/>
            </a:endParaRPr>
          </a:p>
          <a:p>
            <a:pPr rtl="0">
              <a:spcBef>
                <a:spcPts val="0"/>
              </a:spcBef>
              <a:spcAft>
                <a:spcPts val="0"/>
              </a:spcAft>
            </a:pPr>
            <a:r>
              <a:rPr lang="en-US" sz="2400" b="1" i="0" u="none" strike="noStrike" dirty="0">
                <a:solidFill>
                  <a:srgbClr val="000000"/>
                </a:solidFill>
                <a:effectLst/>
                <a:latin typeface="Proxima Nova" panose="020B0604020202020204" charset="0"/>
              </a:rPr>
              <a:t>Accuracy of pruned tree on test set:</a:t>
            </a:r>
            <a:r>
              <a:rPr lang="en-US" sz="2400" b="0" i="0" u="none" strike="noStrike" dirty="0">
                <a:solidFill>
                  <a:srgbClr val="000080"/>
                </a:solidFill>
                <a:effectLst/>
                <a:latin typeface="Proxima Nova" panose="020B0604020202020204" charset="0"/>
              </a:rPr>
              <a:t> 0.7385554425228891</a:t>
            </a:r>
            <a:endParaRPr lang="en-US" sz="3600" b="0" dirty="0">
              <a:effectLst/>
              <a:latin typeface="Proxima Nova" panose="020B0604020202020204" charset="0"/>
            </a:endParaRPr>
          </a:p>
          <a:p>
            <a:pPr rtl="0">
              <a:spcBef>
                <a:spcPts val="0"/>
              </a:spcBef>
              <a:spcAft>
                <a:spcPts val="0"/>
              </a:spcAft>
            </a:pPr>
            <a:r>
              <a:rPr lang="en-US" sz="2400" b="1" i="0" u="none" strike="noStrike" dirty="0">
                <a:solidFill>
                  <a:srgbClr val="000000"/>
                </a:solidFill>
                <a:effectLst/>
                <a:latin typeface="Proxima Nova" panose="020B0604020202020204" charset="0"/>
              </a:rPr>
              <a:t>Initial Validation Accuracy:</a:t>
            </a:r>
            <a:r>
              <a:rPr lang="en-US" sz="2400" b="0" i="0" u="none" strike="noStrike" dirty="0">
                <a:solidFill>
                  <a:srgbClr val="000080"/>
                </a:solidFill>
                <a:effectLst/>
                <a:latin typeface="Proxima Nova" panose="020B0604020202020204" charset="0"/>
              </a:rPr>
              <a:t> 0.7320261437908496</a:t>
            </a:r>
            <a:endParaRPr lang="en-US" sz="3600" b="0" dirty="0">
              <a:effectLst/>
              <a:latin typeface="Proxima Nova" panose="020B0604020202020204" charset="0"/>
            </a:endParaRPr>
          </a:p>
          <a:p>
            <a:pPr rtl="0">
              <a:spcBef>
                <a:spcPts val="0"/>
              </a:spcBef>
              <a:spcAft>
                <a:spcPts val="0"/>
              </a:spcAft>
            </a:pPr>
            <a:r>
              <a:rPr lang="en-US" sz="2400" b="1" i="0" u="none" strike="noStrike" dirty="0">
                <a:solidFill>
                  <a:srgbClr val="000000"/>
                </a:solidFill>
                <a:effectLst/>
                <a:latin typeface="Proxima Nova" panose="020B0604020202020204" charset="0"/>
              </a:rPr>
              <a:t>Accuracy of the pruned tree on the test set:</a:t>
            </a:r>
            <a:r>
              <a:rPr lang="en-US" sz="2400" b="0" i="0" u="none" strike="noStrike" dirty="0">
                <a:solidFill>
                  <a:srgbClr val="000080"/>
                </a:solidFill>
                <a:effectLst/>
                <a:latin typeface="Proxima Nova" panose="020B0604020202020204" charset="0"/>
              </a:rPr>
              <a:t> 0.7639877924720244</a:t>
            </a:r>
            <a:endParaRPr lang="en-US" sz="3600" b="0" dirty="0">
              <a:effectLst/>
              <a:latin typeface="Proxima Nova" panose="020B0604020202020204" charset="0"/>
            </a:endParaRPr>
          </a:p>
          <a:p>
            <a:pPr rtl="0">
              <a:spcBef>
                <a:spcPts val="0"/>
              </a:spcBef>
              <a:spcAft>
                <a:spcPts val="0"/>
              </a:spcAft>
            </a:pPr>
            <a:r>
              <a:rPr lang="en-US" sz="2400" b="1" i="0" u="sng" dirty="0">
                <a:solidFill>
                  <a:schemeClr val="accent6">
                    <a:lumMod val="75000"/>
                  </a:schemeClr>
                </a:solidFill>
                <a:effectLst/>
                <a:latin typeface="Proxima Nova" panose="020B0604020202020204" charset="0"/>
              </a:rPr>
              <a:t>Pruned (post pruning)</a:t>
            </a:r>
            <a:endParaRPr lang="en-US" sz="3600" b="0" dirty="0">
              <a:solidFill>
                <a:schemeClr val="accent6">
                  <a:lumMod val="75000"/>
                </a:schemeClr>
              </a:solidFill>
              <a:effectLst/>
              <a:latin typeface="Proxima Nova" panose="020B0604020202020204" charset="0"/>
            </a:endParaRPr>
          </a:p>
          <a:p>
            <a:pPr rtl="0">
              <a:spcBef>
                <a:spcPts val="0"/>
              </a:spcBef>
              <a:spcAft>
                <a:spcPts val="0"/>
              </a:spcAft>
            </a:pPr>
            <a:r>
              <a:rPr lang="en-US" sz="2400" b="1" i="0" u="none" strike="noStrike" dirty="0">
                <a:solidFill>
                  <a:srgbClr val="000000"/>
                </a:solidFill>
                <a:effectLst/>
                <a:latin typeface="Proxima Nova" panose="020B0604020202020204" charset="0"/>
              </a:rPr>
              <a:t>Training Accuracy:</a:t>
            </a:r>
            <a:r>
              <a:rPr lang="en-US" sz="2400" b="0" i="0" u="none" strike="noStrike" dirty="0">
                <a:solidFill>
                  <a:srgbClr val="000080"/>
                </a:solidFill>
                <a:effectLst/>
                <a:latin typeface="Proxima Nova" panose="020B0604020202020204" charset="0"/>
              </a:rPr>
              <a:t> 0.8135223555070883</a:t>
            </a:r>
            <a:endParaRPr lang="en-US" sz="3600" b="0" dirty="0">
              <a:effectLst/>
              <a:latin typeface="Proxima Nova" panose="020B0604020202020204" charset="0"/>
            </a:endParaRPr>
          </a:p>
          <a:p>
            <a:pPr rtl="0">
              <a:spcBef>
                <a:spcPts val="0"/>
              </a:spcBef>
              <a:spcAft>
                <a:spcPts val="0"/>
              </a:spcAft>
            </a:pPr>
            <a:r>
              <a:rPr lang="en-US" sz="2400" b="1" i="0" u="none" strike="noStrike" dirty="0">
                <a:solidFill>
                  <a:srgbClr val="000000"/>
                </a:solidFill>
                <a:effectLst/>
                <a:latin typeface="Proxima Nova" panose="020B0604020202020204" charset="0"/>
              </a:rPr>
              <a:t>Test Accuracy:</a:t>
            </a:r>
            <a:r>
              <a:rPr lang="en-US" sz="2400" b="0" i="0" u="none" strike="noStrike" dirty="0">
                <a:solidFill>
                  <a:srgbClr val="000080"/>
                </a:solidFill>
                <a:effectLst/>
                <a:latin typeface="Proxima Nova" panose="020B0604020202020204" charset="0"/>
              </a:rPr>
              <a:t> 0.7639877924720244</a:t>
            </a:r>
            <a:endParaRPr lang="en-US" sz="3600" b="0" dirty="0">
              <a:effectLst/>
              <a:latin typeface="Proxima Nova" panose="020B0604020202020204" charset="0"/>
            </a:endParaRPr>
          </a:p>
          <a:p>
            <a:pPr rtl="0">
              <a:spcBef>
                <a:spcPts val="0"/>
              </a:spcBef>
              <a:spcAft>
                <a:spcPts val="0"/>
              </a:spcAft>
            </a:pPr>
            <a:r>
              <a:rPr lang="en-US" sz="2400" b="1" i="0" u="none" strike="noStrike" dirty="0">
                <a:solidFill>
                  <a:srgbClr val="000000"/>
                </a:solidFill>
                <a:effectLst/>
                <a:latin typeface="Proxima Nova" panose="020B0604020202020204" charset="0"/>
              </a:rPr>
              <a:t>Validation Accuracy:</a:t>
            </a:r>
            <a:r>
              <a:rPr lang="en-US" sz="2400" b="0" i="0" u="none" strike="noStrike" dirty="0">
                <a:solidFill>
                  <a:srgbClr val="000080"/>
                </a:solidFill>
                <a:effectLst/>
                <a:latin typeface="Proxima Nova" panose="020B0604020202020204" charset="0"/>
              </a:rPr>
              <a:t> 0.7821350762527233   </a:t>
            </a:r>
            <a:endParaRPr lang="en-US" sz="3600" b="0" dirty="0">
              <a:effectLst/>
              <a:latin typeface="Proxima Nova" panose="020B0604020202020204" charset="0"/>
            </a:endParaRPr>
          </a:p>
          <a:p>
            <a:pPr rtl="0">
              <a:spcBef>
                <a:spcPts val="0"/>
              </a:spcBef>
              <a:spcAft>
                <a:spcPts val="0"/>
              </a:spcAft>
            </a:pPr>
            <a:r>
              <a:rPr lang="en-US" sz="2400" b="0" i="0" u="none" strike="noStrike" dirty="0">
                <a:solidFill>
                  <a:srgbClr val="000080"/>
                </a:solidFill>
                <a:effectLst/>
                <a:latin typeface="Proxima Nova" panose="020B0604020202020204" charset="0"/>
              </a:rPr>
              <a:t>The unpruned tree shows a perfect training accuracy (1.0), but it has lower test accuracy (0.7213), suggesting overfitting.</a:t>
            </a:r>
            <a:endParaRPr lang="en-US" sz="3600" b="0" dirty="0">
              <a:effectLst/>
              <a:latin typeface="Proxima Nova" panose="020B0604020202020204" charset="0"/>
            </a:endParaRPr>
          </a:p>
          <a:p>
            <a:pPr rtl="0">
              <a:spcBef>
                <a:spcPts val="0"/>
              </a:spcBef>
              <a:spcAft>
                <a:spcPts val="0"/>
              </a:spcAft>
            </a:pPr>
            <a:r>
              <a:rPr lang="en-US" sz="2400" b="0" i="0" u="none" strike="noStrike" dirty="0">
                <a:solidFill>
                  <a:srgbClr val="000080"/>
                </a:solidFill>
                <a:effectLst/>
                <a:latin typeface="Proxima Nova" panose="020B0604020202020204" charset="0"/>
              </a:rPr>
              <a:t>In contrast, the pruned tree has a slightly lower training accuracy (0.8135), indicating better generalization, and it performs better on the test set (accuracy of 0.764).</a:t>
            </a:r>
            <a:endParaRPr lang="en-US" sz="3600" b="0" dirty="0">
              <a:effectLst/>
              <a:latin typeface="Proxima Nova" panose="020B0604020202020204" charset="0"/>
            </a:endParaRPr>
          </a:p>
          <a:p>
            <a:pPr rtl="0">
              <a:spcBef>
                <a:spcPts val="0"/>
              </a:spcBef>
              <a:spcAft>
                <a:spcPts val="0"/>
              </a:spcAft>
            </a:pPr>
            <a:r>
              <a:rPr lang="en-US" sz="2400" b="0" i="0" u="none" strike="noStrike" dirty="0">
                <a:solidFill>
                  <a:srgbClr val="000080"/>
                </a:solidFill>
                <a:effectLst/>
                <a:latin typeface="Proxima Nova" panose="020B0604020202020204" charset="0"/>
              </a:rPr>
              <a:t>Based on these results, we  would recommend using the pruned tree for future data classification because it generalizes better and achieves higher accuracy on unseen data compared to the unpruned tree. The pruned tree strikes a good balance between training and test performance, making it more reliable for practical use.</a:t>
            </a:r>
            <a:endParaRPr lang="en-US" sz="3600" b="0" dirty="0">
              <a:effectLst/>
              <a:latin typeface="Proxima Nova" panose="020B0604020202020204" charset="0"/>
            </a:endParaRPr>
          </a:p>
          <a:p>
            <a:br>
              <a:rPr lang="en-US" sz="3600" dirty="0">
                <a:latin typeface="Proxima Nova" panose="020B0604020202020204" charset="0"/>
              </a:rPr>
            </a:br>
            <a:endParaRPr lang="it-IT" sz="3600" dirty="0">
              <a:latin typeface="Proxima Nova" panose="020B0604020202020204" charset="0"/>
            </a:endParaRPr>
          </a:p>
        </p:txBody>
      </p:sp>
    </p:spTree>
    <p:extLst>
      <p:ext uri="{BB962C8B-B14F-4D97-AF65-F5344CB8AC3E}">
        <p14:creationId xmlns:p14="http://schemas.microsoft.com/office/powerpoint/2010/main" val="13253438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333373" y="357008"/>
            <a:ext cx="13383766" cy="820738"/>
          </a:xfrm>
          <a:prstGeom prst="rect">
            <a:avLst/>
          </a:prstGeom>
        </p:spPr>
        <p:txBody>
          <a:bodyPr wrap="square" lIns="0" tIns="0" rIns="0" bIns="0" rtlCol="0" anchor="t">
            <a:spAutoFit/>
          </a:bodyPr>
          <a:lstStyle/>
          <a:p>
            <a:pPr>
              <a:lnSpc>
                <a:spcPts val="6399"/>
              </a:lnSpc>
            </a:pPr>
            <a:r>
              <a:rPr lang="en-US" sz="6399" spc="63" dirty="0">
                <a:solidFill>
                  <a:srgbClr val="0086B3"/>
                </a:solidFill>
                <a:latin typeface="Proxima Nova Bold"/>
              </a:rPr>
              <a:t>Unpruned vs Pruned Trees</a:t>
            </a:r>
          </a:p>
        </p:txBody>
      </p:sp>
      <p:sp>
        <p:nvSpPr>
          <p:cNvPr id="5" name="Freeform 5"/>
          <p:cNvSpPr/>
          <p:nvPr/>
        </p:nvSpPr>
        <p:spPr>
          <a:xfrm rot="4596961">
            <a:off x="-2619382" y="7655444"/>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2129583" y="8552646"/>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9956905">
            <a:off x="16046272" y="-1045493"/>
            <a:ext cx="3832752" cy="3962431"/>
          </a:xfrm>
          <a:custGeom>
            <a:avLst/>
            <a:gdLst/>
            <a:ahLst/>
            <a:cxnLst/>
            <a:rect l="l" t="t" r="r" b="b"/>
            <a:pathLst>
              <a:path w="3832752" h="3962431">
                <a:moveTo>
                  <a:pt x="0" y="0"/>
                </a:moveTo>
                <a:lnTo>
                  <a:pt x="3832752" y="0"/>
                </a:lnTo>
                <a:lnTo>
                  <a:pt x="3832752" y="3962431"/>
                </a:lnTo>
                <a:lnTo>
                  <a:pt x="0" y="39624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395011">
            <a:off x="15943627" y="-1113298"/>
            <a:ext cx="2831272" cy="3761351"/>
          </a:xfrm>
          <a:custGeom>
            <a:avLst/>
            <a:gdLst/>
            <a:ahLst/>
            <a:cxnLst/>
            <a:rect l="l" t="t" r="r" b="b"/>
            <a:pathLst>
              <a:path w="2831272" h="3761351">
                <a:moveTo>
                  <a:pt x="0" y="0"/>
                </a:moveTo>
                <a:lnTo>
                  <a:pt x="2831272" y="0"/>
                </a:lnTo>
                <a:lnTo>
                  <a:pt x="2831272" y="3761351"/>
                </a:lnTo>
                <a:lnTo>
                  <a:pt x="0" y="376135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4" name="CasellaDiTesto 3">
            <a:extLst>
              <a:ext uri="{FF2B5EF4-FFF2-40B4-BE49-F238E27FC236}">
                <a16:creationId xmlns:a16="http://schemas.microsoft.com/office/drawing/2014/main" id="{FAF20CB6-7FB0-4B5E-F35F-48DC9E54960A}"/>
              </a:ext>
            </a:extLst>
          </p:cNvPr>
          <p:cNvSpPr txBox="1"/>
          <p:nvPr/>
        </p:nvSpPr>
        <p:spPr>
          <a:xfrm>
            <a:off x="450217" y="2398350"/>
            <a:ext cx="14865983" cy="5478423"/>
          </a:xfrm>
          <a:prstGeom prst="rect">
            <a:avLst/>
          </a:prstGeom>
          <a:noFill/>
        </p:spPr>
        <p:txBody>
          <a:bodyPr wrap="square">
            <a:spAutoFit/>
          </a:bodyPr>
          <a:lstStyle/>
          <a:p>
            <a:pPr rtl="0">
              <a:spcBef>
                <a:spcPts val="0"/>
              </a:spcBef>
              <a:spcAft>
                <a:spcPts val="0"/>
              </a:spcAft>
            </a:pPr>
            <a:r>
              <a:rPr lang="en-US" sz="3200" b="0" i="0" u="none" strike="noStrike" dirty="0">
                <a:solidFill>
                  <a:srgbClr val="000080"/>
                </a:solidFill>
                <a:effectLst/>
                <a:latin typeface="Proxima Nova" panose="020B0604020202020204" charset="0"/>
              </a:rPr>
              <a:t>The post-pruned tree shows better generalization with higher test accuracy (0.7639) and validation accuracy (0.7821) compared to the pre-pruned tree (test accuracy of 0.7386 and initial validation accuracy of 0.7320).</a:t>
            </a:r>
            <a:endParaRPr lang="en-US" sz="4000" b="0" dirty="0">
              <a:effectLst/>
              <a:latin typeface="Proxima Nova" panose="020B0604020202020204" charset="0"/>
            </a:endParaRPr>
          </a:p>
          <a:p>
            <a:pPr rtl="0">
              <a:spcBef>
                <a:spcPts val="0"/>
              </a:spcBef>
              <a:spcAft>
                <a:spcPts val="0"/>
              </a:spcAft>
            </a:pPr>
            <a:r>
              <a:rPr lang="en-US" sz="3200" b="0" i="0" u="none" strike="noStrike" dirty="0">
                <a:solidFill>
                  <a:srgbClr val="000080"/>
                </a:solidFill>
                <a:effectLst/>
                <a:latin typeface="Proxima Nova" panose="020B0604020202020204" charset="0"/>
              </a:rPr>
              <a:t>Despite having a lower training accuracy (0.8135 vs. 0.8962), the post-pruned tree is less likely to overfit and can make reliable predictions on new data.</a:t>
            </a:r>
            <a:endParaRPr lang="en-US" sz="4000" b="0" dirty="0">
              <a:effectLst/>
              <a:latin typeface="Proxima Nova" panose="020B0604020202020204" charset="0"/>
            </a:endParaRPr>
          </a:p>
          <a:p>
            <a:pPr rtl="0">
              <a:spcBef>
                <a:spcPts val="0"/>
              </a:spcBef>
              <a:spcAft>
                <a:spcPts val="0"/>
              </a:spcAft>
            </a:pPr>
            <a:r>
              <a:rPr lang="en-US" sz="3200" b="0" i="0" u="none" strike="noStrike" dirty="0">
                <a:solidFill>
                  <a:srgbClr val="000080"/>
                </a:solidFill>
                <a:effectLst/>
                <a:latin typeface="Proxima Nova" panose="020B0604020202020204" charset="0"/>
              </a:rPr>
              <a:t>Based on these results, we recommend using the post-pruned tree for future data classification because it demonstrates improved generalization and performance across different datasets compared to the pre-pruned tree.</a:t>
            </a:r>
            <a:endParaRPr lang="en-US" sz="4000" b="0" dirty="0">
              <a:effectLst/>
              <a:latin typeface="Proxima Nova" panose="020B0604020202020204" charset="0"/>
            </a:endParaRPr>
          </a:p>
          <a:p>
            <a:br>
              <a:rPr lang="en-US" sz="4000" dirty="0">
                <a:latin typeface="Proxima Nova" panose="020B0604020202020204" charset="0"/>
              </a:rPr>
            </a:br>
            <a:endParaRPr lang="it-IT" sz="5400" dirty="0">
              <a:latin typeface="Proxima Nova" panose="020B0604020202020204" charset="0"/>
            </a:endParaRPr>
          </a:p>
        </p:txBody>
      </p:sp>
    </p:spTree>
    <p:extLst>
      <p:ext uri="{BB962C8B-B14F-4D97-AF65-F5344CB8AC3E}">
        <p14:creationId xmlns:p14="http://schemas.microsoft.com/office/powerpoint/2010/main" val="37433240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6215" y="281497"/>
            <a:ext cx="17353048" cy="820738"/>
          </a:xfrm>
          <a:prstGeom prst="rect">
            <a:avLst/>
          </a:prstGeom>
        </p:spPr>
        <p:txBody>
          <a:bodyPr wrap="square" lIns="0" tIns="0" rIns="0" bIns="0" rtlCol="0" anchor="t">
            <a:spAutoFit/>
          </a:bodyPr>
          <a:lstStyle/>
          <a:p>
            <a:pPr>
              <a:lnSpc>
                <a:spcPts val="6399"/>
              </a:lnSpc>
            </a:pPr>
            <a:r>
              <a:rPr lang="en-US" sz="6399" spc="63" dirty="0">
                <a:solidFill>
                  <a:srgbClr val="0086B3"/>
                </a:solidFill>
                <a:latin typeface="Proxima Nova Bold"/>
              </a:rPr>
              <a:t> Combining pre-pruning and post-pruning ?</a:t>
            </a:r>
          </a:p>
        </p:txBody>
      </p:sp>
      <p:sp>
        <p:nvSpPr>
          <p:cNvPr id="5" name="Freeform 5"/>
          <p:cNvSpPr/>
          <p:nvPr/>
        </p:nvSpPr>
        <p:spPr>
          <a:xfrm rot="4596961">
            <a:off x="-2619382" y="7655444"/>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2129583" y="8552646"/>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9956905">
            <a:off x="16365409" y="-1213838"/>
            <a:ext cx="3832752" cy="3962431"/>
          </a:xfrm>
          <a:custGeom>
            <a:avLst/>
            <a:gdLst/>
            <a:ahLst/>
            <a:cxnLst/>
            <a:rect l="l" t="t" r="r" b="b"/>
            <a:pathLst>
              <a:path w="3832752" h="3962431">
                <a:moveTo>
                  <a:pt x="0" y="0"/>
                </a:moveTo>
                <a:lnTo>
                  <a:pt x="3832752" y="0"/>
                </a:lnTo>
                <a:lnTo>
                  <a:pt x="3832752" y="3962431"/>
                </a:lnTo>
                <a:lnTo>
                  <a:pt x="0" y="39624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395011">
            <a:off x="16387629" y="-1293872"/>
            <a:ext cx="2831272" cy="3761351"/>
          </a:xfrm>
          <a:custGeom>
            <a:avLst/>
            <a:gdLst/>
            <a:ahLst/>
            <a:cxnLst/>
            <a:rect l="l" t="t" r="r" b="b"/>
            <a:pathLst>
              <a:path w="2831272" h="3761351">
                <a:moveTo>
                  <a:pt x="0" y="0"/>
                </a:moveTo>
                <a:lnTo>
                  <a:pt x="2831272" y="0"/>
                </a:lnTo>
                <a:lnTo>
                  <a:pt x="2831272" y="3761351"/>
                </a:lnTo>
                <a:lnTo>
                  <a:pt x="0" y="376135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4" name="CasellaDiTesto 3">
            <a:extLst>
              <a:ext uri="{FF2B5EF4-FFF2-40B4-BE49-F238E27FC236}">
                <a16:creationId xmlns:a16="http://schemas.microsoft.com/office/drawing/2014/main" id="{FAF20CB6-7FB0-4B5E-F35F-48DC9E54960A}"/>
              </a:ext>
            </a:extLst>
          </p:cNvPr>
          <p:cNvSpPr txBox="1"/>
          <p:nvPr/>
        </p:nvSpPr>
        <p:spPr>
          <a:xfrm>
            <a:off x="450217" y="1336463"/>
            <a:ext cx="17353048" cy="7848302"/>
          </a:xfrm>
          <a:prstGeom prst="rect">
            <a:avLst/>
          </a:prstGeom>
          <a:noFill/>
        </p:spPr>
        <p:txBody>
          <a:bodyPr wrap="square">
            <a:spAutoFit/>
          </a:bodyPr>
          <a:lstStyle/>
          <a:p>
            <a:pPr rtl="0">
              <a:spcBef>
                <a:spcPts val="0"/>
              </a:spcBef>
              <a:spcAft>
                <a:spcPts val="0"/>
              </a:spcAft>
            </a:pPr>
            <a:r>
              <a:rPr lang="en-US" sz="2800" b="1" dirty="0">
                <a:solidFill>
                  <a:schemeClr val="accent6">
                    <a:lumMod val="75000"/>
                  </a:schemeClr>
                </a:solidFill>
                <a:latin typeface="Proxima Nova"/>
              </a:rPr>
              <a:t>Pre-Pruning Only:</a:t>
            </a:r>
          </a:p>
          <a:p>
            <a:pPr rtl="0">
              <a:spcBef>
                <a:spcPts val="0"/>
              </a:spcBef>
              <a:spcAft>
                <a:spcPts val="0"/>
              </a:spcAft>
            </a:pPr>
            <a:r>
              <a:rPr lang="en-US" sz="2800" dirty="0">
                <a:solidFill>
                  <a:srgbClr val="1F294C"/>
                </a:solidFill>
                <a:latin typeface="Proxima Nova"/>
              </a:rPr>
              <a:t>Test Accuracy with pre-pruning: 0.7386</a:t>
            </a:r>
          </a:p>
          <a:p>
            <a:pPr rtl="0">
              <a:spcBef>
                <a:spcPts val="0"/>
              </a:spcBef>
              <a:spcAft>
                <a:spcPts val="0"/>
              </a:spcAft>
            </a:pPr>
            <a:r>
              <a:rPr lang="en-US" sz="2800" b="1" dirty="0">
                <a:solidFill>
                  <a:schemeClr val="accent6">
                    <a:lumMod val="75000"/>
                  </a:schemeClr>
                </a:solidFill>
                <a:latin typeface="Proxima Nova"/>
              </a:rPr>
              <a:t>Post-Pruning Only:</a:t>
            </a:r>
          </a:p>
          <a:p>
            <a:pPr rtl="0">
              <a:spcBef>
                <a:spcPts val="0"/>
              </a:spcBef>
              <a:spcAft>
                <a:spcPts val="0"/>
              </a:spcAft>
            </a:pPr>
            <a:r>
              <a:rPr lang="en-US" sz="2800" dirty="0">
                <a:solidFill>
                  <a:srgbClr val="1F294C"/>
                </a:solidFill>
                <a:latin typeface="Proxima Nova"/>
              </a:rPr>
              <a:t>Test Accuracy with post-pruning: 0.7639</a:t>
            </a:r>
          </a:p>
          <a:p>
            <a:pPr rtl="0">
              <a:spcBef>
                <a:spcPts val="0"/>
              </a:spcBef>
              <a:spcAft>
                <a:spcPts val="0"/>
              </a:spcAft>
            </a:pPr>
            <a:r>
              <a:rPr lang="en-US" sz="2800" b="1" dirty="0">
                <a:solidFill>
                  <a:schemeClr val="accent6">
                    <a:lumMod val="75000"/>
                  </a:schemeClr>
                </a:solidFill>
                <a:latin typeface="Proxima Nova"/>
              </a:rPr>
              <a:t>Combined Pre-Pruning and Post-Pruning:</a:t>
            </a:r>
          </a:p>
          <a:p>
            <a:pPr rtl="0">
              <a:spcBef>
                <a:spcPts val="0"/>
              </a:spcBef>
              <a:spcAft>
                <a:spcPts val="0"/>
              </a:spcAft>
            </a:pPr>
            <a:r>
              <a:rPr lang="en-US" sz="2800" dirty="0">
                <a:solidFill>
                  <a:srgbClr val="1F294C"/>
                </a:solidFill>
                <a:latin typeface="Proxima Nova"/>
              </a:rPr>
              <a:t>Test Accuracy after combining both approaches: 0.7711</a:t>
            </a:r>
          </a:p>
          <a:p>
            <a:pPr rtl="0">
              <a:spcBef>
                <a:spcPts val="0"/>
              </a:spcBef>
              <a:spcAft>
                <a:spcPts val="0"/>
              </a:spcAft>
            </a:pPr>
            <a:br>
              <a:rPr lang="en-US" sz="2800" dirty="0">
                <a:solidFill>
                  <a:srgbClr val="1F294C"/>
                </a:solidFill>
                <a:latin typeface="Proxima Nova"/>
              </a:rPr>
            </a:br>
            <a:r>
              <a:rPr lang="en-US" sz="2800" dirty="0">
                <a:solidFill>
                  <a:srgbClr val="1F294C"/>
                </a:solidFill>
                <a:latin typeface="Proxima Nova"/>
              </a:rPr>
              <a:t>Post-pruning alone resulted in a test accuracy of 0.7639, which was higher than the accuracy achieved with pre-pruning alone (0.7386), demonstrating the effectiveness of post-pruning in refining the model.</a:t>
            </a:r>
          </a:p>
          <a:p>
            <a:pPr rtl="0">
              <a:spcBef>
                <a:spcPts val="0"/>
              </a:spcBef>
              <a:spcAft>
                <a:spcPts val="0"/>
              </a:spcAft>
            </a:pPr>
            <a:r>
              <a:rPr lang="en-US" sz="2800" dirty="0">
                <a:solidFill>
                  <a:srgbClr val="1F294C"/>
                </a:solidFill>
                <a:latin typeface="Proxima Nova"/>
              </a:rPr>
              <a:t>When combining pre-pruning with post-pruning, the test accuracy further improved to 0.7711, showing a modest enhancement over post-pruning alone.</a:t>
            </a:r>
          </a:p>
          <a:p>
            <a:pPr rtl="0">
              <a:spcBef>
                <a:spcPts val="0"/>
              </a:spcBef>
              <a:spcAft>
                <a:spcPts val="0"/>
              </a:spcAft>
            </a:pPr>
            <a:r>
              <a:rPr lang="en-US" sz="2800" dirty="0">
                <a:solidFill>
                  <a:srgbClr val="1F294C"/>
                </a:solidFill>
                <a:latin typeface="Proxima Nova"/>
              </a:rPr>
              <a:t>In conclusion post-pruning significantly improved the model's test accuracy compared to pre-pruning alone.</a:t>
            </a:r>
          </a:p>
          <a:p>
            <a:pPr rtl="0">
              <a:spcBef>
                <a:spcPts val="0"/>
              </a:spcBef>
              <a:spcAft>
                <a:spcPts val="0"/>
              </a:spcAft>
            </a:pPr>
            <a:r>
              <a:rPr lang="en-US" sz="2800" dirty="0">
                <a:solidFill>
                  <a:srgbClr val="1F294C"/>
                </a:solidFill>
                <a:latin typeface="Proxima Nova"/>
              </a:rPr>
              <a:t>Combining pre-pruning and post-pruning yielded a slightly higher test accuracy, indicating the benefits of both approaches in optimizing the decision tree model.</a:t>
            </a:r>
          </a:p>
          <a:p>
            <a:pPr rtl="0">
              <a:spcBef>
                <a:spcPts val="0"/>
              </a:spcBef>
              <a:spcAft>
                <a:spcPts val="0"/>
              </a:spcAft>
            </a:pPr>
            <a:r>
              <a:rPr lang="en-US" sz="2800" dirty="0">
                <a:solidFill>
                  <a:srgbClr val="1F294C"/>
                </a:solidFill>
                <a:latin typeface="Proxima Nova"/>
              </a:rPr>
              <a:t>This revised evaluation emphasizes the positive impact of post-pruning on model performance and the potential modest gains achieved by combining pre-pruning with post-pruning strategies.</a:t>
            </a:r>
          </a:p>
          <a:p>
            <a:br>
              <a:rPr lang="en-US" sz="2800" dirty="0"/>
            </a:br>
            <a:endParaRPr lang="it-IT" sz="2800" dirty="0"/>
          </a:p>
        </p:txBody>
      </p:sp>
    </p:spTree>
    <p:extLst>
      <p:ext uri="{BB962C8B-B14F-4D97-AF65-F5344CB8AC3E}">
        <p14:creationId xmlns:p14="http://schemas.microsoft.com/office/powerpoint/2010/main" val="26614027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6" name="TextBox 6"/>
          <p:cNvSpPr txBox="1"/>
          <p:nvPr/>
        </p:nvSpPr>
        <p:spPr>
          <a:xfrm>
            <a:off x="5833380" y="5340514"/>
            <a:ext cx="6620806" cy="2628925"/>
          </a:xfrm>
          <a:prstGeom prst="rect">
            <a:avLst/>
          </a:prstGeom>
        </p:spPr>
        <p:txBody>
          <a:bodyPr wrap="square" lIns="0" tIns="0" rIns="0" bIns="0" rtlCol="0" anchor="t">
            <a:spAutoFit/>
          </a:bodyPr>
          <a:lstStyle/>
          <a:p>
            <a:pPr algn="ctr">
              <a:lnSpc>
                <a:spcPts val="4079"/>
              </a:lnSpc>
            </a:pPr>
            <a:r>
              <a:rPr lang="en-US" sz="3600" spc="32" dirty="0">
                <a:solidFill>
                  <a:srgbClr val="0086B3"/>
                </a:solidFill>
                <a:latin typeface="Proxima Nova"/>
              </a:rPr>
              <a:t>Presentation by</a:t>
            </a:r>
          </a:p>
          <a:p>
            <a:pPr algn="ctr">
              <a:lnSpc>
                <a:spcPts val="4079"/>
              </a:lnSpc>
            </a:pPr>
            <a:r>
              <a:rPr lang="en-US" sz="3600" spc="32" dirty="0">
                <a:solidFill>
                  <a:srgbClr val="0086B3"/>
                </a:solidFill>
                <a:latin typeface="Proxima Nova"/>
              </a:rPr>
              <a:t> </a:t>
            </a:r>
          </a:p>
          <a:p>
            <a:pPr algn="ctr">
              <a:lnSpc>
                <a:spcPts val="4079"/>
              </a:lnSpc>
            </a:pPr>
            <a:r>
              <a:rPr lang="en-US" sz="3600" spc="32" dirty="0">
                <a:solidFill>
                  <a:srgbClr val="0086B3"/>
                </a:solidFill>
                <a:latin typeface="Proxima Nova"/>
              </a:rPr>
              <a:t>Samar Mestiri</a:t>
            </a:r>
          </a:p>
          <a:p>
            <a:pPr algn="ctr">
              <a:lnSpc>
                <a:spcPts val="4079"/>
              </a:lnSpc>
            </a:pPr>
            <a:r>
              <a:rPr lang="en-US" sz="3600" spc="32" dirty="0">
                <a:solidFill>
                  <a:srgbClr val="0086B3"/>
                </a:solidFill>
                <a:latin typeface="Proxima Nova"/>
              </a:rPr>
              <a:t>Khawla Grissa</a:t>
            </a:r>
          </a:p>
          <a:p>
            <a:pPr algn="ctr">
              <a:lnSpc>
                <a:spcPts val="4079"/>
              </a:lnSpc>
            </a:pPr>
            <a:r>
              <a:rPr lang="en-US" sz="3600" spc="32" dirty="0">
                <a:solidFill>
                  <a:srgbClr val="0086B3"/>
                </a:solidFill>
                <a:latin typeface="Proxima Nova"/>
              </a:rPr>
              <a:t>Malak Elftaief</a:t>
            </a:r>
          </a:p>
        </p:txBody>
      </p:sp>
      <p:sp>
        <p:nvSpPr>
          <p:cNvPr id="8" name="Freeform 8"/>
          <p:cNvSpPr/>
          <p:nvPr/>
        </p:nvSpPr>
        <p:spPr>
          <a:xfrm>
            <a:off x="11688253" y="3525868"/>
            <a:ext cx="4565237" cy="5732432"/>
          </a:xfrm>
          <a:custGeom>
            <a:avLst/>
            <a:gdLst/>
            <a:ahLst/>
            <a:cxnLst/>
            <a:rect l="l" t="t" r="r" b="b"/>
            <a:pathLst>
              <a:path w="4565237" h="5732432">
                <a:moveTo>
                  <a:pt x="0" y="0"/>
                </a:moveTo>
                <a:lnTo>
                  <a:pt x="4565237" y="0"/>
                </a:lnTo>
                <a:lnTo>
                  <a:pt x="4565237" y="5732432"/>
                </a:lnTo>
                <a:lnTo>
                  <a:pt x="0" y="57324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3105351" y="3525868"/>
            <a:ext cx="3493961" cy="5732432"/>
          </a:xfrm>
          <a:custGeom>
            <a:avLst/>
            <a:gdLst/>
            <a:ahLst/>
            <a:cxnLst/>
            <a:rect l="l" t="t" r="r" b="b"/>
            <a:pathLst>
              <a:path w="3493961" h="5732432">
                <a:moveTo>
                  <a:pt x="0" y="0"/>
                </a:moveTo>
                <a:lnTo>
                  <a:pt x="3493961" y="0"/>
                </a:lnTo>
                <a:lnTo>
                  <a:pt x="3493961" y="5732432"/>
                </a:lnTo>
                <a:lnTo>
                  <a:pt x="0" y="573243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TextBox 10"/>
          <p:cNvSpPr txBox="1"/>
          <p:nvPr/>
        </p:nvSpPr>
        <p:spPr>
          <a:xfrm>
            <a:off x="2119215" y="1335496"/>
            <a:ext cx="14049569" cy="1943100"/>
          </a:xfrm>
          <a:prstGeom prst="rect">
            <a:avLst/>
          </a:prstGeom>
        </p:spPr>
        <p:txBody>
          <a:bodyPr lIns="0" tIns="0" rIns="0" bIns="0" rtlCol="0" anchor="t">
            <a:spAutoFit/>
          </a:bodyPr>
          <a:lstStyle/>
          <a:p>
            <a:pPr algn="ctr">
              <a:lnSpc>
                <a:spcPts val="7679"/>
              </a:lnSpc>
            </a:pPr>
            <a:r>
              <a:rPr lang="en-US" sz="6399" spc="63">
                <a:solidFill>
                  <a:srgbClr val="0086B3"/>
                </a:solidFill>
                <a:latin typeface="Proxima Nova Bold"/>
              </a:rPr>
              <a:t>THANK YOU FOR LISTENING!</a:t>
            </a:r>
          </a:p>
          <a:p>
            <a:pPr algn="ctr">
              <a:lnSpc>
                <a:spcPts val="7679"/>
              </a:lnSpc>
            </a:pPr>
            <a:r>
              <a:rPr lang="en-US" sz="6399" spc="63">
                <a:solidFill>
                  <a:srgbClr val="0086B3"/>
                </a:solidFill>
                <a:latin typeface="Proxima Nova Bold"/>
              </a:rPr>
              <a:t>Reach out for any questions.</a:t>
            </a:r>
          </a:p>
        </p:txBody>
      </p:sp>
      <p:sp>
        <p:nvSpPr>
          <p:cNvPr id="11" name="Freeform 11"/>
          <p:cNvSpPr/>
          <p:nvPr/>
        </p:nvSpPr>
        <p:spPr>
          <a:xfrm rot="4596961">
            <a:off x="-1406027" y="6709320"/>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rot="-1201367">
            <a:off x="557077" y="8324231"/>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Freeform 13"/>
          <p:cNvSpPr/>
          <p:nvPr/>
        </p:nvSpPr>
        <p:spPr>
          <a:xfrm rot="10123381">
            <a:off x="15547033" y="-668114"/>
            <a:ext cx="3876074" cy="4007220"/>
          </a:xfrm>
          <a:custGeom>
            <a:avLst/>
            <a:gdLst/>
            <a:ahLst/>
            <a:cxnLst/>
            <a:rect l="l" t="t" r="r" b="b"/>
            <a:pathLst>
              <a:path w="3876074" h="4007220">
                <a:moveTo>
                  <a:pt x="0" y="0"/>
                </a:moveTo>
                <a:lnTo>
                  <a:pt x="3876075" y="0"/>
                </a:lnTo>
                <a:lnTo>
                  <a:pt x="3876075" y="4007220"/>
                </a:lnTo>
                <a:lnTo>
                  <a:pt x="0" y="400722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rot="-560293">
            <a:off x="14240364" y="-1393983"/>
            <a:ext cx="2725288" cy="3620552"/>
          </a:xfrm>
          <a:custGeom>
            <a:avLst/>
            <a:gdLst/>
            <a:ahLst/>
            <a:cxnLst/>
            <a:rect l="l" t="t" r="r" b="b"/>
            <a:pathLst>
              <a:path w="2725288" h="3620552">
                <a:moveTo>
                  <a:pt x="0" y="0"/>
                </a:moveTo>
                <a:lnTo>
                  <a:pt x="2725288" y="0"/>
                </a:lnTo>
                <a:lnTo>
                  <a:pt x="2725288" y="3620552"/>
                </a:lnTo>
                <a:lnTo>
                  <a:pt x="0" y="362055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1028699" y="878987"/>
            <a:ext cx="7135021" cy="1641475"/>
          </a:xfrm>
          <a:prstGeom prst="rect">
            <a:avLst/>
          </a:prstGeom>
        </p:spPr>
        <p:txBody>
          <a:bodyPr lIns="0" tIns="0" rIns="0" bIns="0" rtlCol="0" anchor="t">
            <a:spAutoFit/>
          </a:bodyPr>
          <a:lstStyle/>
          <a:p>
            <a:pPr>
              <a:lnSpc>
                <a:spcPts val="6399"/>
              </a:lnSpc>
            </a:pPr>
            <a:r>
              <a:rPr lang="en-US" sz="6399" spc="63" dirty="0">
                <a:solidFill>
                  <a:srgbClr val="0086B3"/>
                </a:solidFill>
                <a:latin typeface="Proxima Nova Bold"/>
              </a:rPr>
              <a:t>FEATURE DESCRIPTION </a:t>
            </a:r>
          </a:p>
        </p:txBody>
      </p:sp>
      <p:sp>
        <p:nvSpPr>
          <p:cNvPr id="4" name="TextBox 4"/>
          <p:cNvSpPr txBox="1"/>
          <p:nvPr/>
        </p:nvSpPr>
        <p:spPr>
          <a:xfrm>
            <a:off x="1028699" y="3152955"/>
            <a:ext cx="9794920" cy="3981090"/>
          </a:xfrm>
          <a:prstGeom prst="rect">
            <a:avLst/>
          </a:prstGeom>
        </p:spPr>
        <p:txBody>
          <a:bodyPr wrap="square" lIns="0" tIns="0" rIns="0" bIns="0" rtlCol="0" anchor="t">
            <a:spAutoFit/>
          </a:bodyPr>
          <a:lstStyle>
            <a:defPPr>
              <a:defRPr lang="en-US"/>
            </a:defPPr>
            <a:lvl1pPr>
              <a:lnSpc>
                <a:spcPts val="4500"/>
              </a:lnSpc>
              <a:defRPr sz="3000">
                <a:solidFill>
                  <a:srgbClr val="1F294C"/>
                </a:solidFill>
                <a:latin typeface="Proxima Nova"/>
              </a:defRPr>
            </a:lvl1pPr>
          </a:lstStyle>
          <a:p>
            <a:r>
              <a:rPr lang="en-US" b="1" dirty="0">
                <a:solidFill>
                  <a:srgbClr val="002060"/>
                </a:solidFill>
              </a:rPr>
              <a:t>4. Chloramines :                                                              </a:t>
            </a:r>
            <a:endParaRPr lang="en-US" dirty="0"/>
          </a:p>
          <a:p>
            <a:r>
              <a:rPr lang="en-US" dirty="0"/>
              <a:t>Chlorine and chloramine are the major disinfectants used in public water systems. Chloramines are most commonly formed when ammonia is added to chlorine to treat drinking water. Chlorine levels up to 4 milligrams per liter (mg/L or 4 parts per million (ppm)) are considered safe in drinking water.</a:t>
            </a:r>
          </a:p>
        </p:txBody>
      </p:sp>
      <p:sp>
        <p:nvSpPr>
          <p:cNvPr id="5" name="Freeform 5"/>
          <p:cNvSpPr/>
          <p:nvPr/>
        </p:nvSpPr>
        <p:spPr>
          <a:xfrm rot="4201469">
            <a:off x="-1165980" y="7429873"/>
            <a:ext cx="4389359" cy="4373398"/>
          </a:xfrm>
          <a:custGeom>
            <a:avLst/>
            <a:gdLst/>
            <a:ahLst/>
            <a:cxnLst/>
            <a:rect l="l" t="t" r="r" b="b"/>
            <a:pathLst>
              <a:path w="4389359" h="4373398">
                <a:moveTo>
                  <a:pt x="0" y="0"/>
                </a:moveTo>
                <a:lnTo>
                  <a:pt x="4389360" y="0"/>
                </a:lnTo>
                <a:lnTo>
                  <a:pt x="4389360"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4089119">
            <a:off x="991678" y="9138498"/>
            <a:ext cx="3484112" cy="2787289"/>
          </a:xfrm>
          <a:custGeom>
            <a:avLst/>
            <a:gdLst/>
            <a:ahLst/>
            <a:cxnLst/>
            <a:rect l="l" t="t" r="r" b="b"/>
            <a:pathLst>
              <a:path w="3484112" h="2787289">
                <a:moveTo>
                  <a:pt x="0" y="0"/>
                </a:moveTo>
                <a:lnTo>
                  <a:pt x="3484112" y="0"/>
                </a:lnTo>
                <a:lnTo>
                  <a:pt x="3484112" y="2787289"/>
                </a:lnTo>
                <a:lnTo>
                  <a:pt x="0" y="27872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10026593">
            <a:off x="15481612" y="-521355"/>
            <a:ext cx="3555375" cy="4205283"/>
          </a:xfrm>
          <a:custGeom>
            <a:avLst/>
            <a:gdLst/>
            <a:ahLst/>
            <a:cxnLst/>
            <a:rect l="l" t="t" r="r" b="b"/>
            <a:pathLst>
              <a:path w="3555375" h="4205283">
                <a:moveTo>
                  <a:pt x="0" y="0"/>
                </a:moveTo>
                <a:lnTo>
                  <a:pt x="3555376" y="0"/>
                </a:lnTo>
                <a:lnTo>
                  <a:pt x="3555376" y="4205282"/>
                </a:lnTo>
                <a:lnTo>
                  <a:pt x="0" y="42052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2827656" flipH="1" flipV="1">
            <a:off x="14119950" y="-1318357"/>
            <a:ext cx="3484112" cy="2787289"/>
          </a:xfrm>
          <a:custGeom>
            <a:avLst/>
            <a:gdLst/>
            <a:ahLst/>
            <a:cxnLst/>
            <a:rect l="l" t="t" r="r" b="b"/>
            <a:pathLst>
              <a:path w="3484112" h="2787289">
                <a:moveTo>
                  <a:pt x="3484112" y="2787289"/>
                </a:moveTo>
                <a:lnTo>
                  <a:pt x="0" y="2787289"/>
                </a:lnTo>
                <a:lnTo>
                  <a:pt x="0" y="0"/>
                </a:lnTo>
                <a:lnTo>
                  <a:pt x="3484112" y="0"/>
                </a:lnTo>
                <a:lnTo>
                  <a:pt x="3484112" y="2787289"/>
                </a:lnTo>
                <a:close/>
              </a:path>
            </a:pathLst>
          </a:custGeom>
          <a:blipFill>
            <a:blip r:embed="rId8">
              <a:extLst>
                <a:ext uri="{96DAC541-7B7A-43D3-8B79-37D633B846F1}">
                  <asvg:svgBlip xmlns:asvg="http://schemas.microsoft.com/office/drawing/2016/SVG/main" r:embed="rId9"/>
                </a:ext>
              </a:extLst>
            </a:blip>
            <a:stretch>
              <a:fillRect/>
            </a:stretch>
          </a:blipFill>
        </p:spPr>
      </p:sp>
    </p:spTree>
    <p:extLst>
      <p:ext uri="{BB962C8B-B14F-4D97-AF65-F5344CB8AC3E}">
        <p14:creationId xmlns:p14="http://schemas.microsoft.com/office/powerpoint/2010/main" val="3299304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1028699" y="942865"/>
            <a:ext cx="7135021" cy="1641475"/>
          </a:xfrm>
          <a:prstGeom prst="rect">
            <a:avLst/>
          </a:prstGeom>
        </p:spPr>
        <p:txBody>
          <a:bodyPr lIns="0" tIns="0" rIns="0" bIns="0" rtlCol="0" anchor="t">
            <a:spAutoFit/>
          </a:bodyPr>
          <a:lstStyle/>
          <a:p>
            <a:pPr>
              <a:lnSpc>
                <a:spcPts val="6399"/>
              </a:lnSpc>
            </a:pPr>
            <a:r>
              <a:rPr lang="en-US" sz="6399" spc="63" dirty="0">
                <a:solidFill>
                  <a:srgbClr val="0086B3"/>
                </a:solidFill>
                <a:latin typeface="Proxima Nova Bold"/>
              </a:rPr>
              <a:t>FEATURE DESCRIPTION </a:t>
            </a:r>
          </a:p>
        </p:txBody>
      </p:sp>
      <p:sp>
        <p:nvSpPr>
          <p:cNvPr id="4" name="TextBox 4"/>
          <p:cNvSpPr txBox="1"/>
          <p:nvPr/>
        </p:nvSpPr>
        <p:spPr>
          <a:xfrm>
            <a:off x="1113226" y="2825820"/>
            <a:ext cx="10545373" cy="5135252"/>
          </a:xfrm>
          <a:prstGeom prst="rect">
            <a:avLst/>
          </a:prstGeom>
        </p:spPr>
        <p:txBody>
          <a:bodyPr wrap="square" lIns="0" tIns="0" rIns="0" bIns="0" rtlCol="0" anchor="t">
            <a:spAutoFit/>
          </a:bodyPr>
          <a:lstStyle>
            <a:defPPr>
              <a:defRPr lang="en-US"/>
            </a:defPPr>
            <a:lvl1pPr>
              <a:lnSpc>
                <a:spcPts val="4500"/>
              </a:lnSpc>
              <a:defRPr sz="3000">
                <a:solidFill>
                  <a:srgbClr val="1F294C"/>
                </a:solidFill>
                <a:latin typeface="Proxima Nova"/>
              </a:defRPr>
            </a:lvl1pPr>
          </a:lstStyle>
          <a:p>
            <a:r>
              <a:rPr lang="en-US" b="1" dirty="0">
                <a:solidFill>
                  <a:srgbClr val="002060"/>
                </a:solidFill>
              </a:rPr>
              <a:t>5. Sulfate :                                                              </a:t>
            </a:r>
            <a:endParaRPr lang="en-US" dirty="0"/>
          </a:p>
          <a:p>
            <a:r>
              <a:rPr lang="en-US" dirty="0"/>
              <a:t>Sulfates are naturally occurring substances that are found in minerals, soil, and rocks. They are present in ambient air, groundwater, plants, and food. The principal commercial use of sulfate is in the chemical industry. Sulfate concentration in seawater is about 2,700 milligrams per liter (mg/L). It ranges from 3 to 30 mg/L in most freshwater supplies, although much higher concentrations (1000 mg/L) are found in some geographic locations.</a:t>
            </a:r>
          </a:p>
        </p:txBody>
      </p:sp>
      <p:sp>
        <p:nvSpPr>
          <p:cNvPr id="5" name="Freeform 5"/>
          <p:cNvSpPr/>
          <p:nvPr/>
        </p:nvSpPr>
        <p:spPr>
          <a:xfrm rot="4201469">
            <a:off x="-1165980" y="7429873"/>
            <a:ext cx="4389359" cy="4373398"/>
          </a:xfrm>
          <a:custGeom>
            <a:avLst/>
            <a:gdLst/>
            <a:ahLst/>
            <a:cxnLst/>
            <a:rect l="l" t="t" r="r" b="b"/>
            <a:pathLst>
              <a:path w="4389359" h="4373398">
                <a:moveTo>
                  <a:pt x="0" y="0"/>
                </a:moveTo>
                <a:lnTo>
                  <a:pt x="4389360" y="0"/>
                </a:lnTo>
                <a:lnTo>
                  <a:pt x="4389360"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4089119">
            <a:off x="991678" y="9138498"/>
            <a:ext cx="3484112" cy="2787289"/>
          </a:xfrm>
          <a:custGeom>
            <a:avLst/>
            <a:gdLst/>
            <a:ahLst/>
            <a:cxnLst/>
            <a:rect l="l" t="t" r="r" b="b"/>
            <a:pathLst>
              <a:path w="3484112" h="2787289">
                <a:moveTo>
                  <a:pt x="0" y="0"/>
                </a:moveTo>
                <a:lnTo>
                  <a:pt x="3484112" y="0"/>
                </a:lnTo>
                <a:lnTo>
                  <a:pt x="3484112" y="2787289"/>
                </a:lnTo>
                <a:lnTo>
                  <a:pt x="0" y="27872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10026593">
            <a:off x="15481612" y="-521355"/>
            <a:ext cx="3555375" cy="4205283"/>
          </a:xfrm>
          <a:custGeom>
            <a:avLst/>
            <a:gdLst/>
            <a:ahLst/>
            <a:cxnLst/>
            <a:rect l="l" t="t" r="r" b="b"/>
            <a:pathLst>
              <a:path w="3555375" h="4205283">
                <a:moveTo>
                  <a:pt x="0" y="0"/>
                </a:moveTo>
                <a:lnTo>
                  <a:pt x="3555376" y="0"/>
                </a:lnTo>
                <a:lnTo>
                  <a:pt x="3555376" y="4205282"/>
                </a:lnTo>
                <a:lnTo>
                  <a:pt x="0" y="42052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2827656" flipH="1" flipV="1">
            <a:off x="14119950" y="-1318357"/>
            <a:ext cx="3484112" cy="2787289"/>
          </a:xfrm>
          <a:custGeom>
            <a:avLst/>
            <a:gdLst/>
            <a:ahLst/>
            <a:cxnLst/>
            <a:rect l="l" t="t" r="r" b="b"/>
            <a:pathLst>
              <a:path w="3484112" h="2787289">
                <a:moveTo>
                  <a:pt x="3484112" y="2787289"/>
                </a:moveTo>
                <a:lnTo>
                  <a:pt x="0" y="2787289"/>
                </a:lnTo>
                <a:lnTo>
                  <a:pt x="0" y="0"/>
                </a:lnTo>
                <a:lnTo>
                  <a:pt x="3484112" y="0"/>
                </a:lnTo>
                <a:lnTo>
                  <a:pt x="3484112" y="2787289"/>
                </a:lnTo>
                <a:close/>
              </a:path>
            </a:pathLst>
          </a:custGeom>
          <a:blipFill>
            <a:blip r:embed="rId8">
              <a:extLst>
                <a:ext uri="{96DAC541-7B7A-43D3-8B79-37D633B846F1}">
                  <asvg:svgBlip xmlns:asvg="http://schemas.microsoft.com/office/drawing/2016/SVG/main" r:embed="rId9"/>
                </a:ext>
              </a:extLst>
            </a:blip>
            <a:stretch>
              <a:fillRect/>
            </a:stretch>
          </a:blipFill>
        </p:spPr>
      </p:sp>
    </p:spTree>
    <p:extLst>
      <p:ext uri="{BB962C8B-B14F-4D97-AF65-F5344CB8AC3E}">
        <p14:creationId xmlns:p14="http://schemas.microsoft.com/office/powerpoint/2010/main" val="4180892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1065085" y="964238"/>
            <a:ext cx="7135021" cy="1641475"/>
          </a:xfrm>
          <a:prstGeom prst="rect">
            <a:avLst/>
          </a:prstGeom>
        </p:spPr>
        <p:txBody>
          <a:bodyPr lIns="0" tIns="0" rIns="0" bIns="0" rtlCol="0" anchor="t">
            <a:spAutoFit/>
          </a:bodyPr>
          <a:lstStyle/>
          <a:p>
            <a:pPr>
              <a:lnSpc>
                <a:spcPts val="6399"/>
              </a:lnSpc>
            </a:pPr>
            <a:r>
              <a:rPr lang="en-US" sz="6399" spc="63" dirty="0">
                <a:solidFill>
                  <a:srgbClr val="0086B3"/>
                </a:solidFill>
                <a:latin typeface="Proxima Nova Bold"/>
              </a:rPr>
              <a:t>FEATURE DESCRIPTION </a:t>
            </a:r>
          </a:p>
        </p:txBody>
      </p:sp>
      <p:sp>
        <p:nvSpPr>
          <p:cNvPr id="4" name="TextBox 4"/>
          <p:cNvSpPr txBox="1"/>
          <p:nvPr/>
        </p:nvSpPr>
        <p:spPr>
          <a:xfrm>
            <a:off x="1113226" y="2825820"/>
            <a:ext cx="10545373" cy="4558171"/>
          </a:xfrm>
          <a:prstGeom prst="rect">
            <a:avLst/>
          </a:prstGeom>
        </p:spPr>
        <p:txBody>
          <a:bodyPr wrap="square" lIns="0" tIns="0" rIns="0" bIns="0" rtlCol="0" anchor="t">
            <a:spAutoFit/>
          </a:bodyPr>
          <a:lstStyle>
            <a:defPPr>
              <a:defRPr lang="en-US"/>
            </a:defPPr>
            <a:lvl1pPr>
              <a:lnSpc>
                <a:spcPts val="4500"/>
              </a:lnSpc>
              <a:defRPr sz="3000">
                <a:solidFill>
                  <a:srgbClr val="1F294C"/>
                </a:solidFill>
                <a:latin typeface="Proxima Nova"/>
              </a:defRPr>
            </a:lvl1pPr>
          </a:lstStyle>
          <a:p>
            <a:r>
              <a:rPr lang="en-US" b="1" dirty="0">
                <a:solidFill>
                  <a:srgbClr val="002060"/>
                </a:solidFill>
              </a:rPr>
              <a:t>6. Conductivity :                                                              </a:t>
            </a:r>
            <a:endParaRPr lang="en-US" dirty="0"/>
          </a:p>
          <a:p>
            <a:r>
              <a:rPr lang="en-US" dirty="0"/>
              <a:t>Pure water is not a good conductor of electric current rather’s a good insulator. Increase in ions concentration enhances the electrical conductivity of water. Generally, the amount of dissolved solids in water determines the electrical conductivity. Electrical conductivity (EC) actually measures the ionic process of a solution that enables it to transmit current. According to WHO standards, EC value should not exceeded 400 μS/cm.</a:t>
            </a:r>
          </a:p>
        </p:txBody>
      </p:sp>
      <p:sp>
        <p:nvSpPr>
          <p:cNvPr id="5" name="Freeform 5"/>
          <p:cNvSpPr/>
          <p:nvPr/>
        </p:nvSpPr>
        <p:spPr>
          <a:xfrm rot="4201469">
            <a:off x="-1165980" y="7429873"/>
            <a:ext cx="4389359" cy="4373398"/>
          </a:xfrm>
          <a:custGeom>
            <a:avLst/>
            <a:gdLst/>
            <a:ahLst/>
            <a:cxnLst/>
            <a:rect l="l" t="t" r="r" b="b"/>
            <a:pathLst>
              <a:path w="4389359" h="4373398">
                <a:moveTo>
                  <a:pt x="0" y="0"/>
                </a:moveTo>
                <a:lnTo>
                  <a:pt x="4389360" y="0"/>
                </a:lnTo>
                <a:lnTo>
                  <a:pt x="4389360"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4089119">
            <a:off x="991678" y="9138498"/>
            <a:ext cx="3484112" cy="2787289"/>
          </a:xfrm>
          <a:custGeom>
            <a:avLst/>
            <a:gdLst/>
            <a:ahLst/>
            <a:cxnLst/>
            <a:rect l="l" t="t" r="r" b="b"/>
            <a:pathLst>
              <a:path w="3484112" h="2787289">
                <a:moveTo>
                  <a:pt x="0" y="0"/>
                </a:moveTo>
                <a:lnTo>
                  <a:pt x="3484112" y="0"/>
                </a:lnTo>
                <a:lnTo>
                  <a:pt x="3484112" y="2787289"/>
                </a:lnTo>
                <a:lnTo>
                  <a:pt x="0" y="27872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10026593">
            <a:off x="15481612" y="-521355"/>
            <a:ext cx="3555375" cy="4205283"/>
          </a:xfrm>
          <a:custGeom>
            <a:avLst/>
            <a:gdLst/>
            <a:ahLst/>
            <a:cxnLst/>
            <a:rect l="l" t="t" r="r" b="b"/>
            <a:pathLst>
              <a:path w="3555375" h="4205283">
                <a:moveTo>
                  <a:pt x="0" y="0"/>
                </a:moveTo>
                <a:lnTo>
                  <a:pt x="3555376" y="0"/>
                </a:lnTo>
                <a:lnTo>
                  <a:pt x="3555376" y="4205282"/>
                </a:lnTo>
                <a:lnTo>
                  <a:pt x="0" y="42052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2827656" flipH="1" flipV="1">
            <a:off x="14119950" y="-1318357"/>
            <a:ext cx="3484112" cy="2787289"/>
          </a:xfrm>
          <a:custGeom>
            <a:avLst/>
            <a:gdLst/>
            <a:ahLst/>
            <a:cxnLst/>
            <a:rect l="l" t="t" r="r" b="b"/>
            <a:pathLst>
              <a:path w="3484112" h="2787289">
                <a:moveTo>
                  <a:pt x="3484112" y="2787289"/>
                </a:moveTo>
                <a:lnTo>
                  <a:pt x="0" y="2787289"/>
                </a:lnTo>
                <a:lnTo>
                  <a:pt x="0" y="0"/>
                </a:lnTo>
                <a:lnTo>
                  <a:pt x="3484112" y="0"/>
                </a:lnTo>
                <a:lnTo>
                  <a:pt x="3484112" y="2787289"/>
                </a:lnTo>
                <a:close/>
              </a:path>
            </a:pathLst>
          </a:custGeom>
          <a:blipFill>
            <a:blip r:embed="rId8">
              <a:extLst>
                <a:ext uri="{96DAC541-7B7A-43D3-8B79-37D633B846F1}">
                  <asvg:svgBlip xmlns:asvg="http://schemas.microsoft.com/office/drawing/2016/SVG/main" r:embed="rId9"/>
                </a:ext>
              </a:extLst>
            </a:blip>
            <a:stretch>
              <a:fillRect/>
            </a:stretch>
          </a:blipFill>
        </p:spPr>
      </p:sp>
    </p:spTree>
    <p:extLst>
      <p:ext uri="{BB962C8B-B14F-4D97-AF65-F5344CB8AC3E}">
        <p14:creationId xmlns:p14="http://schemas.microsoft.com/office/powerpoint/2010/main" val="3561794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1028699" y="942865"/>
            <a:ext cx="7135021" cy="1641475"/>
          </a:xfrm>
          <a:prstGeom prst="rect">
            <a:avLst/>
          </a:prstGeom>
        </p:spPr>
        <p:txBody>
          <a:bodyPr lIns="0" tIns="0" rIns="0" bIns="0" rtlCol="0" anchor="t">
            <a:spAutoFit/>
          </a:bodyPr>
          <a:lstStyle/>
          <a:p>
            <a:pPr>
              <a:lnSpc>
                <a:spcPts val="6399"/>
              </a:lnSpc>
            </a:pPr>
            <a:r>
              <a:rPr lang="en-US" sz="6399" spc="63" dirty="0">
                <a:solidFill>
                  <a:srgbClr val="0086B3"/>
                </a:solidFill>
                <a:latin typeface="Proxima Nova Bold"/>
              </a:rPr>
              <a:t>FEATURE DESCRIPTION </a:t>
            </a:r>
          </a:p>
        </p:txBody>
      </p:sp>
      <p:sp>
        <p:nvSpPr>
          <p:cNvPr id="4" name="TextBox 4"/>
          <p:cNvSpPr txBox="1"/>
          <p:nvPr/>
        </p:nvSpPr>
        <p:spPr>
          <a:xfrm>
            <a:off x="1065161" y="3152955"/>
            <a:ext cx="10545373" cy="3981090"/>
          </a:xfrm>
          <a:prstGeom prst="rect">
            <a:avLst/>
          </a:prstGeom>
        </p:spPr>
        <p:txBody>
          <a:bodyPr wrap="square" lIns="0" tIns="0" rIns="0" bIns="0" rtlCol="0" anchor="t">
            <a:spAutoFit/>
          </a:bodyPr>
          <a:lstStyle>
            <a:defPPr>
              <a:defRPr lang="en-US"/>
            </a:defPPr>
            <a:lvl1pPr>
              <a:lnSpc>
                <a:spcPts val="4500"/>
              </a:lnSpc>
              <a:defRPr sz="3000">
                <a:solidFill>
                  <a:srgbClr val="1F294C"/>
                </a:solidFill>
                <a:latin typeface="Proxima Nova"/>
              </a:defRPr>
            </a:lvl1pPr>
          </a:lstStyle>
          <a:p>
            <a:r>
              <a:rPr lang="en-US" b="1" dirty="0">
                <a:solidFill>
                  <a:srgbClr val="002060"/>
                </a:solidFill>
              </a:rPr>
              <a:t>7. Organic carbon :                                                              </a:t>
            </a:r>
            <a:endParaRPr lang="en-US" dirty="0"/>
          </a:p>
          <a:p>
            <a:r>
              <a:rPr lang="en-US" dirty="0"/>
              <a:t>Total Organic Carbon (TOC) in source waters comes from decaying natural organic matter (NOM) as well as synthetic sources. TOC is a measure of the total amount of carbon in organic compounds in pure water. According to US EPA &lt; 2 mg/L as TOC in treated / drinking water, and &lt; 4 mg/Lit in source water which is use for treatment.</a:t>
            </a:r>
          </a:p>
        </p:txBody>
      </p:sp>
      <p:sp>
        <p:nvSpPr>
          <p:cNvPr id="5" name="Freeform 5"/>
          <p:cNvSpPr/>
          <p:nvPr/>
        </p:nvSpPr>
        <p:spPr>
          <a:xfrm rot="4201469">
            <a:off x="-1165980" y="7429873"/>
            <a:ext cx="4389359" cy="4373398"/>
          </a:xfrm>
          <a:custGeom>
            <a:avLst/>
            <a:gdLst/>
            <a:ahLst/>
            <a:cxnLst/>
            <a:rect l="l" t="t" r="r" b="b"/>
            <a:pathLst>
              <a:path w="4389359" h="4373398">
                <a:moveTo>
                  <a:pt x="0" y="0"/>
                </a:moveTo>
                <a:lnTo>
                  <a:pt x="4389360" y="0"/>
                </a:lnTo>
                <a:lnTo>
                  <a:pt x="4389360"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4089119">
            <a:off x="991678" y="9138498"/>
            <a:ext cx="3484112" cy="2787289"/>
          </a:xfrm>
          <a:custGeom>
            <a:avLst/>
            <a:gdLst/>
            <a:ahLst/>
            <a:cxnLst/>
            <a:rect l="l" t="t" r="r" b="b"/>
            <a:pathLst>
              <a:path w="3484112" h="2787289">
                <a:moveTo>
                  <a:pt x="0" y="0"/>
                </a:moveTo>
                <a:lnTo>
                  <a:pt x="3484112" y="0"/>
                </a:lnTo>
                <a:lnTo>
                  <a:pt x="3484112" y="2787289"/>
                </a:lnTo>
                <a:lnTo>
                  <a:pt x="0" y="27872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10026593">
            <a:off x="15481612" y="-521355"/>
            <a:ext cx="3555375" cy="4205283"/>
          </a:xfrm>
          <a:custGeom>
            <a:avLst/>
            <a:gdLst/>
            <a:ahLst/>
            <a:cxnLst/>
            <a:rect l="l" t="t" r="r" b="b"/>
            <a:pathLst>
              <a:path w="3555375" h="4205283">
                <a:moveTo>
                  <a:pt x="0" y="0"/>
                </a:moveTo>
                <a:lnTo>
                  <a:pt x="3555376" y="0"/>
                </a:lnTo>
                <a:lnTo>
                  <a:pt x="3555376" y="4205282"/>
                </a:lnTo>
                <a:lnTo>
                  <a:pt x="0" y="42052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2827656" flipH="1" flipV="1">
            <a:off x="14119950" y="-1318357"/>
            <a:ext cx="3484112" cy="2787289"/>
          </a:xfrm>
          <a:custGeom>
            <a:avLst/>
            <a:gdLst/>
            <a:ahLst/>
            <a:cxnLst/>
            <a:rect l="l" t="t" r="r" b="b"/>
            <a:pathLst>
              <a:path w="3484112" h="2787289">
                <a:moveTo>
                  <a:pt x="3484112" y="2787289"/>
                </a:moveTo>
                <a:lnTo>
                  <a:pt x="0" y="2787289"/>
                </a:lnTo>
                <a:lnTo>
                  <a:pt x="0" y="0"/>
                </a:lnTo>
                <a:lnTo>
                  <a:pt x="3484112" y="0"/>
                </a:lnTo>
                <a:lnTo>
                  <a:pt x="3484112" y="2787289"/>
                </a:lnTo>
                <a:close/>
              </a:path>
            </a:pathLst>
          </a:custGeom>
          <a:blipFill>
            <a:blip r:embed="rId8">
              <a:extLst>
                <a:ext uri="{96DAC541-7B7A-43D3-8B79-37D633B846F1}">
                  <asvg:svgBlip xmlns:asvg="http://schemas.microsoft.com/office/drawing/2016/SVG/main" r:embed="rId9"/>
                </a:ext>
              </a:extLst>
            </a:blip>
            <a:stretch>
              <a:fillRect/>
            </a:stretch>
          </a:blipFill>
        </p:spPr>
      </p:sp>
    </p:spTree>
    <p:extLst>
      <p:ext uri="{BB962C8B-B14F-4D97-AF65-F5344CB8AC3E}">
        <p14:creationId xmlns:p14="http://schemas.microsoft.com/office/powerpoint/2010/main" val="1826497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1307</TotalTime>
  <Words>4582</Words>
  <Application>Microsoft Office PowerPoint</Application>
  <PresentationFormat>Personalizzato</PresentationFormat>
  <Paragraphs>403</Paragraphs>
  <Slides>54</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54</vt:i4>
      </vt:variant>
    </vt:vector>
  </HeadingPairs>
  <TitlesOfParts>
    <vt:vector size="61" baseType="lpstr">
      <vt:lpstr>Roboto Mono</vt:lpstr>
      <vt:lpstr>Proxima Nova</vt:lpstr>
      <vt:lpstr>Courier New</vt:lpstr>
      <vt:lpstr>Proxima Nova Bold</vt:lpstr>
      <vt:lpstr>Arial</vt:lpstr>
      <vt:lpstr>Calibri</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Doodle Project Presentation</dc:title>
  <dc:creator>Utente</dc:creator>
  <cp:lastModifiedBy>Mestiri Samar</cp:lastModifiedBy>
  <cp:revision>10</cp:revision>
  <dcterms:created xsi:type="dcterms:W3CDTF">2006-08-16T00:00:00Z</dcterms:created>
  <dcterms:modified xsi:type="dcterms:W3CDTF">2024-04-21T22:25:37Z</dcterms:modified>
  <dc:identifier>DAGBoTaXSwo</dc:identifier>
</cp:coreProperties>
</file>