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801600" cy="7315200"/>
  <p:notesSz cx="9144000" cy="6858000"/>
  <p:defaultTextStyle>
    <a:defPPr>
      <a:defRPr lang="en-US"/>
    </a:defPPr>
    <a:lvl1pPr marL="0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3652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7303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30953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74604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18256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61908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05557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49209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5" autoAdjust="0"/>
  </p:normalViewPr>
  <p:slideViewPr>
    <p:cSldViewPr>
      <p:cViewPr>
        <p:scale>
          <a:sx n="60" d="100"/>
          <a:sy n="60" d="100"/>
        </p:scale>
        <p:origin x="-1434" y="-432"/>
      </p:cViewPr>
      <p:guideLst>
        <p:guide orient="horz" pos="230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9498-97E6-4064-A2B4-0A5ED62108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514350"/>
            <a:ext cx="44989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43652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87303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930953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574604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218256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861908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505557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149209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50241"/>
            <a:ext cx="10881360" cy="455168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283200"/>
            <a:ext cx="8961120" cy="1300480"/>
          </a:xfrm>
        </p:spPr>
        <p:txBody>
          <a:bodyPr>
            <a:normAutofit/>
          </a:bodyPr>
          <a:lstStyle>
            <a:lvl1pPr marL="0" indent="0" algn="ctr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4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7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30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61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5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9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92949"/>
            <a:ext cx="28803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92949"/>
            <a:ext cx="84277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463042"/>
            <a:ext cx="10881360" cy="2672081"/>
          </a:xfrm>
        </p:spPr>
        <p:txBody>
          <a:bodyPr anchor="b"/>
          <a:lstStyle>
            <a:lvl1pPr algn="ctr" defTabSz="128730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340017"/>
            <a:ext cx="10881360" cy="1207346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4365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8730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309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746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2182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61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505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1492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94120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4155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5419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706881"/>
            <a:ext cx="5654040" cy="4827694"/>
          </a:xfrm>
        </p:spPr>
        <p:txBody>
          <a:bodyPr/>
          <a:lstStyle>
            <a:lvl1pPr>
              <a:defRPr sz="34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2064" y="1706880"/>
            <a:ext cx="5658307" cy="482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0"/>
            <a:ext cx="5656263" cy="65024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3652" indent="0">
              <a:buNone/>
              <a:defRPr sz="2700" b="1"/>
            </a:lvl2pPr>
            <a:lvl3pPr marL="1287303" indent="0">
              <a:buNone/>
              <a:defRPr sz="2600" b="1"/>
            </a:lvl3pPr>
            <a:lvl4pPr marL="1930953" indent="0">
              <a:buNone/>
              <a:defRPr sz="2300" b="1"/>
            </a:lvl4pPr>
            <a:lvl5pPr marL="2574604" indent="0">
              <a:buNone/>
              <a:defRPr sz="2300" b="1"/>
            </a:lvl5pPr>
            <a:lvl6pPr marL="3218256" indent="0">
              <a:buNone/>
              <a:defRPr sz="2300" b="1"/>
            </a:lvl6pPr>
            <a:lvl7pPr marL="3861908" indent="0">
              <a:buNone/>
              <a:defRPr sz="2300" b="1"/>
            </a:lvl7pPr>
            <a:lvl8pPr marL="4505557" indent="0">
              <a:buNone/>
              <a:defRPr sz="2300" b="1"/>
            </a:lvl8pPr>
            <a:lvl9pPr marL="51492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7482" y="1706880"/>
            <a:ext cx="5658485" cy="65024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3652" indent="0">
              <a:buNone/>
              <a:defRPr sz="2700" b="1"/>
            </a:lvl2pPr>
            <a:lvl3pPr marL="1287303" indent="0">
              <a:buNone/>
              <a:defRPr sz="2600" b="1"/>
            </a:lvl3pPr>
            <a:lvl4pPr marL="1930953" indent="0">
              <a:buNone/>
              <a:defRPr sz="2300" b="1"/>
            </a:lvl4pPr>
            <a:lvl5pPr marL="2574604" indent="0">
              <a:buNone/>
              <a:defRPr sz="2300" b="1"/>
            </a:lvl5pPr>
            <a:lvl6pPr marL="3218256" indent="0">
              <a:buNone/>
              <a:defRPr sz="2300" b="1"/>
            </a:lvl6pPr>
            <a:lvl7pPr marL="3861908" indent="0">
              <a:buNone/>
              <a:defRPr sz="2300" b="1"/>
            </a:lvl7pPr>
            <a:lvl8pPr marL="4505557" indent="0">
              <a:buNone/>
              <a:defRPr sz="2300" b="1"/>
            </a:lvl8pPr>
            <a:lvl9pPr marL="51492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" y="2360371"/>
            <a:ext cx="5658307" cy="41745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541618" y="2360373"/>
            <a:ext cx="5658307" cy="4174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925" y="284481"/>
            <a:ext cx="4211638" cy="2235200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95" y="291256"/>
            <a:ext cx="6994208" cy="6243320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4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9925" y="2600961"/>
            <a:ext cx="4211638" cy="393361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300"/>
            </a:lvl1pPr>
            <a:lvl2pPr marL="643652" indent="0">
              <a:buNone/>
              <a:defRPr sz="1600"/>
            </a:lvl2pPr>
            <a:lvl3pPr marL="1287303" indent="0">
              <a:buNone/>
              <a:defRPr sz="1500"/>
            </a:lvl3pPr>
            <a:lvl4pPr marL="1930953" indent="0">
              <a:buNone/>
              <a:defRPr sz="1400"/>
            </a:lvl4pPr>
            <a:lvl5pPr marL="2574604" indent="0">
              <a:buNone/>
              <a:defRPr sz="1400"/>
            </a:lvl5pPr>
            <a:lvl6pPr marL="3218256" indent="0">
              <a:buNone/>
              <a:defRPr sz="1400"/>
            </a:lvl6pPr>
            <a:lvl7pPr marL="3861908" indent="0">
              <a:buNone/>
              <a:defRPr sz="1400"/>
            </a:lvl7pPr>
            <a:lvl8pPr marL="4505557" indent="0">
              <a:buNone/>
              <a:defRPr sz="1400"/>
            </a:lvl8pPr>
            <a:lvl9pPr marL="51492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08" y="243841"/>
            <a:ext cx="7996554" cy="955041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1376" y="1219202"/>
            <a:ext cx="8476614" cy="484378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600"/>
            </a:lvl1pPr>
            <a:lvl2pPr marL="643652" indent="0">
              <a:buNone/>
              <a:defRPr sz="3900"/>
            </a:lvl2pPr>
            <a:lvl3pPr marL="1287303" indent="0">
              <a:buNone/>
              <a:defRPr sz="3400"/>
            </a:lvl3pPr>
            <a:lvl4pPr marL="1930953" indent="0">
              <a:buNone/>
              <a:defRPr sz="2700"/>
            </a:lvl4pPr>
            <a:lvl5pPr marL="2574604" indent="0">
              <a:buNone/>
              <a:defRPr sz="2700"/>
            </a:lvl5pPr>
            <a:lvl6pPr marL="3218256" indent="0">
              <a:buNone/>
              <a:defRPr sz="2700"/>
            </a:lvl6pPr>
            <a:lvl7pPr marL="3861908" indent="0">
              <a:buNone/>
              <a:defRPr sz="2700"/>
            </a:lvl7pPr>
            <a:lvl8pPr marL="4505557" indent="0">
              <a:buNone/>
              <a:defRPr sz="2700"/>
            </a:lvl8pPr>
            <a:lvl9pPr marL="514920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1408" y="6197601"/>
            <a:ext cx="7996554" cy="568960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643652" indent="0">
              <a:buNone/>
              <a:defRPr sz="1600"/>
            </a:lvl2pPr>
            <a:lvl3pPr marL="1287303" indent="0">
              <a:buNone/>
              <a:defRPr sz="1500"/>
            </a:lvl3pPr>
            <a:lvl4pPr marL="1930953" indent="0">
              <a:buNone/>
              <a:defRPr sz="1400"/>
            </a:lvl4pPr>
            <a:lvl5pPr marL="2574604" indent="0">
              <a:buNone/>
              <a:defRPr sz="1400"/>
            </a:lvl5pPr>
            <a:lvl6pPr marL="3218256" indent="0">
              <a:buNone/>
              <a:defRPr sz="1400"/>
            </a:lvl6pPr>
            <a:lvl7pPr marL="3861908" indent="0">
              <a:buNone/>
              <a:defRPr sz="1400"/>
            </a:lvl7pPr>
            <a:lvl8pPr marL="4505557" indent="0">
              <a:buNone/>
              <a:defRPr sz="1400"/>
            </a:lvl8pPr>
            <a:lvl9pPr marL="51492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0"/>
            <a:ext cx="11521440" cy="1706880"/>
          </a:xfrm>
          <a:prstGeom prst="rect">
            <a:avLst/>
          </a:prstGeom>
        </p:spPr>
        <p:txBody>
          <a:bodyPr vert="horz" lIns="128730" tIns="64365" rIns="128730" bIns="64365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1"/>
            <a:ext cx="11521440" cy="4827694"/>
          </a:xfrm>
          <a:prstGeom prst="rect">
            <a:avLst/>
          </a:prstGeom>
        </p:spPr>
        <p:txBody>
          <a:bodyPr vert="horz" lIns="128730" tIns="64365" rIns="128730" bIns="643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8689" y="6780109"/>
            <a:ext cx="2920365" cy="389467"/>
          </a:xfrm>
          <a:prstGeom prst="rect">
            <a:avLst/>
          </a:prstGeom>
        </p:spPr>
        <p:txBody>
          <a:bodyPr vert="horz" lIns="128730" tIns="64365" rIns="64365" bIns="64365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F6D66D6-4FE5-4930-8754-B9999330F0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2833" y="6780109"/>
            <a:ext cx="3987165" cy="389467"/>
          </a:xfrm>
          <a:prstGeom prst="rect">
            <a:avLst/>
          </a:prstGeom>
        </p:spPr>
        <p:txBody>
          <a:bodyPr vert="horz" lIns="64365" tIns="64365" rIns="128730" bIns="64365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60593" y="6780109"/>
            <a:ext cx="786765" cy="389467"/>
          </a:xfrm>
          <a:prstGeom prst="rect">
            <a:avLst/>
          </a:prstGeom>
        </p:spPr>
        <p:txBody>
          <a:bodyPr vert="horz" lIns="38618" tIns="64365" rIns="64365" bIns="64365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840864" y="6932678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marL="0" algn="ctr" defTabSz="1287303" rtl="0" eaLnBrk="1" latinLnBrk="0" hangingPunct="1"/>
            <a:endParaRPr lang="en-US"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96767" y="6932678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87303" rtl="0" eaLnBrk="1" latinLnBrk="0" hangingPunct="1">
        <a:lnSpc>
          <a:spcPts val="8165"/>
        </a:lnSpc>
        <a:spcBef>
          <a:spcPct val="0"/>
        </a:spcBef>
        <a:buNone/>
        <a:defRPr sz="7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82739" indent="-482739" algn="l" defTabSz="128730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1045932" indent="-402282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609128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2252780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896429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3540081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4183732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827384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471035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3652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303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30953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74604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18256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61908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5557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9209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Logistic </a:t>
            </a:r>
            <a:r>
              <a:rPr lang="en-US" sz="9600" dirty="0" smtClean="0"/>
              <a:t>regression</a:t>
            </a:r>
            <a:r>
              <a:rPr lang="en-US" sz="9600" dirty="0"/>
              <a:t/>
            </a:r>
            <a:br>
              <a:rPr lang="en-US" sz="9600" dirty="0"/>
            </a:b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Eng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amar </a:t>
            </a:r>
            <a:r>
              <a:rPr lang="en-US" dirty="0" err="1" smtClean="0"/>
              <a:t>Shaaban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6881"/>
            <a:ext cx="11521440" cy="482769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Implement :</a:t>
            </a:r>
            <a:endParaRPr lang="en-US" dirty="0" smtClean="0"/>
          </a:p>
          <a:p>
            <a:pPr lvl="1" algn="just"/>
            <a:endParaRPr lang="en-US" sz="2400" dirty="0" smtClean="0"/>
          </a:p>
          <a:p>
            <a:pPr lvl="1" algn="just"/>
            <a:r>
              <a:rPr lang="en-US" sz="2400" dirty="0"/>
              <a:t>Give me some analytical indicators </a:t>
            </a:r>
          </a:p>
          <a:p>
            <a:pPr marL="1206846" lvl="2" indent="0" algn="just">
              <a:buNone/>
            </a:pPr>
            <a:r>
              <a:rPr lang="en-US" sz="2400" dirty="0"/>
              <a:t>About the Dataset</a:t>
            </a:r>
            <a:r>
              <a:rPr lang="en-US" sz="2400" dirty="0" smtClean="0"/>
              <a:t>.</a:t>
            </a:r>
            <a:endParaRPr lang="en-US" sz="2400" dirty="0"/>
          </a:p>
          <a:p>
            <a:pPr marL="643650" lvl="1" indent="0" algn="just">
              <a:buNone/>
            </a:pPr>
            <a:endParaRPr lang="en-US" sz="2400" dirty="0" smtClean="0"/>
          </a:p>
          <a:p>
            <a:pPr lvl="1" algn="just"/>
            <a:r>
              <a:rPr lang="en-US" sz="2400" dirty="0" smtClean="0"/>
              <a:t>Apply </a:t>
            </a:r>
            <a:r>
              <a:rPr lang="en-US" sz="2400" dirty="0" smtClean="0"/>
              <a:t>logistic regression </a:t>
            </a:r>
          </a:p>
          <a:p>
            <a:pPr marL="1206846" lvl="2" indent="0" algn="just">
              <a:buNone/>
            </a:pPr>
            <a:r>
              <a:rPr lang="en-US" sz="2400" dirty="0" smtClean="0"/>
              <a:t>as explained on</a:t>
            </a:r>
          </a:p>
          <a:p>
            <a:pPr marL="1206846" lvl="2" indent="0" algn="just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>
                <a:solidFill>
                  <a:srgbClr val="FF0000"/>
                </a:solidFill>
              </a:rPr>
              <a:t>Titanic Passengers </a:t>
            </a:r>
            <a:r>
              <a:rPr lang="en-US" sz="2400" i="1" u="sng" dirty="0" smtClean="0">
                <a:solidFill>
                  <a:srgbClr val="FF0000"/>
                </a:solidFill>
              </a:rPr>
              <a:t>Dataset.</a:t>
            </a:r>
          </a:p>
          <a:p>
            <a:pPr marL="1206846" lvl="2" indent="0" algn="just">
              <a:buNone/>
            </a:pPr>
            <a:endParaRPr lang="en-US" sz="2400" i="1" u="sng" dirty="0">
              <a:solidFill>
                <a:srgbClr val="FF0000"/>
              </a:solidFill>
            </a:endParaRPr>
          </a:p>
          <a:p>
            <a:pPr marL="1206846" lvl="2" indent="0" algn="just">
              <a:buNone/>
            </a:pPr>
            <a:endParaRPr lang="en-US" sz="2400" i="1" u="sng" dirty="0">
              <a:solidFill>
                <a:srgbClr val="FF0000"/>
              </a:solidFill>
            </a:endParaRPr>
          </a:p>
          <a:p>
            <a:pPr marL="1206846" lvl="2" indent="0" algn="just">
              <a:buNone/>
            </a:pPr>
            <a:endParaRPr lang="en-US" sz="2400" i="1" u="sng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 descr="نتيجة بحث الصور عن ‪titanic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نتيجة بحث الصور عن ‪titanic‬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52600"/>
            <a:ext cx="5715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Recognizing </a:t>
            </a:r>
            <a:r>
              <a:rPr lang="en-US" dirty="0"/>
              <a:t>cat pictures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Algorithm: Logistic </a:t>
            </a:r>
            <a:r>
              <a:rPr lang="en-US" dirty="0"/>
              <a:t>R</a:t>
            </a:r>
            <a:r>
              <a:rPr lang="en-US" dirty="0" smtClean="0"/>
              <a:t>egression with neural network mindset</a:t>
            </a:r>
          </a:p>
          <a:p>
            <a:endParaRPr lang="en-US" dirty="0" smtClean="0"/>
          </a:p>
          <a:p>
            <a:r>
              <a:rPr lang="en-US" dirty="0" smtClean="0"/>
              <a:t>Performance matrix: Accuracy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34698" r="18211" b="10268"/>
          <a:stretch/>
        </p:blipFill>
        <p:spPr bwMode="auto">
          <a:xfrm>
            <a:off x="381000" y="304800"/>
            <a:ext cx="12036972" cy="66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3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5" t="48491" r="16795" b="22414"/>
          <a:stretch/>
        </p:blipFill>
        <p:spPr bwMode="auto">
          <a:xfrm>
            <a:off x="698938" y="457200"/>
            <a:ext cx="11493062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4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0" t="47198" r="14624" b="17888"/>
          <a:stretch/>
        </p:blipFill>
        <p:spPr bwMode="auto">
          <a:xfrm>
            <a:off x="609601" y="1766909"/>
            <a:ext cx="11125200" cy="423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2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 smtClean="0"/>
                  <a:t>optimization function: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goal is to learn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w</a:t>
                </a:r>
                <a:r>
                  <a:rPr lang="en-US" dirty="0"/>
                  <a:t> and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/>
                  <a:t> by minimizing the cost function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J</a:t>
                </a:r>
                <a:r>
                  <a:rPr lang="en-US" dirty="0" smtClean="0"/>
                  <a:t>. </a:t>
                </a:r>
                <a:r>
                  <a:rPr lang="en-US" dirty="0"/>
                  <a:t>For a parameter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dirty="0" smtClean="0"/>
                  <a:t>, </a:t>
                </a:r>
                <a:r>
                  <a:rPr lang="en-US" dirty="0"/>
                  <a:t>the update rule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 </a:t>
                </a:r>
                <a:r>
                  <a:rPr lang="en-US" dirty="0" smtClean="0"/>
                  <a:t>	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− </a:t>
                </a:r>
                <a14:m>
                  <m:oMath xmlns:m="http://schemas.openxmlformats.org/officeDocument/2006/math">
                    <m:r>
                      <a:rPr lang="en-US" sz="3600" b="1" i="0" u="sng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𝛂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u="sng" dirty="0" err="1" smtClean="0">
                    <a:solidFill>
                      <a:srgbClr val="FF0000"/>
                    </a:solidFill>
                  </a:rPr>
                  <a:t>dθ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sz="3200" b="1" u="sng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𝛂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:r>
                  <a:rPr lang="en-US" dirty="0"/>
                  <a:t>is the learning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2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537728"/>
              </p:ext>
            </p:extLst>
          </p:nvPr>
        </p:nvGraphicFramePr>
        <p:xfrm>
          <a:off x="0" y="0"/>
          <a:ext cx="12665076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136"/>
                <a:gridCol w="5796248"/>
                <a:gridCol w="4221692"/>
              </a:tblGrid>
              <a:tr h="5925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Returned values</a:t>
                      </a:r>
                      <a:endParaRPr lang="en-US" sz="1400" dirty="0"/>
                    </a:p>
                  </a:txBody>
                  <a:tcPr/>
                </a:tc>
              </a:tr>
              <a:tr h="155918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load_dataset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train_set_x_orig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train_set_y_orig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test_set_x_orig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test_set_y_orig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classes</a:t>
                      </a:r>
                      <a:endParaRPr lang="en-US" sz="1400" dirty="0"/>
                    </a:p>
                  </a:txBody>
                  <a:tcPr/>
                </a:tc>
              </a:tr>
              <a:tr h="507884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w, b</a:t>
                      </a:r>
                      <a:endParaRPr lang="en-US" sz="1400" dirty="0"/>
                    </a:p>
                  </a:txBody>
                  <a:tcPr/>
                </a:tc>
              </a:tr>
              <a:tr h="812614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Propagate()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w, b, X,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grads = {"</a:t>
                      </a:r>
                      <a:r>
                        <a:rPr lang="en-US" sz="1400" dirty="0" err="1" smtClean="0"/>
                        <a:t>dw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dw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smtClean="0"/>
                        <a:t>             "</a:t>
                      </a:r>
                      <a:r>
                        <a:rPr lang="en-US" sz="1400" dirty="0" err="1" smtClean="0"/>
                        <a:t>db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db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/>
                </a:tc>
              </a:tr>
              <a:tr h="1523651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w, b, X, Y, </a:t>
                      </a:r>
                      <a:r>
                        <a:rPr lang="en-US" sz="1400" dirty="0" err="1" smtClean="0"/>
                        <a:t>num_iterations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learning_rate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print_cost</a:t>
                      </a:r>
                      <a:r>
                        <a:rPr lang="en-US" sz="1400" dirty="0" smtClean="0"/>
                        <a:t> = False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params</a:t>
                      </a:r>
                      <a:r>
                        <a:rPr lang="en-US" sz="1400" dirty="0" smtClean="0"/>
                        <a:t> = {"w": w,</a:t>
                      </a:r>
                    </a:p>
                    <a:p>
                      <a:r>
                        <a:rPr lang="en-US" sz="1400" dirty="0" smtClean="0"/>
                        <a:t>              "b": b}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grads = {"</a:t>
                      </a:r>
                      <a:r>
                        <a:rPr lang="en-US" sz="1400" dirty="0" err="1" smtClean="0"/>
                        <a:t>dw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dw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smtClean="0"/>
                        <a:t>             "</a:t>
                      </a:r>
                      <a:r>
                        <a:rPr lang="en-US" sz="1400" dirty="0" err="1" smtClean="0"/>
                        <a:t>db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db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r>
                        <a:rPr lang="en-US" sz="1400" dirty="0" smtClean="0"/>
                        <a:t>costs </a:t>
                      </a:r>
                      <a:endParaRPr lang="en-US" sz="1400" dirty="0"/>
                    </a:p>
                  </a:txBody>
                  <a:tcPr/>
                </a:tc>
              </a:tr>
              <a:tr h="558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73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w, b,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Y_prediction</a:t>
                      </a:r>
                      <a:endParaRPr lang="en-US" sz="1400" dirty="0"/>
                    </a:p>
                  </a:txBody>
                  <a:tcPr/>
                </a:tc>
              </a:tr>
              <a:tr h="1760664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X_train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Y_train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X_test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Y_test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num_iterations</a:t>
                      </a:r>
                      <a:r>
                        <a:rPr lang="en-US" sz="1400" dirty="0" smtClean="0"/>
                        <a:t> = 2000, </a:t>
                      </a:r>
                      <a:r>
                        <a:rPr lang="en-US" sz="1400" dirty="0" err="1" smtClean="0"/>
                        <a:t>learning_rate</a:t>
                      </a:r>
                      <a:r>
                        <a:rPr lang="en-US" sz="1400" dirty="0" smtClean="0"/>
                        <a:t> = 0.5, </a:t>
                      </a:r>
                      <a:r>
                        <a:rPr lang="en-US" sz="1400" dirty="0" err="1" smtClean="0"/>
                        <a:t>print_cost</a:t>
                      </a:r>
                      <a:r>
                        <a:rPr lang="en-US" sz="1400" dirty="0" smtClean="0"/>
                        <a:t>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 = {"costs": costs,</a:t>
                      </a:r>
                    </a:p>
                    <a:p>
                      <a:r>
                        <a:rPr lang="en-US" sz="1400" dirty="0" smtClean="0"/>
                        <a:t>         "</a:t>
                      </a:r>
                      <a:r>
                        <a:rPr lang="en-US" sz="1400" dirty="0" err="1" smtClean="0"/>
                        <a:t>Y_prediction_test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Y_prediction_test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         "</a:t>
                      </a:r>
                      <a:r>
                        <a:rPr lang="en-US" sz="1400" dirty="0" err="1" smtClean="0"/>
                        <a:t>Y_prediction_train</a:t>
                      </a:r>
                      <a:r>
                        <a:rPr lang="en-US" sz="1400" dirty="0" smtClean="0"/>
                        <a:t>" : </a:t>
                      </a:r>
                      <a:r>
                        <a:rPr lang="en-US" sz="1400" dirty="0" err="1" smtClean="0"/>
                        <a:t>Y_prediction_train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         "w" : w, </a:t>
                      </a:r>
                    </a:p>
                    <a:p>
                      <a:r>
                        <a:rPr lang="en-US" sz="1400" dirty="0" smtClean="0"/>
                        <a:t>         "b" : b,</a:t>
                      </a:r>
                    </a:p>
                    <a:p>
                      <a:r>
                        <a:rPr lang="en-US" sz="1400" dirty="0" smtClean="0"/>
                        <a:t>         "</a:t>
                      </a:r>
                      <a:r>
                        <a:rPr lang="en-US" sz="1400" dirty="0" err="1" smtClean="0"/>
                        <a:t>learning_rate</a:t>
                      </a:r>
                      <a:r>
                        <a:rPr lang="en-US" sz="1400" dirty="0" smtClean="0"/>
                        <a:t>" : </a:t>
                      </a:r>
                      <a:r>
                        <a:rPr lang="en-US" sz="1400" dirty="0" err="1" smtClean="0"/>
                        <a:t>learning_rate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smtClean="0"/>
                        <a:t>         "</a:t>
                      </a:r>
                      <a:r>
                        <a:rPr lang="en-US" sz="1400" dirty="0" err="1" smtClean="0"/>
                        <a:t>num_iterations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num_iterations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Training accuracy is close to 100%. </a:t>
                </a:r>
                <a:r>
                  <a:rPr lang="en-US" sz="2800" dirty="0" smtClean="0"/>
                  <a:t>The model has high </a:t>
                </a:r>
                <a:r>
                  <a:rPr lang="en-US" sz="2800" dirty="0"/>
                  <a:t>enough capacity to fit the training data. Test accuracy </a:t>
                </a:r>
                <a:r>
                  <a:rPr lang="en-US" sz="2800" dirty="0" smtClean="0"/>
                  <a:t>is 70%; </a:t>
                </a:r>
                <a:r>
                  <a:rPr lang="en-US" sz="2800" dirty="0"/>
                  <a:t>It is actually not bad for this simple </a:t>
                </a:r>
                <a:r>
                  <a:rPr lang="en-US" sz="2800" dirty="0" smtClean="0"/>
                  <a:t>model.	</a:t>
                </a:r>
                <a:r>
                  <a:rPr lang="en-US" sz="2800" dirty="0"/>
                  <a:t> </a:t>
                </a:r>
                <a:r>
                  <a:rPr lang="en-US" sz="2800" b="1" i="1" u="sng" dirty="0" err="1" smtClean="0"/>
                  <a:t>Overfitting</a:t>
                </a:r>
                <a:endParaRPr lang="en-US" sz="2800" b="1" i="1" u="sng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r>
                  <a:rPr lang="en-US" sz="2800" dirty="0"/>
                  <a:t>cost </a:t>
                </a:r>
                <a:r>
                  <a:rPr lang="en-US" sz="2800" dirty="0" smtClean="0"/>
                  <a:t>decreasing --&gt;the </a:t>
                </a:r>
                <a:r>
                  <a:rPr lang="en-US" sz="2800" dirty="0"/>
                  <a:t>parameters </a:t>
                </a:r>
                <a:endParaRPr lang="en-US" sz="2800" dirty="0" smtClean="0"/>
              </a:p>
              <a:p>
                <a:pPr marL="643650" lvl="1" indent="0">
                  <a:buNone/>
                </a:pPr>
                <a:r>
                  <a:rPr lang="en-US" sz="2800" dirty="0" smtClean="0"/>
                  <a:t>are </a:t>
                </a:r>
                <a:r>
                  <a:rPr lang="en-US" sz="2800" dirty="0"/>
                  <a:t>being learned</a:t>
                </a:r>
                <a:r>
                  <a:rPr lang="en-US" sz="2800" dirty="0" smtClean="0"/>
                  <a:t>.</a:t>
                </a:r>
              </a:p>
              <a:p>
                <a:pPr marL="643650" lvl="1" indent="0">
                  <a:buNone/>
                </a:pPr>
                <a:endParaRPr lang="en-US" sz="2800" dirty="0"/>
              </a:p>
              <a:p>
                <a:pPr marL="651957" indent="-571500"/>
                <a:r>
                  <a:rPr lang="en-US" sz="2800" dirty="0"/>
                  <a:t>The learning rate </a:t>
                </a:r>
                <a:r>
                  <a:rPr lang="en-US" sz="28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u="sng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𝛂</m:t>
                    </m:r>
                    <m:r>
                      <a:rPr lang="en-US" sz="2800" b="1" i="1" u="sng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determines </a:t>
                </a:r>
                <a:r>
                  <a:rPr lang="en-US" sz="2800" dirty="0"/>
                  <a:t>how </a:t>
                </a:r>
                <a:endParaRPr lang="en-US" sz="2800" dirty="0" smtClean="0"/>
              </a:p>
              <a:p>
                <a:pPr marL="643650" lvl="1" indent="0">
                  <a:buNone/>
                </a:pPr>
                <a:r>
                  <a:rPr lang="en-US" sz="2800" dirty="0"/>
                  <a:t>rapidly we update the parameters.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82" t="-88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00425"/>
            <a:ext cx="4800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7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Different learning </a:t>
            </a:r>
            <a:r>
              <a:rPr lang="en-US" sz="2800" dirty="0" smtClean="0"/>
              <a:t>rates give </a:t>
            </a:r>
            <a:r>
              <a:rPr lang="en-US" sz="2800" dirty="0"/>
              <a:t>different costs  </a:t>
            </a:r>
            <a:r>
              <a:rPr lang="en-US" sz="2800" dirty="0" smtClean="0"/>
              <a:t>and </a:t>
            </a:r>
            <a:r>
              <a:rPr lang="en-US" sz="2800" dirty="0"/>
              <a:t>thus different </a:t>
            </a:r>
            <a:endParaRPr lang="en-US" sz="2800" dirty="0" smtClean="0"/>
          </a:p>
          <a:p>
            <a:pPr marL="563193" lvl="1" indent="0">
              <a:buNone/>
            </a:pPr>
            <a:r>
              <a:rPr lang="en-US" sz="2800" dirty="0" smtClean="0"/>
              <a:t>predictions </a:t>
            </a:r>
            <a:r>
              <a:rPr lang="en-US" sz="2800" dirty="0"/>
              <a:t>results.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75338"/>
            <a:ext cx="7772399" cy="48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6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1248</TotalTime>
  <Words>268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Logistic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:</vt:lpstr>
      <vt:lpstr>PowerPoint Presentation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lab 1</dc:title>
  <dc:creator>Windows User</dc:creator>
  <cp:lastModifiedBy>HSH</cp:lastModifiedBy>
  <cp:revision>52</cp:revision>
  <dcterms:created xsi:type="dcterms:W3CDTF">2018-02-07T19:31:30Z</dcterms:created>
  <dcterms:modified xsi:type="dcterms:W3CDTF">2021-04-20T13:49:43Z</dcterms:modified>
</cp:coreProperties>
</file>