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4"/>
  </p:notesMasterIdLst>
  <p:sldIdLst>
    <p:sldId id="307" r:id="rId2"/>
    <p:sldId id="388" r:id="rId3"/>
    <p:sldId id="389" r:id="rId4"/>
    <p:sldId id="390" r:id="rId5"/>
    <p:sldId id="308" r:id="rId6"/>
    <p:sldId id="385" r:id="rId7"/>
    <p:sldId id="386" r:id="rId8"/>
    <p:sldId id="309" r:id="rId9"/>
    <p:sldId id="312" r:id="rId10"/>
    <p:sldId id="324" r:id="rId11"/>
    <p:sldId id="325" r:id="rId12"/>
    <p:sldId id="326" r:id="rId13"/>
    <p:sldId id="382" r:id="rId14"/>
    <p:sldId id="329" r:id="rId15"/>
    <p:sldId id="330" r:id="rId16"/>
    <p:sldId id="331" r:id="rId17"/>
    <p:sldId id="334" r:id="rId18"/>
    <p:sldId id="335" r:id="rId19"/>
    <p:sldId id="383" r:id="rId20"/>
    <p:sldId id="384" r:id="rId21"/>
    <p:sldId id="337" r:id="rId22"/>
    <p:sldId id="339" r:id="rId23"/>
    <p:sldId id="387" r:id="rId24"/>
    <p:sldId id="350" r:id="rId25"/>
    <p:sldId id="352" r:id="rId26"/>
    <p:sldId id="353" r:id="rId27"/>
    <p:sldId id="357" r:id="rId28"/>
    <p:sldId id="358" r:id="rId29"/>
    <p:sldId id="359" r:id="rId30"/>
    <p:sldId id="360" r:id="rId31"/>
    <p:sldId id="364" r:id="rId32"/>
    <p:sldId id="365" r:id="rId33"/>
    <p:sldId id="367" r:id="rId34"/>
    <p:sldId id="368" r:id="rId35"/>
    <p:sldId id="369" r:id="rId36"/>
    <p:sldId id="370" r:id="rId37"/>
    <p:sldId id="372" r:id="rId38"/>
    <p:sldId id="376" r:id="rId39"/>
    <p:sldId id="377" r:id="rId40"/>
    <p:sldId id="378" r:id="rId41"/>
    <p:sldId id="349" r:id="rId42"/>
    <p:sldId id="39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7A903-AB1A-4258-859A-60FACB2AECB0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8B436-17C5-4462-BE50-7DD91F6F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Texas_Instruments" TargetMode="External"/><Relationship Id="rId13" Type="http://schemas.openxmlformats.org/officeDocument/2006/relationships/hyperlink" Target="http://en.wikipedia.org/wiki/LG_Group" TargetMode="External"/><Relationship Id="rId18" Type="http://schemas.openxmlformats.org/officeDocument/2006/relationships/hyperlink" Target="http://en.wikipedia.org/wiki/Samsung_Electronics" TargetMode="External"/><Relationship Id="rId3" Type="http://schemas.openxmlformats.org/officeDocument/2006/relationships/hyperlink" Target="http://en.wikipedia.org/wiki/Open_Handset_Alliance" TargetMode="External"/><Relationship Id="rId7" Type="http://schemas.openxmlformats.org/officeDocument/2006/relationships/hyperlink" Target="http://en.wikipedia.org/wiki/Open_standard" TargetMode="External"/><Relationship Id="rId12" Type="http://schemas.openxmlformats.org/officeDocument/2006/relationships/hyperlink" Target="http://en.wikipedia.org/wiki/Intel_Corporation" TargetMode="External"/><Relationship Id="rId17" Type="http://schemas.openxmlformats.org/officeDocument/2006/relationships/hyperlink" Target="http://en.wikipedia.org/wiki/Qualcomm" TargetMode="External"/><Relationship Id="rId2" Type="http://schemas.openxmlformats.org/officeDocument/2006/relationships/slide" Target="../slides/slide10.xml"/><Relationship Id="rId16" Type="http://schemas.openxmlformats.org/officeDocument/2006/relationships/hyperlink" Target="http://en.wikipedia.org/wiki/Nvidia" TargetMode="External"/><Relationship Id="rId20" Type="http://schemas.openxmlformats.org/officeDocument/2006/relationships/hyperlink" Target="http://en.wikipedia.org/wiki/T-Mobile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Telecommunication" TargetMode="External"/><Relationship Id="rId11" Type="http://schemas.openxmlformats.org/officeDocument/2006/relationships/hyperlink" Target="http://en.wikipedia.org/wiki/High_Tech_Computer_Corporation" TargetMode="External"/><Relationship Id="rId5" Type="http://schemas.openxmlformats.org/officeDocument/2006/relationships/hyperlink" Target="http://en.wikipedia.org/wiki/Computer_software" TargetMode="External"/><Relationship Id="rId15" Type="http://schemas.openxmlformats.org/officeDocument/2006/relationships/hyperlink" Target="http://en.wikipedia.org/wiki/Motorola" TargetMode="External"/><Relationship Id="rId10" Type="http://schemas.openxmlformats.org/officeDocument/2006/relationships/hyperlink" Target="http://en.wikipedia.org/wiki/Google" TargetMode="External"/><Relationship Id="rId19" Type="http://schemas.openxmlformats.org/officeDocument/2006/relationships/hyperlink" Target="http://en.wikipedia.org/wiki/Sprint_Nextel" TargetMode="External"/><Relationship Id="rId4" Type="http://schemas.openxmlformats.org/officeDocument/2006/relationships/hyperlink" Target="http://en.wikipedia.org/wiki/Computer_hardware" TargetMode="External"/><Relationship Id="rId9" Type="http://schemas.openxmlformats.org/officeDocument/2006/relationships/hyperlink" Target="http://en.wikipedia.org/wiki/Broadcom_Corporation" TargetMode="External"/><Relationship Id="rId14" Type="http://schemas.openxmlformats.org/officeDocument/2006/relationships/hyperlink" Target="http://en.wikipedia.org/wiki/Marvell_Technology_Group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2AC743C-C863-4778-AC3F-59094FA82799}" type="slidenum">
              <a:rPr lang="en-US" altLang="en-US">
                <a:latin typeface="Arial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D284819-904A-457C-BFB3-D5571E5EB477}" type="slidenum">
              <a:rPr lang="en-US" altLang="en-US">
                <a:latin typeface="Arial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Maybe more profitable with ads than actually selling the app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D167020-6424-44BA-9772-14AA2BBD7478}" type="slidenum">
              <a:rPr lang="en-US" altLang="en-US" sz="130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6</a:t>
            </a:fld>
            <a:endParaRPr lang="en-US" altLang="en-US" sz="130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300"/>
              <a:t> </a:t>
            </a:r>
            <a:r>
              <a:rPr lang="en-US" altLang="en-US" sz="1300">
                <a:hlinkClick r:id="rId3" action="ppaction://hlinkfile" tooltip="Open Handset Alliance"/>
              </a:rPr>
              <a:t>Open Handset Alliance</a:t>
            </a:r>
            <a:r>
              <a:rPr lang="en-US" altLang="en-US" sz="1300"/>
              <a:t>, a consortium of 47 </a:t>
            </a:r>
            <a:r>
              <a:rPr lang="en-US" altLang="en-US" sz="1300">
                <a:hlinkClick r:id="rId4" action="ppaction://hlinkfile" tooltip="Computer hardware"/>
              </a:rPr>
              <a:t>hardware</a:t>
            </a:r>
            <a:r>
              <a:rPr lang="en-US" altLang="en-US" sz="1300"/>
              <a:t>, </a:t>
            </a:r>
            <a:r>
              <a:rPr lang="en-US" altLang="en-US" sz="1300">
                <a:hlinkClick r:id="rId5" action="ppaction://hlinkfile" tooltip="Computer software"/>
              </a:rPr>
              <a:t>software</a:t>
            </a:r>
            <a:r>
              <a:rPr lang="en-US" altLang="en-US" sz="1300"/>
              <a:t>, and </a:t>
            </a:r>
            <a:r>
              <a:rPr lang="en-US" altLang="en-US" sz="1300">
                <a:hlinkClick r:id="rId6" action="ppaction://hlinkfile" tooltip="Telecommunication"/>
              </a:rPr>
              <a:t>telecom</a:t>
            </a:r>
            <a:r>
              <a:rPr lang="en-US" altLang="en-US" sz="1300"/>
              <a:t> companies devoted to advancing </a:t>
            </a:r>
            <a:r>
              <a:rPr lang="en-US" altLang="en-US" sz="1300">
                <a:hlinkClick r:id="rId7" action="ppaction://hlinkfile" tooltip="Open standard"/>
              </a:rPr>
              <a:t>open standards</a:t>
            </a:r>
            <a:r>
              <a:rPr lang="en-US" altLang="en-US" sz="1300"/>
              <a:t> for mobile devices. Includes </a:t>
            </a:r>
            <a:r>
              <a:rPr lang="en-US" altLang="en-US" sz="1300">
                <a:hlinkClick r:id="rId8" action="ppaction://hlinkfile" tooltip="Texas Instruments"/>
              </a:rPr>
              <a:t>Texas Instruments</a:t>
            </a:r>
            <a:r>
              <a:rPr lang="en-US" altLang="en-US" sz="1300"/>
              <a:t>, </a:t>
            </a:r>
            <a:r>
              <a:rPr lang="en-US" altLang="en-US" sz="1300">
                <a:hlinkClick r:id="rId9" action="ppaction://hlinkfile" tooltip="Broadcom Corporation"/>
              </a:rPr>
              <a:t>Broadcom Corporation</a:t>
            </a:r>
            <a:r>
              <a:rPr lang="en-US" altLang="en-US" sz="1300"/>
              <a:t>, </a:t>
            </a:r>
            <a:r>
              <a:rPr lang="en-US" altLang="en-US" sz="1300">
                <a:hlinkClick r:id="rId10" action="ppaction://hlinkfile" tooltip="Google"/>
              </a:rPr>
              <a:t>Google</a:t>
            </a:r>
            <a:r>
              <a:rPr lang="en-US" altLang="en-US" sz="1300"/>
              <a:t>, </a:t>
            </a:r>
            <a:r>
              <a:rPr lang="en-US" altLang="en-US" sz="1300">
                <a:hlinkClick r:id="rId11" action="ppaction://hlinkfile" tooltip="High Tech Computer Corporation"/>
              </a:rPr>
              <a:t>HTC</a:t>
            </a:r>
            <a:r>
              <a:rPr lang="en-US" altLang="en-US" sz="1300"/>
              <a:t>, </a:t>
            </a:r>
            <a:r>
              <a:rPr lang="en-US" altLang="en-US" sz="1300">
                <a:hlinkClick r:id="rId12" action="ppaction://hlinkfile" tooltip="Intel Corporation"/>
              </a:rPr>
              <a:t>Intel</a:t>
            </a:r>
            <a:r>
              <a:rPr lang="en-US" altLang="en-US" sz="1300"/>
              <a:t>, </a:t>
            </a:r>
            <a:r>
              <a:rPr lang="en-US" altLang="en-US" sz="1300">
                <a:hlinkClick r:id="rId13" action="ppaction://hlinkfile" tooltip="LG Group"/>
              </a:rPr>
              <a:t>LG</a:t>
            </a:r>
            <a:r>
              <a:rPr lang="en-US" altLang="en-US" sz="1300"/>
              <a:t>, </a:t>
            </a:r>
            <a:r>
              <a:rPr lang="en-US" altLang="en-US" sz="1300">
                <a:hlinkClick r:id="rId14" action="ppaction://hlinkfile" tooltip="Marvell Technology Group"/>
              </a:rPr>
              <a:t>Marvell Technology Group</a:t>
            </a:r>
            <a:r>
              <a:rPr lang="en-US" altLang="en-US" sz="1300"/>
              <a:t>, </a:t>
            </a:r>
            <a:r>
              <a:rPr lang="en-US" altLang="en-US" sz="1300">
                <a:hlinkClick r:id="rId15" action="ppaction://hlinkfile" tooltip="Motorola"/>
              </a:rPr>
              <a:t>Motorola</a:t>
            </a:r>
            <a:r>
              <a:rPr lang="en-US" altLang="en-US" sz="1300"/>
              <a:t>, </a:t>
            </a:r>
            <a:r>
              <a:rPr lang="en-US" altLang="en-US" sz="1300">
                <a:hlinkClick r:id="rId16" action="ppaction://hlinkfile" tooltip="Nvidia"/>
              </a:rPr>
              <a:t>Nvidia</a:t>
            </a:r>
            <a:r>
              <a:rPr lang="en-US" altLang="en-US" sz="1300"/>
              <a:t>, </a:t>
            </a:r>
            <a:r>
              <a:rPr lang="en-US" altLang="en-US" sz="1300">
                <a:hlinkClick r:id="rId17" action="ppaction://hlinkfile" tooltip="Qualcomm"/>
              </a:rPr>
              <a:t>Qualcomm</a:t>
            </a:r>
            <a:r>
              <a:rPr lang="en-US" altLang="en-US" sz="1300"/>
              <a:t>, </a:t>
            </a:r>
            <a:r>
              <a:rPr lang="en-US" altLang="en-US" sz="1300">
                <a:hlinkClick r:id="rId18" action="ppaction://hlinkfile" tooltip="Samsung Electronics"/>
              </a:rPr>
              <a:t>Samsung Electronics</a:t>
            </a:r>
            <a:r>
              <a:rPr lang="en-US" altLang="en-US" sz="1300"/>
              <a:t>, </a:t>
            </a:r>
            <a:r>
              <a:rPr lang="en-US" altLang="en-US" sz="1300">
                <a:hlinkClick r:id="rId19" action="ppaction://hlinkfile" tooltip="Sprint Nextel"/>
              </a:rPr>
              <a:t>Sprint Nextel</a:t>
            </a:r>
            <a:r>
              <a:rPr lang="en-US" altLang="en-US" sz="1300"/>
              <a:t> and </a:t>
            </a:r>
            <a:r>
              <a:rPr lang="en-US" altLang="en-US" sz="1300">
                <a:hlinkClick r:id="rId20" action="ppaction://hlinkfile" tooltip="T-Mobile"/>
              </a:rPr>
              <a:t>T-Mobile</a:t>
            </a: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E1D1ED64-9539-49E3-8833-82A8236F1743}" type="slidenum">
              <a:rPr lang="en-US" altLang="en-US">
                <a:latin typeface="Arial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D406C89-C4E0-4AD6-959F-244895038DBB}" type="slidenum">
              <a:rPr lang="en-US" altLang="en-US">
                <a:latin typeface="Arial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F60F069-FE17-456C-B6F2-1A575005EA46}" type="slidenum">
              <a:rPr lang="en-US" altLang="en-US" sz="130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 sz="130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 linux kernel 2.6 is the hardware abstraction layer (HAL) between the hardware and the android software stack.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EBE77EA9-1132-4FC2-AC3C-67D4F20B71EC}" type="slidenum">
              <a:rPr lang="en-US" altLang="en-US" sz="130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16</a:t>
            </a:fld>
            <a:endParaRPr lang="en-US" altLang="en-US" sz="130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ttp://www.pslweb.org/liberationnews/assets/images/website/android-logo-peeking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44202"/>
            <a:ext cx="838200" cy="161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.com/histor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guide/basics/what-is-android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hassan@fayoum.edu.e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developing/building/index.html#detailed-build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design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dex.html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sdk/installing/installing-adt.html" TargetMode="External"/><Relationship Id="rId4" Type="http://schemas.openxmlformats.org/officeDocument/2006/relationships/hyperlink" Target="http://www.eclipse.org/download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fundamentals/services.html" TargetMode="External"/><Relationship Id="rId2" Type="http://schemas.openxmlformats.org/officeDocument/2006/relationships/hyperlink" Target="http://developer.android.com/guide/topics/fundamentals/activitie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developing/debugging/debugging-log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packages.html" TargetMode="External"/><Relationship Id="rId2" Type="http://schemas.openxmlformats.org/officeDocument/2006/relationships/hyperlink" Target="http://developer.android.com/guide/index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pPr algn="r" eaLnBrk="1" hangingPunct="1"/>
            <a:r>
              <a:rPr lang="en-US" altLang="en-US" sz="3600" dirty="0" smtClean="0"/>
              <a:t> Android 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505200"/>
            <a:ext cx="6400800" cy="17526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2400" dirty="0" smtClean="0"/>
              <a:t>Eng. </a:t>
            </a:r>
            <a:r>
              <a:rPr lang="en-US" altLang="en-US" sz="2400" dirty="0" err="1" smtClean="0"/>
              <a:t>Basma</a:t>
            </a:r>
            <a:r>
              <a:rPr lang="en-US" altLang="en-US" sz="2400" dirty="0" smtClean="0"/>
              <a:t> Hassan</a:t>
            </a:r>
          </a:p>
          <a:p>
            <a:pPr algn="r" eaLnBrk="1" hangingPunct="1"/>
            <a:r>
              <a:rPr lang="en-US" altLang="en-US" dirty="0" smtClean="0"/>
              <a:t>Eng. Samar </a:t>
            </a:r>
            <a:r>
              <a:rPr lang="en-US" altLang="en-US" dirty="0" err="1" smtClean="0"/>
              <a:t>Shaban</a:t>
            </a:r>
            <a:endParaRPr lang="en-US" altLang="en-US" sz="2400" dirty="0" smtClean="0"/>
          </a:p>
          <a:p>
            <a:pPr algn="r" eaLnBrk="1" hangingPunct="1"/>
            <a:endParaRPr lang="en-US" altLang="en-US" sz="2400" dirty="0" smtClean="0"/>
          </a:p>
          <a:p>
            <a:pPr algn="r" eaLnBrk="1" hangingPunct="1"/>
            <a:endParaRPr lang="en-US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5" y="3505200"/>
            <a:ext cx="472708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Brief History - Android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2005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Google acquires startup Android Inc. to start Android platform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Work on </a:t>
            </a:r>
            <a:r>
              <a:rPr lang="en-US" altLang="en-US" sz="2000" dirty="0" err="1" smtClean="0"/>
              <a:t>Dalvik</a:t>
            </a:r>
            <a:r>
              <a:rPr lang="en-US" altLang="en-US" sz="2000" dirty="0" smtClean="0"/>
              <a:t> VM begins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2007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Open Handset Alliance announced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Early look at SDK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2008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Google sponsors 1</a:t>
            </a:r>
            <a:r>
              <a:rPr lang="en-US" altLang="en-US" sz="2000" baseline="30000" dirty="0" smtClean="0"/>
              <a:t>st</a:t>
            </a:r>
            <a:r>
              <a:rPr lang="en-US" altLang="en-US" sz="2000" dirty="0" smtClean="0"/>
              <a:t>  Android Developer Challenge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T-Mobile G1 announced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SDK 1.0 released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Android released open source (Apache License)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Android Dev Phone 1 released</a:t>
            </a:r>
          </a:p>
          <a:p>
            <a:pPr>
              <a:lnSpc>
                <a:spcPct val="80000"/>
              </a:lnSpc>
            </a:pPr>
            <a:endParaRPr lang="en-US" alt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1588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Brief History cont.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2009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SDK 1.5 (Cupcake)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New soft keyboard with “autocomplete” feature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SDK 1.6 (Donut)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Support Wide VGA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SDK 2.0/2.0.1/2.1 (</a:t>
            </a:r>
            <a:r>
              <a:rPr lang="en-US" altLang="en-US" dirty="0" err="1" smtClean="0"/>
              <a:t>Eclair</a:t>
            </a:r>
            <a:r>
              <a:rPr lang="en-US" altLang="en-US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Revamped UI, browser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2010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Nexus One released to the public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SDK 2.2 (</a:t>
            </a:r>
            <a:r>
              <a:rPr lang="en-US" altLang="en-US" dirty="0" err="1" smtClean="0"/>
              <a:t>Froyo</a:t>
            </a:r>
            <a:r>
              <a:rPr lang="en-US" altLang="en-US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Flash support, tethering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SDK 2.3 (Gingerbread)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UI update, system-wide copy-paste</a:t>
            </a:r>
          </a:p>
          <a:p>
            <a:pPr lvl="1">
              <a:lnSpc>
                <a:spcPct val="80000"/>
              </a:lnSpc>
            </a:pPr>
            <a:endParaRPr lang="en-US" altLang="en-US" sz="2200" dirty="0" smtClean="0"/>
          </a:p>
          <a:p>
            <a:pPr>
              <a:lnSpc>
                <a:spcPct val="80000"/>
              </a:lnSpc>
            </a:pPr>
            <a:endParaRPr lang="en-US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788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Brief History cont.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2011</a:t>
            </a: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SDK </a:t>
            </a:r>
            <a:r>
              <a:rPr lang="en-US" dirty="0" smtClean="0"/>
              <a:t>3.x (Honeycomb)</a:t>
            </a:r>
            <a:endParaRPr lang="en-US" dirty="0"/>
          </a:p>
          <a:p>
            <a:pPr lvl="2">
              <a:lnSpc>
                <a:spcPct val="80000"/>
              </a:lnSpc>
              <a:defRPr/>
            </a:pPr>
            <a:r>
              <a:rPr lang="en-US" dirty="0" smtClean="0"/>
              <a:t>Optimized for tablet support</a:t>
            </a: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SDK </a:t>
            </a:r>
            <a:r>
              <a:rPr lang="en-US" dirty="0" smtClean="0"/>
              <a:t>4.0 (Ice Cream Sandwich)</a:t>
            </a:r>
            <a:endParaRPr lang="en-US" dirty="0"/>
          </a:p>
          <a:p>
            <a:pPr lvl="2">
              <a:lnSpc>
                <a:spcPct val="80000"/>
              </a:lnSpc>
              <a:defRPr/>
            </a:pPr>
            <a:r>
              <a:rPr lang="en-US" dirty="0" smtClean="0"/>
              <a:t>Virtual UI buttons</a:t>
            </a:r>
            <a:endParaRPr lang="en-US" sz="2000" dirty="0"/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2012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SDK 4.1.1 (Jelly Bean)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smtClean="0"/>
              <a:t>Triple buffered graphics pipeline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2013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SDK </a:t>
            </a:r>
            <a:r>
              <a:rPr lang="en-US" dirty="0" smtClean="0"/>
              <a:t>4.4 (KitKat)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2014</a:t>
            </a: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SDK </a:t>
            </a:r>
            <a:r>
              <a:rPr lang="en-US" dirty="0" smtClean="0"/>
              <a:t>5.0 (Lollipop)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smtClean="0"/>
              <a:t>Redesigned </a:t>
            </a:r>
            <a:r>
              <a:rPr lang="en-US" dirty="0"/>
              <a:t>user interface </a:t>
            </a:r>
            <a:r>
              <a:rPr lang="en-US" dirty="0" smtClean="0"/>
              <a:t>referred </a:t>
            </a:r>
            <a:r>
              <a:rPr lang="en-US" dirty="0"/>
              <a:t>to </a:t>
            </a:r>
            <a:r>
              <a:rPr lang="en-US" dirty="0" smtClean="0"/>
              <a:t>as “material design”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smtClean="0"/>
              <a:t>Android Runtime (ART) officially replacing </a:t>
            </a:r>
            <a:r>
              <a:rPr lang="en-US" dirty="0" err="1" smtClean="0"/>
              <a:t>Dalvik</a:t>
            </a:r>
            <a:r>
              <a:rPr lang="en-US" dirty="0" smtClean="0"/>
              <a:t>.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endParaRPr lang="en-US" sz="2600" b="1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211888"/>
            <a:ext cx="8458200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200" dirty="0">
                <a:hlinkClick r:id="rId3"/>
              </a:rPr>
              <a:t>http://www.android.com/history/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69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Versions So Far…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1863897"/>
            <a:ext cx="914400" cy="1252250"/>
          </a:xfrm>
        </p:spPr>
      </p:pic>
      <p:sp>
        <p:nvSpPr>
          <p:cNvPr id="14" name="TextBox 13"/>
          <p:cNvSpPr txBox="1"/>
          <p:nvPr/>
        </p:nvSpPr>
        <p:spPr>
          <a:xfrm>
            <a:off x="304801" y="3149025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Cupcake</a:t>
            </a:r>
          </a:p>
          <a:p>
            <a:pPr algn="ctr"/>
            <a:r>
              <a:rPr lang="en-US" sz="1600" b="1" dirty="0" smtClean="0"/>
              <a:t>Android 1.5</a:t>
            </a:r>
            <a:endParaRPr lang="en-US" sz="16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487358" y="1371600"/>
            <a:ext cx="2336800" cy="1946103"/>
            <a:chOff x="1435112" y="1676400"/>
            <a:chExt cx="2336800" cy="194610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112" y="1676400"/>
              <a:ext cx="2336800" cy="1752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852755" y="3037728"/>
              <a:ext cx="1377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Donut</a:t>
              </a:r>
            </a:p>
            <a:p>
              <a:pPr algn="ctr"/>
              <a:r>
                <a:rPr lang="en-US" sz="1600" b="1" dirty="0" smtClean="0"/>
                <a:t>Android 1.6</a:t>
              </a:r>
              <a:endParaRPr lang="en-US" sz="16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81400" y="2085666"/>
            <a:ext cx="1710189" cy="1648134"/>
            <a:chOff x="3487930" y="2025744"/>
            <a:chExt cx="1710189" cy="16481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386" y="2025744"/>
              <a:ext cx="1518925" cy="101198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487930" y="3089103"/>
              <a:ext cx="1710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/>
                <a:t>Eclair</a:t>
              </a:r>
              <a:endParaRPr lang="en-US" sz="1600" b="1" dirty="0" smtClean="0"/>
            </a:p>
            <a:p>
              <a:pPr algn="ctr"/>
              <a:r>
                <a:rPr lang="en-US" sz="1600" b="1" dirty="0" smtClean="0"/>
                <a:t>Android 2.0/2.1</a:t>
              </a:r>
              <a:endParaRPr lang="en-US" sz="16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80298" y="1600200"/>
            <a:ext cx="1630102" cy="1717503"/>
            <a:chOff x="5226016" y="1905000"/>
            <a:chExt cx="1630102" cy="171750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826" y="1905000"/>
              <a:ext cx="1215041" cy="122179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226016" y="3037728"/>
              <a:ext cx="16301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/>
                <a:t>Froyo</a:t>
              </a:r>
              <a:endParaRPr lang="en-US" sz="1600" b="1" dirty="0" smtClean="0"/>
            </a:p>
            <a:p>
              <a:pPr algn="ctr"/>
              <a:r>
                <a:rPr lang="en-US" sz="1600" b="1" dirty="0" smtClean="0"/>
                <a:t>Android 2.2.x</a:t>
              </a:r>
              <a:endParaRPr lang="en-US" sz="16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62800" y="1863898"/>
            <a:ext cx="1524000" cy="1869902"/>
            <a:chOff x="7162800" y="1752600"/>
            <a:chExt cx="1524000" cy="18699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3401" y="1752600"/>
              <a:ext cx="1220999" cy="140794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162800" y="3037727"/>
              <a:ext cx="152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Gingerbread</a:t>
              </a:r>
            </a:p>
            <a:p>
              <a:pPr algn="ctr"/>
              <a:r>
                <a:rPr lang="en-US" sz="1600" b="1" dirty="0" smtClean="0"/>
                <a:t>Android 2.3.x</a:t>
              </a:r>
              <a:endParaRPr lang="en-US" sz="16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" y="4542941"/>
            <a:ext cx="1371600" cy="1553059"/>
            <a:chOff x="490763" y="4365716"/>
            <a:chExt cx="1371600" cy="15530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365716"/>
              <a:ext cx="1252763" cy="109057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90763" y="5334000"/>
              <a:ext cx="13715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Honeycomb</a:t>
              </a:r>
            </a:p>
            <a:p>
              <a:pPr algn="ctr"/>
              <a:r>
                <a:rPr lang="en-US" sz="1600" b="1" dirty="0" smtClean="0"/>
                <a:t>Android 3.x</a:t>
              </a:r>
              <a:endParaRPr lang="en-US" sz="16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34579" y="3962400"/>
            <a:ext cx="2175421" cy="1612200"/>
            <a:chOff x="1700983" y="4306575"/>
            <a:chExt cx="2175421" cy="16122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433" y="4306575"/>
              <a:ext cx="1369901" cy="102742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700983" y="5334000"/>
              <a:ext cx="21754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Ice Cream Sandwich</a:t>
              </a:r>
            </a:p>
            <a:p>
              <a:pPr algn="ctr"/>
              <a:r>
                <a:rPr lang="en-US" sz="1600" b="1" dirty="0" smtClean="0"/>
                <a:t>Android 4.0.x</a:t>
              </a:r>
              <a:endParaRPr lang="en-US" sz="16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10547" y="4197085"/>
            <a:ext cx="1487571" cy="1975115"/>
            <a:chOff x="3781518" y="3943659"/>
            <a:chExt cx="1487571" cy="197511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3760" y="3943659"/>
              <a:ext cx="1219057" cy="1436431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781518" y="5333999"/>
              <a:ext cx="1487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Jelly Bean</a:t>
              </a:r>
            </a:p>
            <a:p>
              <a:pPr algn="ctr"/>
              <a:r>
                <a:rPr lang="en-US" sz="1600" b="1" dirty="0" smtClean="0"/>
                <a:t>Android 4.1.x</a:t>
              </a:r>
              <a:endParaRPr lang="en-US" sz="16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80298" y="3733800"/>
            <a:ext cx="1564834" cy="1956373"/>
            <a:chOff x="5422431" y="3962400"/>
            <a:chExt cx="1564834" cy="195637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314" y="3962400"/>
              <a:ext cx="969302" cy="137884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422431" y="5333998"/>
              <a:ext cx="15648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KitKat</a:t>
              </a:r>
            </a:p>
            <a:p>
              <a:pPr algn="ctr"/>
              <a:r>
                <a:rPr lang="en-US" sz="1600" b="1" dirty="0" smtClean="0"/>
                <a:t>Android 4.4.x</a:t>
              </a:r>
              <a:endParaRPr lang="en-US" sz="16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10400" y="4114800"/>
            <a:ext cx="1447801" cy="2257552"/>
            <a:chOff x="7016869" y="3886200"/>
            <a:chExt cx="1447801" cy="22575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737" y="3886200"/>
              <a:ext cx="1053101" cy="148848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7016869" y="5312755"/>
              <a:ext cx="1447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Lollipop</a:t>
              </a:r>
            </a:p>
            <a:p>
              <a:pPr algn="ctr"/>
              <a:r>
                <a:rPr lang="en-US" sz="1600" b="1" dirty="0" smtClean="0"/>
                <a:t>Android </a:t>
              </a:r>
              <a:r>
                <a:rPr lang="en-US" sz="1600" b="1" dirty="0" smtClean="0"/>
                <a:t>5.0/5.1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5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Distribution of Devices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Wingdings" pitchFamily="2" charset="2"/>
              <a:buNone/>
            </a:pPr>
            <a:endParaRPr lang="en-US" altLang="en-US" sz="1600" i="1" dirty="0" smtClean="0"/>
          </a:p>
          <a:p>
            <a:pPr>
              <a:buFont typeface="Wingdings" pitchFamily="2" charset="2"/>
              <a:buNone/>
            </a:pPr>
            <a:endParaRPr lang="en-US" altLang="en-US" sz="1000" dirty="0" smtClean="0">
              <a:hlinkClick r:id=""/>
            </a:endParaRPr>
          </a:p>
          <a:p>
            <a:pPr>
              <a:buFont typeface="Wingdings" pitchFamily="2" charset="2"/>
              <a:buNone/>
            </a:pPr>
            <a:endParaRPr lang="en-US" altLang="en-US" sz="1000" dirty="0" smtClean="0">
              <a:hlinkClick r:id=""/>
            </a:endParaRPr>
          </a:p>
          <a:p>
            <a:pPr>
              <a:buFont typeface="Wingdings" pitchFamily="2" charset="2"/>
              <a:buNone/>
            </a:pPr>
            <a:endParaRPr lang="en-US" altLang="en-US" sz="1000" dirty="0" smtClean="0">
              <a:hlinkClick r:id=""/>
            </a:endParaRPr>
          </a:p>
          <a:p>
            <a:pPr>
              <a:buFont typeface="Wingdings" pitchFamily="2" charset="2"/>
              <a:buNone/>
            </a:pPr>
            <a:endParaRPr lang="en-US" altLang="en-US" sz="1000" dirty="0" smtClean="0">
              <a:hlinkClick r:id=""/>
            </a:endParaRPr>
          </a:p>
          <a:p>
            <a:pPr>
              <a:buFont typeface="Wingdings" pitchFamily="2" charset="2"/>
              <a:buNone/>
            </a:pPr>
            <a:endParaRPr lang="en-US" altLang="en-US" sz="1000" dirty="0">
              <a:hlinkClick r:id=""/>
            </a:endParaRPr>
          </a:p>
          <a:p>
            <a:pPr>
              <a:buFont typeface="Wingdings" pitchFamily="2" charset="2"/>
              <a:buNone/>
            </a:pPr>
            <a:endParaRPr lang="en-US" altLang="en-US" sz="1000" dirty="0" smtClean="0">
              <a:hlinkClick r:id=""/>
            </a:endParaRPr>
          </a:p>
          <a:p>
            <a:pPr>
              <a:buFont typeface="Wingdings" pitchFamily="2" charset="2"/>
              <a:buNone/>
            </a:pPr>
            <a:endParaRPr lang="en-US" altLang="en-US" sz="1000" dirty="0">
              <a:hlinkClick r:id=""/>
            </a:endParaRPr>
          </a:p>
          <a:p>
            <a:pPr>
              <a:buFont typeface="Wingdings" pitchFamily="2" charset="2"/>
              <a:buNone/>
            </a:pPr>
            <a:endParaRPr lang="en-US" altLang="en-US" sz="1000" dirty="0" smtClean="0">
              <a:hlinkClick r:id=""/>
            </a:endParaRPr>
          </a:p>
          <a:p>
            <a:pPr>
              <a:buFont typeface="Wingdings" pitchFamily="2" charset="2"/>
              <a:buNone/>
            </a:pPr>
            <a:endParaRPr lang="en-US" altLang="en-US" sz="1000" dirty="0">
              <a:hlinkClick r:id="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000" dirty="0" smtClean="0">
                <a:hlinkClick r:id=""/>
              </a:rPr>
              <a:t>http</a:t>
            </a:r>
            <a:r>
              <a:rPr lang="en-US" altLang="en-US" sz="1000" dirty="0" smtClean="0">
                <a:hlinkClick r:id=""/>
              </a:rPr>
              <a:t>://developer.android.com/resources/dashboard/platform-versions.html</a:t>
            </a:r>
            <a:r>
              <a:rPr lang="en-US" altLang="en-US" sz="10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92382"/>
            <a:ext cx="7478169" cy="44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What is Google Android?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A software stack for mobile devices that includes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An operating system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Middleware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Key Applications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Uses Linux to provide core system services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Security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Memory management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Process management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Power management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Hardware drivers</a:t>
            </a:r>
          </a:p>
        </p:txBody>
      </p:sp>
    </p:spTree>
    <p:extLst>
      <p:ext uri="{BB962C8B-B14F-4D97-AF65-F5344CB8AC3E}">
        <p14:creationId xmlns:p14="http://schemas.microsoft.com/office/powerpoint/2010/main" val="8528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Android Architecture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38916" name="Picture 2" descr="Android System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81" y="1524000"/>
            <a:ext cx="6878638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3"/>
          <p:cNvSpPr txBox="1">
            <a:spLocks noChangeArrowheads="1"/>
          </p:cNvSpPr>
          <p:nvPr/>
        </p:nvSpPr>
        <p:spPr bwMode="auto">
          <a:xfrm>
            <a:off x="609600" y="6553200"/>
            <a:ext cx="807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ea typeface="ＭＳ Ｐゴシック" pitchFamily="34" charset="-128"/>
                <a:hlinkClick r:id="rId4"/>
              </a:rPr>
              <a:t>More details at: </a:t>
            </a:r>
            <a:r>
              <a:rPr lang="en-US" altLang="en-US" sz="1200" dirty="0">
                <a:ea typeface="ＭＳ Ｐゴシック" pitchFamily="34" charset="-128"/>
                <a:hlinkClick r:id="rId4"/>
              </a:rPr>
              <a:t>http://developer.android.com/guide/basics/what-is-android.html</a:t>
            </a:r>
            <a:r>
              <a:rPr lang="en-US" altLang="en-US" sz="1200" dirty="0"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Mobile Applications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are they?</a:t>
            </a:r>
          </a:p>
          <a:p>
            <a:pPr lvl="1"/>
            <a:r>
              <a:rPr lang="en-US" altLang="en-US" dirty="0" smtClean="0"/>
              <a:t>Any application that runs on a mobile device</a:t>
            </a:r>
          </a:p>
          <a:p>
            <a:r>
              <a:rPr lang="en-US" altLang="en-US" dirty="0" smtClean="0"/>
              <a:t>Types</a:t>
            </a:r>
          </a:p>
          <a:p>
            <a:pPr lvl="1"/>
            <a:r>
              <a:rPr lang="en-US" altLang="en-US" dirty="0" smtClean="0"/>
              <a:t>Web apps: run in a web browser</a:t>
            </a:r>
          </a:p>
          <a:p>
            <a:pPr lvl="2"/>
            <a:r>
              <a:rPr lang="en-US" altLang="en-US" dirty="0" smtClean="0"/>
              <a:t>HTML, JavaScript, Flash, server-side components, etc.</a:t>
            </a:r>
          </a:p>
          <a:p>
            <a:pPr lvl="1"/>
            <a:r>
              <a:rPr lang="en-US" altLang="en-US" dirty="0" smtClean="0"/>
              <a:t>Native: compiled binaries for the device</a:t>
            </a:r>
          </a:p>
          <a:p>
            <a:pPr lvl="2"/>
            <a:r>
              <a:rPr lang="en-US" altLang="en-US" dirty="0" smtClean="0"/>
              <a:t>Often make use of web services</a:t>
            </a:r>
          </a:p>
        </p:txBody>
      </p:sp>
    </p:spTree>
    <p:extLst>
      <p:ext uri="{BB962C8B-B14F-4D97-AF65-F5344CB8AC3E}">
        <p14:creationId xmlns:p14="http://schemas.microsoft.com/office/powerpoint/2010/main" val="27248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Android Apps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Built using Java and new SDK libraries</a:t>
            </a:r>
          </a:p>
          <a:p>
            <a:pPr lvl="1"/>
            <a:r>
              <a:rPr lang="en-US" altLang="en-US" dirty="0" smtClean="0"/>
              <a:t>No support for some Java libraries like Swing &amp; AWT</a:t>
            </a:r>
          </a:p>
          <a:p>
            <a:r>
              <a:rPr lang="en-US" altLang="en-US" dirty="0" smtClean="0"/>
              <a:t>Java code compiled into </a:t>
            </a:r>
            <a:r>
              <a:rPr lang="en-US" altLang="en-US" dirty="0" err="1" smtClean="0"/>
              <a:t>Dalvik</a:t>
            </a:r>
            <a:r>
              <a:rPr lang="en-US" altLang="en-US" dirty="0" smtClean="0"/>
              <a:t> byte code (.</a:t>
            </a:r>
            <a:r>
              <a:rPr lang="en-US" altLang="en-US" dirty="0" err="1" smtClean="0"/>
              <a:t>dex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Optimized for mobile devices (better memory management, battery utilization, etc.)</a:t>
            </a:r>
          </a:p>
          <a:p>
            <a:r>
              <a:rPr lang="en-US" altLang="en-US" dirty="0" err="1" smtClean="0"/>
              <a:t>Dalvik</a:t>
            </a:r>
            <a:r>
              <a:rPr lang="en-US" altLang="en-US" dirty="0" smtClean="0"/>
              <a:t> VM runs .</a:t>
            </a:r>
            <a:r>
              <a:rPr lang="en-US" altLang="en-US" dirty="0" err="1" smtClean="0"/>
              <a:t>dex</a:t>
            </a:r>
            <a:r>
              <a:rPr lang="en-US" altLang="en-US" dirty="0" smtClean="0"/>
              <a:t> files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78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Development </a:t>
            </a:r>
            <a:r>
              <a:rPr lang="en-US" altLang="en-US" dirty="0" smtClean="0"/>
              <a:t>Process </a:t>
            </a:r>
            <a:r>
              <a:rPr lang="en-US" altLang="en-US" dirty="0"/>
              <a:t>for an Android </a:t>
            </a:r>
            <a:r>
              <a:rPr lang="en-US" altLang="en-US" dirty="0" smtClean="0"/>
              <a:t>App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72" y="1905000"/>
            <a:ext cx="5448856" cy="205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45" y="4572000"/>
            <a:ext cx="5609111" cy="104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2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Lab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Teaching Assistants:</a:t>
            </a:r>
          </a:p>
          <a:p>
            <a:pPr lvl="1"/>
            <a:r>
              <a:rPr lang="en-US" dirty="0" err="1" smtClean="0"/>
              <a:t>Eng.Basma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bhassan@fayoum.edu.eg</a:t>
            </a:r>
            <a:endParaRPr lang="en-US" dirty="0" smtClean="0"/>
          </a:p>
          <a:p>
            <a:pPr lvl="2"/>
            <a:r>
              <a:rPr lang="en-US" dirty="0" smtClean="0"/>
              <a:t>Mobile: 0111 406 4844</a:t>
            </a:r>
          </a:p>
          <a:p>
            <a:pPr lvl="2"/>
            <a:r>
              <a:rPr lang="en-US" dirty="0" smtClean="0"/>
              <a:t>Office hours: Tuesday and Thursday 1.00 – 3.00 </a:t>
            </a:r>
            <a:r>
              <a:rPr lang="en-US" dirty="0" err="1" smtClean="0"/>
              <a:t>p.m</a:t>
            </a:r>
            <a:endParaRPr lang="en-US" dirty="0" smtClean="0"/>
          </a:p>
          <a:p>
            <a:pPr lvl="1"/>
            <a:r>
              <a:rPr lang="en-US" dirty="0" err="1" smtClean="0"/>
              <a:t>Eng.Samar</a:t>
            </a:r>
            <a:r>
              <a:rPr lang="en-US" dirty="0" smtClean="0"/>
              <a:t> 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Text Book: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OpenGL </a:t>
            </a:r>
            <a:r>
              <a:rPr lang="en-US" i="1" dirty="0"/>
              <a:t>ES 2 for Android: A Quick-Start </a:t>
            </a:r>
            <a:r>
              <a:rPr lang="en-US" i="1" dirty="0" smtClean="0"/>
              <a:t>Guide</a:t>
            </a:r>
            <a:r>
              <a:rPr lang="en-US" i="1" dirty="0"/>
              <a:t>, by Kevin </a:t>
            </a:r>
            <a:r>
              <a:rPr lang="en-US" i="1" dirty="0" err="1" smtClean="0"/>
              <a:t>Brothaler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Assessment Method:</a:t>
            </a:r>
          </a:p>
          <a:p>
            <a:pPr lvl="1"/>
            <a:r>
              <a:rPr lang="en-US" dirty="0" smtClean="0"/>
              <a:t>Course project (Groups)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Development </a:t>
            </a:r>
            <a:r>
              <a:rPr lang="en-US" altLang="en-US" dirty="0" smtClean="0"/>
              <a:t>Process </a:t>
            </a:r>
            <a:r>
              <a:rPr lang="en-US" altLang="en-US" dirty="0"/>
              <a:t>for an Android </a:t>
            </a:r>
            <a:r>
              <a:rPr lang="en-US" altLang="en-US" dirty="0" smtClean="0"/>
              <a:t>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83" y="1600200"/>
            <a:ext cx="4884635" cy="287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519" y="4648200"/>
            <a:ext cx="4616963" cy="178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3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Building and Running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ADB is a client server program that connects clients on developer machine to devices/emulators to facilitate development.</a:t>
            </a:r>
          </a:p>
          <a:p>
            <a:r>
              <a:rPr lang="en-US" altLang="en-US" sz="2000" dirty="0" smtClean="0"/>
              <a:t>An IDE like Eclipse handles this entire process for you. </a:t>
            </a:r>
          </a:p>
          <a:p>
            <a:endParaRPr lang="en-US" altLang="en-US" sz="2000" dirty="0" smtClean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Box 3"/>
          <p:cNvSpPr txBox="1">
            <a:spLocks noChangeArrowheads="1"/>
          </p:cNvSpPr>
          <p:nvPr/>
        </p:nvSpPr>
        <p:spPr bwMode="auto">
          <a:xfrm>
            <a:off x="0" y="6211888"/>
            <a:ext cx="845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ea typeface="ＭＳ Ｐゴシック" pitchFamily="34" charset="-128"/>
                <a:hlinkClick r:id="rId3"/>
              </a:rPr>
              <a:t>http://developer.android.com/guide/developing/building/index.html#detailed-build</a:t>
            </a:r>
            <a:endParaRPr lang="en-US" altLang="en-US" sz="1200" dirty="0">
              <a:ea typeface="ＭＳ Ｐゴシック" pitchFamily="34" charset="-128"/>
            </a:endParaRPr>
          </a:p>
        </p:txBody>
      </p:sp>
      <p:cxnSp>
        <p:nvCxnSpPr>
          <p:cNvPr id="47110" name="Straight Arrow Connector 6"/>
          <p:cNvCxnSpPr>
            <a:cxnSpLocks noChangeShapeType="1"/>
          </p:cNvCxnSpPr>
          <p:nvPr/>
        </p:nvCxnSpPr>
        <p:spPr bwMode="auto">
          <a:xfrm flipV="1">
            <a:off x="5105400" y="1981200"/>
            <a:ext cx="1143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1" name="TextBox 7"/>
          <p:cNvSpPr txBox="1">
            <a:spLocks noChangeArrowheads="1"/>
          </p:cNvSpPr>
          <p:nvPr/>
        </p:nvSpPr>
        <p:spPr bwMode="auto">
          <a:xfrm>
            <a:off x="6248400" y="1797050"/>
            <a:ext cx="2300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ea typeface="ＭＳ Ｐゴシック" pitchFamily="34" charset="-128"/>
              </a:rPr>
              <a:t>Compiled resources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ea typeface="ＭＳ Ｐゴシック" pitchFamily="34" charset="-128"/>
              </a:rPr>
              <a:t>(xml files)</a:t>
            </a:r>
          </a:p>
        </p:txBody>
      </p:sp>
      <p:cxnSp>
        <p:nvCxnSpPr>
          <p:cNvPr id="47112" name="Straight Arrow Connector 9"/>
          <p:cNvCxnSpPr>
            <a:cxnSpLocks noChangeShapeType="1"/>
          </p:cNvCxnSpPr>
          <p:nvPr/>
        </p:nvCxnSpPr>
        <p:spPr bwMode="auto">
          <a:xfrm flipH="1">
            <a:off x="7162800" y="2895600"/>
            <a:ext cx="3810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3" name="TextBox 11"/>
          <p:cNvSpPr txBox="1">
            <a:spLocks noChangeArrowheads="1"/>
          </p:cNvSpPr>
          <p:nvPr/>
        </p:nvSpPr>
        <p:spPr bwMode="auto">
          <a:xfrm>
            <a:off x="6221413" y="3833813"/>
            <a:ext cx="2454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ea typeface="ＭＳ Ｐゴシック" pitchFamily="34" charset="-128"/>
              </a:rPr>
              <a:t>Android Debug Bridge</a:t>
            </a:r>
          </a:p>
        </p:txBody>
      </p:sp>
    </p:spTree>
    <p:extLst>
      <p:ext uri="{BB962C8B-B14F-4D97-AF65-F5344CB8AC3E}">
        <p14:creationId xmlns:p14="http://schemas.microsoft.com/office/powerpoint/2010/main" val="17068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By default, each app is run in its own Linux process</a:t>
            </a:r>
          </a:p>
          <a:p>
            <a:pPr lvl="1"/>
            <a:r>
              <a:rPr lang="en-US" altLang="en-US" dirty="0" smtClean="0"/>
              <a:t>Process started when app</a:t>
            </a:r>
            <a:r>
              <a:rPr lang="ja-JP" altLang="en-US" dirty="0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 code needs to be executed</a:t>
            </a:r>
          </a:p>
          <a:p>
            <a:pPr lvl="1"/>
            <a:r>
              <a:rPr lang="en-US" altLang="en-US" dirty="0" smtClean="0"/>
              <a:t>Threads can be started to handle time-consuming operations</a:t>
            </a:r>
            <a:endParaRPr lang="en-US" altLang="en-US" sz="2400" dirty="0" smtClean="0"/>
          </a:p>
          <a:p>
            <a:r>
              <a:rPr lang="en-US" altLang="en-US" dirty="0" smtClean="0"/>
              <a:t>Each process has its own </a:t>
            </a:r>
            <a:r>
              <a:rPr lang="en-US" altLang="en-US" dirty="0" err="1" smtClean="0"/>
              <a:t>Dalvik</a:t>
            </a:r>
            <a:r>
              <a:rPr lang="en-US" altLang="en-US" dirty="0" smtClean="0"/>
              <a:t> VM</a:t>
            </a:r>
          </a:p>
          <a:p>
            <a:r>
              <a:rPr lang="en-US" altLang="en-US" dirty="0" smtClean="0"/>
              <a:t>By default, each app is assigned unique Linux ID</a:t>
            </a:r>
          </a:p>
          <a:p>
            <a:pPr lvl="1"/>
            <a:r>
              <a:rPr lang="en-US" altLang="en-US" dirty="0" smtClean="0"/>
              <a:t>Permissions are set so app</a:t>
            </a:r>
            <a:r>
              <a:rPr lang="ja-JP" altLang="en-US" dirty="0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 files are only visible to that app</a:t>
            </a:r>
            <a:endParaRPr lang="en-US" alt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are Boxed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Applications should be: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Fast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Resource constraints: &lt;200MB RAM, slow processor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Responsive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Apps must respond to user actions within 5 seconds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Secure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Apps declare permissions in manifest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Seamless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Usability is key, persist data, suspend services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Android kills processes in background as needed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Other design principles: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hlinkClick r:id="rId2"/>
              </a:rPr>
              <a:t>http://developer.android.com/design/index.html</a:t>
            </a:r>
            <a:r>
              <a:rPr lang="en-US" alt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Design Philosophy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needed </a:t>
            </a:r>
            <a:r>
              <a:rPr lang="en-US" dirty="0"/>
              <a:t>to develop OpenGL for Android:</a:t>
            </a:r>
            <a:endParaRPr lang="en-US" dirty="0" smtClean="0"/>
          </a:p>
          <a:p>
            <a:pPr lvl="1"/>
            <a:r>
              <a:rPr lang="en-US" dirty="0" smtClean="0"/>
              <a:t>JDK </a:t>
            </a:r>
            <a:r>
              <a:rPr lang="en-GB" altLang="en-US" dirty="0" smtClean="0"/>
              <a:t>6+ (</a:t>
            </a:r>
            <a:r>
              <a:rPr lang="en-US" dirty="0"/>
              <a:t>JRE alone is not </a:t>
            </a:r>
            <a:r>
              <a:rPr lang="en-US" dirty="0" smtClean="0"/>
              <a:t>sufficient)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http://www.oracle.com/technetwork/java/javase/downloads/index.html</a:t>
            </a:r>
            <a:endParaRPr lang="en-US" dirty="0" smtClean="0"/>
          </a:p>
          <a:p>
            <a:pPr lvl="1"/>
            <a:r>
              <a:rPr lang="en-US" dirty="0" smtClean="0"/>
              <a:t>Android SDK (</a:t>
            </a:r>
            <a:r>
              <a:rPr lang="en-GB" altLang="en-US" dirty="0"/>
              <a:t>Software Development </a:t>
            </a:r>
            <a:r>
              <a:rPr lang="en-GB" altLang="en-US" dirty="0" smtClean="0"/>
              <a:t>Kit)</a:t>
            </a:r>
          </a:p>
          <a:p>
            <a:pPr lvl="2"/>
            <a:r>
              <a:rPr lang="en-US" altLang="en-US" dirty="0">
                <a:hlinkClick r:id="rId3"/>
              </a:rPr>
              <a:t>http://developer.android.com/sdk/index.html</a:t>
            </a:r>
            <a:endParaRPr lang="en-US" dirty="0" smtClean="0"/>
          </a:p>
          <a:p>
            <a:pPr lvl="1"/>
            <a:r>
              <a:rPr lang="en-US" dirty="0" smtClean="0"/>
              <a:t>Eclipse IDE (3.7.2 </a:t>
            </a:r>
            <a:r>
              <a:rPr lang="en-US" dirty="0"/>
              <a:t>(Indigo) or </a:t>
            </a:r>
            <a:r>
              <a:rPr lang="en-US" dirty="0" smtClean="0"/>
              <a:t>greater)</a:t>
            </a:r>
          </a:p>
          <a:p>
            <a:pPr lvl="2"/>
            <a:r>
              <a:rPr lang="en-US" altLang="en-US" dirty="0">
                <a:hlinkClick r:id="rId4"/>
              </a:rPr>
              <a:t>http://www.eclipse.org/downloads</a:t>
            </a:r>
            <a:r>
              <a:rPr lang="en-US" altLang="en-US" dirty="0" smtClean="0">
                <a:hlinkClick r:id="rId4"/>
              </a:rPr>
              <a:t>/</a:t>
            </a:r>
            <a:endParaRPr lang="en-US" altLang="en-US" dirty="0" smtClean="0"/>
          </a:p>
          <a:p>
            <a:pPr lvl="2"/>
            <a:r>
              <a:rPr lang="en-US" dirty="0" smtClean="0"/>
              <a:t>ADT Plugin (Android </a:t>
            </a:r>
            <a:r>
              <a:rPr lang="en-US" dirty="0"/>
              <a:t>Development Tools</a:t>
            </a:r>
            <a:r>
              <a:rPr lang="en-US" dirty="0" smtClean="0"/>
              <a:t>)</a:t>
            </a:r>
          </a:p>
          <a:p>
            <a:pPr lvl="3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developer.android.com/sdk/installing/installing-adt.html</a:t>
            </a:r>
            <a:endParaRPr lang="en-US" dirty="0" smtClean="0"/>
          </a:p>
          <a:p>
            <a:pPr lvl="1"/>
            <a:r>
              <a:rPr lang="en-US" dirty="0" smtClean="0"/>
              <a:t>Android Device</a:t>
            </a:r>
          </a:p>
          <a:p>
            <a:pPr lvl="2"/>
            <a:r>
              <a:rPr lang="en-US" altLang="en-US" dirty="0"/>
              <a:t>Windows Users: need to install phone </a:t>
            </a:r>
            <a:r>
              <a:rPr lang="en-US" altLang="en-US" dirty="0" smtClean="0"/>
              <a:t>drivers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04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Android SDK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Once installed open the SDK Manager</a:t>
            </a:r>
          </a:p>
          <a:p>
            <a:r>
              <a:rPr lang="en-US" altLang="en-US" dirty="0"/>
              <a:t>Install the desired packages</a:t>
            </a:r>
          </a:p>
          <a:p>
            <a:r>
              <a:rPr lang="en-US" altLang="en-US" dirty="0"/>
              <a:t>Create an Android Virtual Device (AVD)</a:t>
            </a:r>
          </a:p>
        </p:txBody>
      </p:sp>
    </p:spTree>
    <p:extLst>
      <p:ext uri="{BB962C8B-B14F-4D97-AF65-F5344CB8AC3E}">
        <p14:creationId xmlns:p14="http://schemas.microsoft.com/office/powerpoint/2010/main" val="35274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ADT </a:t>
            </a:r>
            <a:r>
              <a:rPr lang="en-US" altLang="en-US" dirty="0" smtClean="0"/>
              <a:t>Plugin</a:t>
            </a:r>
            <a:endParaRPr lang="en-US" alt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 Eclipse, go to Help -&gt; Install New Software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Click ‘Add’ in top right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Enter: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Name: ADT Plugin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Location: https://dl-ssl.google.com/android/eclipse/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Click OK, then select ‘Developer Tools’, click Next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Click Next and then Finish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Afterwards, restart </a:t>
            </a:r>
            <a:r>
              <a:rPr lang="en-US" altLang="en-US" dirty="0" smtClean="0"/>
              <a:t>Eclipse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Specify SDK location </a:t>
            </a:r>
          </a:p>
          <a:p>
            <a:pPr>
              <a:lnSpc>
                <a:spcPct val="90000"/>
              </a:lnSpc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801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Components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en-US" altLang="en-US" dirty="0" err="1">
                <a:solidFill>
                  <a:srgbClr val="0070C0"/>
                </a:solidFill>
              </a:rPr>
              <a:t>src</a:t>
            </a:r>
            <a:r>
              <a:rPr lang="en-US" altLang="en-US" dirty="0"/>
              <a:t> – your source code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gen</a:t>
            </a:r>
            <a:r>
              <a:rPr lang="en-US" altLang="en-US" dirty="0"/>
              <a:t> – auto-generated code (usually just R.java)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libs</a:t>
            </a:r>
            <a:r>
              <a:rPr lang="en-US" altLang="en-US" dirty="0"/>
              <a:t> – </a:t>
            </a:r>
            <a:r>
              <a:rPr lang="en-US" altLang="en-US" dirty="0" smtClean="0"/>
              <a:t>Included </a:t>
            </a:r>
            <a:r>
              <a:rPr lang="en-US" altLang="en-US" dirty="0"/>
              <a:t>libraries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res</a:t>
            </a:r>
            <a:r>
              <a:rPr lang="en-US" altLang="en-US" dirty="0"/>
              <a:t> – Resources</a:t>
            </a:r>
          </a:p>
          <a:p>
            <a:pPr lvl="1"/>
            <a:r>
              <a:rPr lang="en-US" altLang="en-US" dirty="0" err="1"/>
              <a:t>Drawables</a:t>
            </a:r>
            <a:r>
              <a:rPr lang="en-US" altLang="en-US" dirty="0"/>
              <a:t> (like .</a:t>
            </a:r>
            <a:r>
              <a:rPr lang="en-US" altLang="en-US" dirty="0" err="1"/>
              <a:t>png</a:t>
            </a:r>
            <a:r>
              <a:rPr lang="en-US" altLang="en-US" dirty="0"/>
              <a:t> images)</a:t>
            </a:r>
          </a:p>
          <a:p>
            <a:pPr lvl="1"/>
            <a:r>
              <a:rPr lang="en-US" altLang="en-US" dirty="0"/>
              <a:t>Layouts</a:t>
            </a:r>
          </a:p>
          <a:p>
            <a:pPr lvl="1"/>
            <a:r>
              <a:rPr lang="en-US" altLang="en-US" dirty="0"/>
              <a:t>Values (like strings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err="1" smtClean="0"/>
              <a:t>Menues</a:t>
            </a:r>
            <a:endParaRPr lang="en-US" altLang="en-US" dirty="0"/>
          </a:p>
          <a:p>
            <a:r>
              <a:rPr lang="en-US" altLang="en-US" dirty="0"/>
              <a:t>Manifest file</a:t>
            </a:r>
          </a:p>
        </p:txBody>
      </p:sp>
    </p:spTree>
    <p:extLst>
      <p:ext uri="{BB962C8B-B14F-4D97-AF65-F5344CB8AC3E}">
        <p14:creationId xmlns:p14="http://schemas.microsoft.com/office/powerpoint/2010/main" val="9497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Used to define some of the resources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Layouts (UI)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Strings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Manifest file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Shouldn’t usually have to edit it directly, Eclipse can do that for you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Preferred way of creating UIs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Separates the description of the layout from any actual code that controls it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easily take a UI from one platform to another</a:t>
            </a:r>
          </a:p>
        </p:txBody>
      </p:sp>
    </p:spTree>
    <p:extLst>
      <p:ext uri="{BB962C8B-B14F-4D97-AF65-F5344CB8AC3E}">
        <p14:creationId xmlns:p14="http://schemas.microsoft.com/office/powerpoint/2010/main" val="33673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 Class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Auto-generated: you shouldn’t edit it</a:t>
            </a:r>
          </a:p>
          <a:p>
            <a:r>
              <a:rPr lang="en-US" altLang="en-US"/>
              <a:t>Contains IDs of the project resources</a:t>
            </a:r>
          </a:p>
          <a:p>
            <a:r>
              <a:rPr lang="en-US" altLang="en-US"/>
              <a:t>Enforces good software engineering</a:t>
            </a:r>
          </a:p>
          <a:p>
            <a:r>
              <a:rPr lang="en-US" altLang="en-US"/>
              <a:t>Use findViewById and Resources object to get access to the resources</a:t>
            </a:r>
          </a:p>
          <a:p>
            <a:pPr lvl="1"/>
            <a:r>
              <a:rPr lang="en-US" altLang="en-US"/>
              <a:t>Ex. Button b = (Button)findViewById(R.id.button1)</a:t>
            </a:r>
          </a:p>
          <a:p>
            <a:pPr lvl="1"/>
            <a:r>
              <a:rPr lang="en-US" altLang="en-US"/>
              <a:t>Ex. getResources().getString(R.string.</a:t>
            </a:r>
            <a:r>
              <a:rPr lang="en-US" altLang="en-US" i="1"/>
              <a:t>hello</a:t>
            </a:r>
            <a:r>
              <a:rPr lang="en-US" altLang="en-US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6941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Lab Schedule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Week 1 : Introduction </a:t>
            </a:r>
            <a:r>
              <a:rPr lang="en-US" dirty="0">
                <a:solidFill>
                  <a:srgbClr val="0070C0"/>
                </a:solidFill>
              </a:rPr>
              <a:t>to Android Development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Week 2 : Simple </a:t>
            </a:r>
            <a:r>
              <a:rPr lang="en-US" dirty="0">
                <a:solidFill>
                  <a:srgbClr val="0070C0"/>
                </a:solidFill>
              </a:rPr>
              <a:t>Android Application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Week 3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OpenGL ES – Getting Started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Week 4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2D Transformation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Week 5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Entering the 3D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Week 6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Camera Position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Week 8 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Lighting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Week 9 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Texture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Week 10 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Building Objects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Week 11 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Touch Feedback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/>
              <a:t>Week 12-13</a:t>
            </a:r>
            <a:r>
              <a:rPr lang="en-US" dirty="0"/>
              <a:t>: Project </a:t>
            </a:r>
            <a:r>
              <a:rPr lang="en-US" dirty="0" smtClean="0"/>
              <a:t>Follow-up </a:t>
            </a:r>
            <a:r>
              <a:rPr lang="en-US" dirty="0"/>
              <a:t>and Support</a:t>
            </a:r>
          </a:p>
        </p:txBody>
      </p:sp>
    </p:spTree>
    <p:extLst>
      <p:ext uri="{BB962C8B-B14F-4D97-AF65-F5344CB8AC3E}">
        <p14:creationId xmlns:p14="http://schemas.microsoft.com/office/powerpoint/2010/main" val="18334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Layouts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Eclipse has a great UI creator</a:t>
            </a:r>
          </a:p>
          <a:p>
            <a:pPr lvl="1"/>
            <a:r>
              <a:rPr lang="en-US" altLang="en-US"/>
              <a:t>Generates the XML for you</a:t>
            </a:r>
          </a:p>
          <a:p>
            <a:r>
              <a:rPr lang="en-US" altLang="en-US"/>
              <a:t>Composed of </a:t>
            </a:r>
            <a:r>
              <a:rPr lang="en-US" altLang="en-US" i="1"/>
              <a:t>View</a:t>
            </a:r>
            <a:r>
              <a:rPr lang="en-US" altLang="en-US"/>
              <a:t> objects</a:t>
            </a:r>
          </a:p>
          <a:p>
            <a:r>
              <a:rPr lang="en-US" altLang="en-US"/>
              <a:t>Can be specified for portrait and landscape mode</a:t>
            </a:r>
          </a:p>
          <a:p>
            <a:pPr lvl="1"/>
            <a:r>
              <a:rPr lang="en-US" altLang="en-US"/>
              <a:t>Use same file name, so can make completely different UIs for the orientations without modifying any code</a:t>
            </a:r>
          </a:p>
        </p:txBody>
      </p:sp>
    </p:spTree>
    <p:extLst>
      <p:ext uri="{BB962C8B-B14F-4D97-AF65-F5344CB8AC3E}">
        <p14:creationId xmlns:p14="http://schemas.microsoft.com/office/powerpoint/2010/main" val="11680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 res/values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strings.xml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Application wide available strings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Promotes good software engineering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UI components made in the UI editor should have text defined in </a:t>
            </a:r>
            <a:r>
              <a:rPr lang="en-US" altLang="en-US" dirty="0" smtClean="0"/>
              <a:t>strings.xml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Strings are just one kind of ‘Value’ there are many others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50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Manifest </a:t>
            </a:r>
            <a:r>
              <a:rPr lang="en-US" altLang="en-US" dirty="0" smtClean="0"/>
              <a:t>File</a:t>
            </a:r>
            <a:endParaRPr lang="en-US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Contains characteristics about your application</a:t>
            </a:r>
          </a:p>
          <a:p>
            <a:r>
              <a:rPr lang="en-US" altLang="en-US" dirty="0"/>
              <a:t>When have more than one Activity in app, NEED to specify it in manifest file</a:t>
            </a:r>
          </a:p>
          <a:p>
            <a:pPr lvl="1"/>
            <a:r>
              <a:rPr lang="en-US" altLang="en-US" dirty="0"/>
              <a:t>Go to graphical view of the manifest file</a:t>
            </a:r>
          </a:p>
          <a:p>
            <a:pPr lvl="1"/>
            <a:r>
              <a:rPr lang="en-US" altLang="en-US" dirty="0"/>
              <a:t>Add an Activity in the bottom right</a:t>
            </a:r>
          </a:p>
          <a:p>
            <a:pPr lvl="1"/>
            <a:r>
              <a:rPr lang="en-US" altLang="en-US" dirty="0"/>
              <a:t>Browse for the name of the activity</a:t>
            </a:r>
          </a:p>
          <a:p>
            <a:r>
              <a:rPr lang="en-US" altLang="en-US" dirty="0"/>
              <a:t>Need to specify Services and other components too</a:t>
            </a:r>
          </a:p>
          <a:p>
            <a:r>
              <a:rPr lang="en-US" altLang="en-US" dirty="0"/>
              <a:t>Also important to define permissions and external libraries, like 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10112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Android Programming Components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Activity</a:t>
            </a:r>
          </a:p>
          <a:p>
            <a:pPr lvl="1"/>
            <a:r>
              <a:rPr lang="en-US" altLang="en-US" sz="1800" dirty="0">
                <a:hlinkClick r:id="rId2"/>
              </a:rPr>
              <a:t>http://developer.android.com/guide/topics/fundamentals/activities.html</a:t>
            </a:r>
            <a:endParaRPr lang="en-US" altLang="en-US" sz="1800" dirty="0"/>
          </a:p>
          <a:p>
            <a:r>
              <a:rPr lang="en-US" altLang="en-US" dirty="0"/>
              <a:t>Service</a:t>
            </a:r>
          </a:p>
          <a:p>
            <a:pPr lvl="1"/>
            <a:r>
              <a:rPr lang="en-US" altLang="en-US" sz="1800" dirty="0">
                <a:hlinkClick r:id="rId3"/>
              </a:rPr>
              <a:t>http://developer.android.com/guide/topics/fundamentals/services.html</a:t>
            </a:r>
            <a:endParaRPr lang="en-US" altLang="en-US" sz="1800" dirty="0"/>
          </a:p>
          <a:p>
            <a:r>
              <a:rPr lang="en-US" altLang="en-US" dirty="0"/>
              <a:t>Content Providers</a:t>
            </a:r>
          </a:p>
          <a:p>
            <a:r>
              <a:rPr lang="en-US" altLang="en-US" dirty="0"/>
              <a:t>Broadcast Receivers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63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Activities</a:t>
            </a:r>
            <a:endParaRPr lang="en-US" alt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basis of android applications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single Activity defines a single viewable screen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Can </a:t>
            </a:r>
            <a:r>
              <a:rPr lang="en-US" altLang="en-US" dirty="0"/>
              <a:t>have multiple per application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is a separate entity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They have a structured life cycle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Different events in their life happen either via the user touching buttons or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21805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Activity Life Cycle</a:t>
            </a:r>
            <a:endParaRPr lang="en-US" altLang="en-US" dirty="0"/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43000"/>
            <a:ext cx="519112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1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Services</a:t>
            </a:r>
            <a:endParaRPr lang="en-US" alt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Run in the background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Can continue even if Activity that started it dies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Should be used if something needs to be done while the user is not interacting with application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Can </a:t>
            </a:r>
            <a:r>
              <a:rPr lang="en-US" altLang="en-US" dirty="0"/>
              <a:t>be bound to an application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 which case will terminate when all applications bound to it unbind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Allows multiple applications to communicate with it via a common interface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Needs to be declared in manifest file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Like Activities, has a structured life cycle</a:t>
            </a:r>
          </a:p>
        </p:txBody>
      </p:sp>
    </p:spTree>
    <p:extLst>
      <p:ext uri="{BB962C8B-B14F-4D97-AF65-F5344CB8AC3E}">
        <p14:creationId xmlns:p14="http://schemas.microsoft.com/office/powerpoint/2010/main" val="38243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Running in </a:t>
            </a:r>
            <a:r>
              <a:rPr lang="en-US" altLang="en-US" dirty="0" smtClean="0"/>
              <a:t>Eclipse</a:t>
            </a:r>
            <a:endParaRPr lang="en-US" alt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Similar to launching a regular Java app, use the launch configurations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Specify an Android Application and create a new one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Specify activity to be run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select a manual option, so each time program is run, you are asked whether you want to use the actual phone or the emulator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Otherwise, it should be smart and use whichever one is available</a:t>
            </a:r>
          </a:p>
        </p:txBody>
      </p:sp>
    </p:spTree>
    <p:extLst>
      <p:ext uri="{BB962C8B-B14F-4D97-AF65-F5344CB8AC3E}">
        <p14:creationId xmlns:p14="http://schemas.microsoft.com/office/powerpoint/2010/main" val="5840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USB Debugging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Should be enabled on phone to use developer features</a:t>
            </a:r>
          </a:p>
          <a:p>
            <a:r>
              <a:rPr lang="en-US" altLang="en-US" dirty="0"/>
              <a:t>In the main apps screen select Settings -&gt; Applications -&gt; Development -&gt; USB debugging (it needs to be checked)</a:t>
            </a:r>
          </a:p>
        </p:txBody>
      </p:sp>
    </p:spTree>
    <p:extLst>
      <p:ext uri="{BB962C8B-B14F-4D97-AF65-F5344CB8AC3E}">
        <p14:creationId xmlns:p14="http://schemas.microsoft.com/office/powerpoint/2010/main" val="10349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Android Debug Bridge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Used for a wide variety of developer tasks</a:t>
            </a:r>
          </a:p>
          <a:p>
            <a:pPr lvl="1"/>
            <a:r>
              <a:rPr lang="en-US" altLang="en-US"/>
              <a:t>Read from the log file</a:t>
            </a:r>
          </a:p>
          <a:p>
            <a:pPr lvl="1"/>
            <a:r>
              <a:rPr lang="en-US" altLang="en-US"/>
              <a:t>Show what android devices are available</a:t>
            </a:r>
          </a:p>
          <a:p>
            <a:pPr lvl="1"/>
            <a:r>
              <a:rPr lang="en-US" altLang="en-US"/>
              <a:t>Install android applications (.apk files)</a:t>
            </a:r>
          </a:p>
          <a:p>
            <a:r>
              <a:rPr lang="en-US" altLang="en-US"/>
              <a:t>In the ‘platform-tools’ directory of the main android sdk directory</a:t>
            </a:r>
          </a:p>
          <a:p>
            <a:pPr lvl="1"/>
            <a:r>
              <a:rPr lang="en-US" altLang="en-US"/>
              <a:t>Recommend putting this directory and the ‘tools’ directory on the system path</a:t>
            </a:r>
          </a:p>
          <a:p>
            <a:r>
              <a:rPr lang="en-US" altLang="en-US"/>
              <a:t>adb.exe</a:t>
            </a:r>
          </a:p>
        </p:txBody>
      </p:sp>
    </p:spTree>
    <p:extLst>
      <p:ext uri="{BB962C8B-B14F-4D97-AF65-F5344CB8AC3E}">
        <p14:creationId xmlns:p14="http://schemas.microsoft.com/office/powerpoint/2010/main" val="19263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Debugging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100"/>
              <a:t>Instead of using traditional System.out.println, use the Log class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Imported with android.util.Log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Multiple types of output (debug, warning, error, …)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Log.d(&lt;tag&gt;,&lt;string&gt;)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Can be read using logcat.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Print out the whole log, which auto-updates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adb logcat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Erase log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adb logcat –c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Filter output via tags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adb logcat &lt;tag&gt;:&lt;msg type&gt; *:S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can have multiple &lt;tag&gt;:&lt;msg type&gt; filters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&lt;msg type&gt; corresponds to debug, warning, error, etc.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If use Log.d(), then &lt;msg type&gt; = D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Reference</a:t>
            </a:r>
          </a:p>
          <a:p>
            <a:pPr lvl="1">
              <a:lnSpc>
                <a:spcPct val="80000"/>
              </a:lnSpc>
            </a:pPr>
            <a:r>
              <a:rPr lang="en-US" altLang="en-US" sz="1600">
                <a:hlinkClick r:id="rId2"/>
              </a:rPr>
              <a:t>http://developer.android.com/guide/developing/debugging/debugging-log.html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6605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Developer’s </a:t>
            </a:r>
            <a:r>
              <a:rPr lang="en-US" altLang="en-US" dirty="0"/>
              <a:t>Guide</a:t>
            </a:r>
          </a:p>
          <a:p>
            <a:pPr lvl="1"/>
            <a:r>
              <a:rPr lang="en-US" altLang="en-US" sz="2000" dirty="0">
                <a:hlinkClick r:id="rId2"/>
              </a:rPr>
              <a:t>http://developer.android.com/guide/index.html</a:t>
            </a:r>
            <a:endParaRPr lang="en-US" altLang="en-US" sz="2000" dirty="0"/>
          </a:p>
          <a:p>
            <a:r>
              <a:rPr lang="en-US" altLang="en-US" dirty="0" smtClean="0"/>
              <a:t>API Reference</a:t>
            </a:r>
          </a:p>
          <a:p>
            <a:pPr lvl="1"/>
            <a:r>
              <a:rPr lang="en-US" altLang="en-US" sz="2000" dirty="0" smtClean="0">
                <a:hlinkClick r:id="rId3"/>
              </a:rPr>
              <a:t>http://developer.android.com/reference/packages.html</a:t>
            </a:r>
            <a:endParaRPr lang="en-US" altLang="en-US" sz="2000" dirty="0" smtClean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38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50" y="3001494"/>
            <a:ext cx="5124249" cy="2789706"/>
          </a:xfrm>
        </p:spPr>
      </p:pic>
      <p:sp>
        <p:nvSpPr>
          <p:cNvPr id="5" name="Rounded Rectangular Callout 4"/>
          <p:cNvSpPr/>
          <p:nvPr/>
        </p:nvSpPr>
        <p:spPr>
          <a:xfrm>
            <a:off x="4800600" y="2057400"/>
            <a:ext cx="2133600" cy="1219200"/>
          </a:xfrm>
          <a:prstGeom prst="wedgeRoundRectCallout">
            <a:avLst>
              <a:gd name="adj1" fmla="val -43560"/>
              <a:gd name="adj2" fmla="val 72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latin typeface="Book Antiqua" panose="02040602050305030304" pitchFamily="18" charset="0"/>
              </a:rPr>
              <a:t>See you Next Lab</a:t>
            </a:r>
            <a:endParaRPr lang="en-US" sz="28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smtClean="0"/>
              <a:t>Why Mobile App Development?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Mobile platform is the platform of the future</a:t>
            </a:r>
          </a:p>
          <a:p>
            <a:r>
              <a:rPr lang="en-US" altLang="en-US" dirty="0" smtClean="0"/>
              <a:t>Job market is hot</a:t>
            </a:r>
          </a:p>
          <a:p>
            <a:pPr lvl="1"/>
            <a:r>
              <a:rPr lang="en-US" altLang="en-US" dirty="0" smtClean="0"/>
              <a:t>Market for mobile software surges from $4.1 billion in 2009 to $17.5 billion by 2012</a:t>
            </a:r>
            <a:endParaRPr lang="en-US" altLang="en-US" baseline="30000" dirty="0" smtClean="0"/>
          </a:p>
          <a:p>
            <a:pPr lvl="1"/>
            <a:r>
              <a:rPr lang="en-US" altLang="en-US" dirty="0" smtClean="0"/>
              <a:t>2010 Dice.com survey: 72% of recruiters looking for iPhone app developers, 60% for Android</a:t>
            </a:r>
            <a:endParaRPr lang="en-US" altLang="en-US" baseline="30000" dirty="0" smtClean="0"/>
          </a:p>
          <a:p>
            <a:pPr lvl="1"/>
            <a:r>
              <a:rPr lang="en-US" altLang="en-US" dirty="0" smtClean="0"/>
              <a:t>Dice.com: mobile app developers made $85,000 in 2010 and salaries expected to rise</a:t>
            </a:r>
            <a:endParaRPr lang="en-US" altLang="en-US" baseline="30000" dirty="0" smtClean="0"/>
          </a:p>
          <a:p>
            <a:r>
              <a:rPr lang="en-US" altLang="en-US" dirty="0" smtClean="0"/>
              <a:t>Students (and faculty!) are naturally interested!</a:t>
            </a:r>
            <a:endParaRPr lang="en-US" alt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9678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Mobile Devices: Advantages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Always with the user</a:t>
            </a:r>
          </a:p>
          <a:p>
            <a:r>
              <a:rPr lang="en-US" altLang="en-US" dirty="0" smtClean="0"/>
              <a:t>Typically have Internet access</a:t>
            </a:r>
          </a:p>
          <a:p>
            <a:r>
              <a:rPr lang="en-US" altLang="en-US" dirty="0" smtClean="0"/>
              <a:t>Typically GPS enabled</a:t>
            </a:r>
          </a:p>
          <a:p>
            <a:r>
              <a:rPr lang="en-US" altLang="en-US" dirty="0" smtClean="0"/>
              <a:t>Typically have accelerometer &amp; compass</a:t>
            </a:r>
          </a:p>
          <a:p>
            <a:r>
              <a:rPr lang="en-US" altLang="en-US" dirty="0" smtClean="0"/>
              <a:t>Most have cameras &amp; microphones</a:t>
            </a:r>
          </a:p>
          <a:p>
            <a:r>
              <a:rPr lang="en-US" altLang="en-US" dirty="0" smtClean="0"/>
              <a:t>Many apps are free or low-cost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16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smtClean="0"/>
              <a:t>Mobile Devices: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Limited screen size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Limited battery life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Limited processor speed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Limited and sometimes slow network access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Limited or awkward input: soft keyboard, phone keypad, touch screen, or stylus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Limited web browser functionality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6800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Why Android?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lot of students have them</a:t>
            </a:r>
          </a:p>
          <a:p>
            <a:r>
              <a:rPr lang="en-US" altLang="en-US" dirty="0" smtClean="0"/>
              <a:t>Students already know Java and Eclipse</a:t>
            </a:r>
            <a:endParaRPr lang="en-US" altLang="en-US" sz="2800" dirty="0" smtClean="0"/>
          </a:p>
          <a:p>
            <a:pPr lvl="1"/>
            <a:r>
              <a:rPr lang="en-US" altLang="en-US" dirty="0" smtClean="0"/>
              <a:t>Low learning curve</a:t>
            </a:r>
          </a:p>
          <a:p>
            <a:r>
              <a:rPr lang="en-US" altLang="en-US" dirty="0"/>
              <a:t>Transferring app to phone is trivial</a:t>
            </a:r>
          </a:p>
          <a:p>
            <a:pPr lvl="1"/>
            <a:r>
              <a:rPr lang="en-US" altLang="en-US" dirty="0"/>
              <a:t>Can distribute by putting it on the web</a:t>
            </a:r>
          </a:p>
          <a:p>
            <a:pPr lvl="1"/>
            <a:r>
              <a:rPr lang="en-US" altLang="en-US" dirty="0"/>
              <a:t>Android Market (now Google Play) for wider </a:t>
            </a:r>
            <a:r>
              <a:rPr lang="en-US" altLang="en-US" dirty="0" smtClean="0"/>
              <a:t>distribution</a:t>
            </a:r>
          </a:p>
          <a:p>
            <a:r>
              <a:rPr lang="en-US" altLang="en-US" dirty="0" smtClean="0"/>
              <a:t>Open source</a:t>
            </a:r>
          </a:p>
          <a:p>
            <a:r>
              <a:rPr lang="en-US" altLang="en-US" dirty="0" smtClean="0"/>
              <a:t>Free cost development</a:t>
            </a:r>
            <a:endParaRPr lang="en-US" altLang="en-US" dirty="0"/>
          </a:p>
          <a:p>
            <a:pPr lvl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3400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Types of </a:t>
            </a:r>
            <a:r>
              <a:rPr lang="en-US" altLang="en-US" sz="3600" dirty="0" smtClean="0"/>
              <a:t> Android Devices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Various Android </a:t>
            </a:r>
            <a:r>
              <a:rPr lang="en-US" altLang="en-US" dirty="0" smtClean="0"/>
              <a:t>Phones</a:t>
            </a:r>
          </a:p>
          <a:p>
            <a:r>
              <a:rPr lang="en-US" altLang="en-US" dirty="0" smtClean="0"/>
              <a:t>Tablets</a:t>
            </a:r>
          </a:p>
          <a:p>
            <a:r>
              <a:rPr lang="en-US" altLang="en-US" dirty="0" smtClean="0"/>
              <a:t>Android-Powered:</a:t>
            </a:r>
          </a:p>
          <a:p>
            <a:pPr lvl="1"/>
            <a:r>
              <a:rPr lang="en-US" altLang="en-US" dirty="0" smtClean="0"/>
              <a:t>Microwave</a:t>
            </a:r>
          </a:p>
          <a:p>
            <a:pPr lvl="1"/>
            <a:r>
              <a:rPr lang="en-US" altLang="en-US" dirty="0" smtClean="0"/>
              <a:t>Watch</a:t>
            </a:r>
          </a:p>
          <a:p>
            <a:pPr lvl="1"/>
            <a:r>
              <a:rPr lang="en-US" altLang="en-US" dirty="0" smtClean="0"/>
              <a:t>Camera</a:t>
            </a:r>
          </a:p>
          <a:p>
            <a:pPr lvl="1"/>
            <a:r>
              <a:rPr lang="en-US" altLang="en-US" dirty="0" smtClean="0"/>
              <a:t>TV</a:t>
            </a:r>
          </a:p>
          <a:p>
            <a:pPr lvl="1"/>
            <a:r>
              <a:rPr lang="en-US" altLang="en-US" dirty="0" smtClean="0"/>
              <a:t>Washing Machine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9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735</TotalTime>
  <Words>1726</Words>
  <Application>Microsoft Office PowerPoint</Application>
  <PresentationFormat>On-screen Show (4:3)</PresentationFormat>
  <Paragraphs>362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Clarity</vt:lpstr>
      <vt:lpstr> Android Overview</vt:lpstr>
      <vt:lpstr>Course Lab Outline</vt:lpstr>
      <vt:lpstr>Course Lab Schedule Plan</vt:lpstr>
      <vt:lpstr>Android Development</vt:lpstr>
      <vt:lpstr>Why Mobile App Development?</vt:lpstr>
      <vt:lpstr>Mobile Devices: Advantages</vt:lpstr>
      <vt:lpstr>Mobile Devices: Disadvantages</vt:lpstr>
      <vt:lpstr>Why Android?</vt:lpstr>
      <vt:lpstr>Types of  Android Devices</vt:lpstr>
      <vt:lpstr>Brief History - Android</vt:lpstr>
      <vt:lpstr>Brief History cont.</vt:lpstr>
      <vt:lpstr>Brief History cont.</vt:lpstr>
      <vt:lpstr>Android Versions So Far…</vt:lpstr>
      <vt:lpstr>Distribution of Devices</vt:lpstr>
      <vt:lpstr>What is Google Android?</vt:lpstr>
      <vt:lpstr>Android Architecture</vt:lpstr>
      <vt:lpstr>Mobile Applications</vt:lpstr>
      <vt:lpstr>Android Apps</vt:lpstr>
      <vt:lpstr>Development Process for an Android App</vt:lpstr>
      <vt:lpstr>Development Process for an Android App</vt:lpstr>
      <vt:lpstr>Building and Running</vt:lpstr>
      <vt:lpstr>Application are Boxed</vt:lpstr>
      <vt:lpstr>Android Design Philosophy</vt:lpstr>
      <vt:lpstr>Development Tools</vt:lpstr>
      <vt:lpstr>Android SDK</vt:lpstr>
      <vt:lpstr>ADT Plugin</vt:lpstr>
      <vt:lpstr>Project Components</vt:lpstr>
      <vt:lpstr>XML</vt:lpstr>
      <vt:lpstr>R Class</vt:lpstr>
      <vt:lpstr>Layouts</vt:lpstr>
      <vt:lpstr>Strings</vt:lpstr>
      <vt:lpstr>Manifest File</vt:lpstr>
      <vt:lpstr>Android Programming Components</vt:lpstr>
      <vt:lpstr>Activities</vt:lpstr>
      <vt:lpstr>Activity Life Cycle</vt:lpstr>
      <vt:lpstr>Services</vt:lpstr>
      <vt:lpstr>Running in Eclipse</vt:lpstr>
      <vt:lpstr>USB Debugging</vt:lpstr>
      <vt:lpstr>Android Debug Bridge</vt:lpstr>
      <vt:lpstr>Debugging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basma hassan</dc:creator>
  <cp:lastModifiedBy>Basma</cp:lastModifiedBy>
  <cp:revision>82</cp:revision>
  <dcterms:created xsi:type="dcterms:W3CDTF">2006-08-16T00:00:00Z</dcterms:created>
  <dcterms:modified xsi:type="dcterms:W3CDTF">2015-08-14T20:18:14Z</dcterms:modified>
</cp:coreProperties>
</file>