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307" r:id="rId2"/>
    <p:sldId id="395" r:id="rId3"/>
    <p:sldId id="396" r:id="rId4"/>
    <p:sldId id="394" r:id="rId5"/>
    <p:sldId id="393" r:id="rId6"/>
    <p:sldId id="397" r:id="rId7"/>
    <p:sldId id="365" r:id="rId8"/>
    <p:sldId id="398" r:id="rId9"/>
    <p:sldId id="399" r:id="rId10"/>
    <p:sldId id="400" r:id="rId11"/>
    <p:sldId id="402" r:id="rId12"/>
    <p:sldId id="405" r:id="rId13"/>
    <p:sldId id="406" r:id="rId14"/>
    <p:sldId id="407" r:id="rId15"/>
    <p:sldId id="408" r:id="rId16"/>
    <p:sldId id="410" r:id="rId17"/>
    <p:sldId id="404" r:id="rId18"/>
    <p:sldId id="409" r:id="rId19"/>
    <p:sldId id="401" r:id="rId20"/>
    <p:sldId id="39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17" autoAdjust="0"/>
  </p:normalViewPr>
  <p:slideViewPr>
    <p:cSldViewPr>
      <p:cViewPr varScale="1">
        <p:scale>
          <a:sx n="59" d="100"/>
          <a:sy n="59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7A903-AB1A-4258-859A-60FACB2AECB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8B436-17C5-4462-BE50-7DD91F6F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7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eveloper.android.com/guide/components/activitie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2AC743C-C863-4778-AC3F-59094FA82799}" type="slidenum">
              <a:rPr lang="en-US" altLang="en-US">
                <a:latin typeface="Arial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represents a single screen with a user interface. For example, an email app might have one activity that shows a list of new emails, another activity to compose an email, and another activity for reading emails. Although the activities work together to form a cohesive user experience in the email app, each one is independent of the others. As such, a different app can start any one of these activities (if the email app allows it). For example, a camera app can start the activity in the email app that composes new mail, in order for the user to share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picture.An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activity is implemented as a subclass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Activity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you can learn more about it in 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Activities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B436-17C5-4462-BE50-7DD91F6F52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3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ttp://www.pslweb.org/liberationnews/assets/images/website/android-logo-peeking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244202"/>
            <a:ext cx="838200" cy="161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extras/oem-usb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services.html" TargetMode="External"/><Relationship Id="rId2" Type="http://schemas.openxmlformats.org/officeDocument/2006/relationships/hyperlink" Target="http://developer.android.com/guide/components/activiti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guide/components/intents-filters.html" TargetMode="External"/><Relationship Id="rId4" Type="http://schemas.openxmlformats.org/officeDocument/2006/relationships/hyperlink" Target="http://developer.android.com/guide/topics/providers/content-provider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reference/android/content/Context.html#sendOrderedBroadcast(android.content.Intent, java.lang.String)" TargetMode="External"/><Relationship Id="rId3" Type="http://schemas.openxmlformats.org/officeDocument/2006/relationships/hyperlink" Target="http://developer.android.com/reference/android/content/Context.html#startActivity(android.content.Intent)" TargetMode="External"/><Relationship Id="rId7" Type="http://schemas.openxmlformats.org/officeDocument/2006/relationships/hyperlink" Target="http://developer.android.com/reference/android/content/Context.html#sendBroadcast(android.content.Intent)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content/Context.html#bindService(android.content.Intent, android.content.ServiceConnection, int)" TargetMode="External"/><Relationship Id="rId11" Type="http://schemas.openxmlformats.org/officeDocument/2006/relationships/hyperlink" Target="http://developer.android.com/reference/android/content/ContentResolver.html" TargetMode="External"/><Relationship Id="rId5" Type="http://schemas.openxmlformats.org/officeDocument/2006/relationships/hyperlink" Target="http://developer.android.com/reference/android/content/Context.html#startService(android.content.Intent)" TargetMode="External"/><Relationship Id="rId10" Type="http://schemas.openxmlformats.org/officeDocument/2006/relationships/hyperlink" Target="http://developer.android.com/reference/android/content/ContentProvider.html#query(android.net.Uri, java.lang.String[], java.lang.String, java.lang.String[], java.lang.String)" TargetMode="External"/><Relationship Id="rId4" Type="http://schemas.openxmlformats.org/officeDocument/2006/relationships/hyperlink" Target="http://developer.android.com/reference/android/app/Activity.html#startActivityForResult(android.content.Intent, int)" TargetMode="External"/><Relationship Id="rId9" Type="http://schemas.openxmlformats.org/officeDocument/2006/relationships/hyperlink" Target="http://developer.android.com/reference/android/content/Context.html#sendStickyBroadcast(android.content.Intent)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19200"/>
            <a:ext cx="7772400" cy="1470025"/>
          </a:xfrm>
        </p:spPr>
        <p:txBody>
          <a:bodyPr/>
          <a:lstStyle/>
          <a:p>
            <a:pPr algn="r"/>
            <a:r>
              <a:rPr lang="en-US" altLang="en-US" sz="3600" dirty="0" smtClean="0"/>
              <a:t> </a:t>
            </a:r>
            <a:r>
              <a:rPr lang="en-US" sz="3600" dirty="0">
                <a:solidFill>
                  <a:srgbClr val="0070C0"/>
                </a:solidFill>
              </a:rPr>
              <a:t>Simple Android </a:t>
            </a:r>
            <a:r>
              <a:rPr lang="en-US" sz="3600" dirty="0" smtClean="0">
                <a:solidFill>
                  <a:srgbClr val="0070C0"/>
                </a:solidFill>
              </a:rPr>
              <a:t>Application</a:t>
            </a:r>
            <a:endParaRPr lang="en-US" altLang="en-US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505200"/>
            <a:ext cx="6400800" cy="1752600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sz="2400" dirty="0" smtClean="0"/>
              <a:t>Eng. </a:t>
            </a:r>
            <a:r>
              <a:rPr lang="en-US" altLang="en-US" sz="2400" dirty="0" err="1" smtClean="0"/>
              <a:t>Basma</a:t>
            </a:r>
            <a:r>
              <a:rPr lang="en-US" altLang="en-US" sz="2400" dirty="0" smtClean="0"/>
              <a:t> Hassan</a:t>
            </a:r>
          </a:p>
          <a:p>
            <a:pPr algn="r" eaLnBrk="1" hangingPunct="1"/>
            <a:r>
              <a:rPr lang="en-US" altLang="en-US" dirty="0" smtClean="0"/>
              <a:t>Eng. Samar </a:t>
            </a:r>
            <a:r>
              <a:rPr lang="en-US" altLang="en-US" dirty="0" err="1" smtClean="0"/>
              <a:t>Shaban</a:t>
            </a:r>
            <a:endParaRPr lang="en-US" altLang="en-US" sz="2400" dirty="0" smtClean="0"/>
          </a:p>
          <a:p>
            <a:pPr algn="r" eaLnBrk="1" hangingPunct="1"/>
            <a:endParaRPr lang="en-US" altLang="en-US" sz="2400" dirty="0" smtClean="0"/>
          </a:p>
          <a:p>
            <a:pPr algn="r" eaLnBrk="1" hangingPunct="1"/>
            <a:endParaRPr lang="en-US" alt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5" y="3505200"/>
            <a:ext cx="472708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Android App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Android App 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Building a </a:t>
            </a:r>
            <a:r>
              <a:rPr lang="en-US" dirty="0" smtClean="0"/>
              <a:t>simple User </a:t>
            </a:r>
            <a:r>
              <a:rPr lang="en-US" dirty="0"/>
              <a:t>Interface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Linear Layout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Add a Text Field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Add String </a:t>
            </a:r>
            <a:r>
              <a:rPr lang="en-US" dirty="0" smtClean="0"/>
              <a:t>Resources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a </a:t>
            </a:r>
            <a:r>
              <a:rPr lang="en-US" dirty="0" smtClean="0"/>
              <a:t>Button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Make the Input Box Fill in the Screen Width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Run Your App</a:t>
            </a:r>
          </a:p>
          <a:p>
            <a:endParaRPr lang="en-US" dirty="0"/>
          </a:p>
          <a:p>
            <a:pPr marL="27432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76400"/>
            <a:ext cx="2754520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20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50" y="3001494"/>
            <a:ext cx="5124249" cy="2789706"/>
          </a:xfrm>
        </p:spPr>
      </p:pic>
      <p:sp>
        <p:nvSpPr>
          <p:cNvPr id="5" name="Rounded Rectangular Callout 4"/>
          <p:cNvSpPr/>
          <p:nvPr/>
        </p:nvSpPr>
        <p:spPr>
          <a:xfrm>
            <a:off x="4800600" y="2057400"/>
            <a:ext cx="2133600" cy="1219200"/>
          </a:xfrm>
          <a:prstGeom prst="wedgeRoundRectCallout">
            <a:avLst>
              <a:gd name="adj1" fmla="val -43560"/>
              <a:gd name="adj2" fmla="val 72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latin typeface="Book Antiqua" panose="02040602050305030304" pitchFamily="18" charset="0"/>
              </a:rPr>
              <a:t>To be continue…</a:t>
            </a:r>
            <a:endParaRPr lang="en-US" sz="28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4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Android </a:t>
            </a:r>
            <a:r>
              <a:rPr lang="en-US" dirty="0" smtClean="0"/>
              <a:t>App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600" dirty="0" smtClean="0"/>
              <a:t>Starting another activity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/>
              <a:t>Create the Second </a:t>
            </a:r>
            <a:r>
              <a:rPr lang="en-US" sz="2200" dirty="0" smtClean="0"/>
              <a:t>Activity</a:t>
            </a:r>
            <a:endParaRPr lang="en-US" sz="2200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sz="2200" dirty="0" smtClean="0"/>
              <a:t>Respond </a:t>
            </a:r>
            <a:r>
              <a:rPr lang="en-US" sz="2200" dirty="0"/>
              <a:t>to the Send Button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/>
              <a:t>Build an </a:t>
            </a:r>
            <a:r>
              <a:rPr lang="en-US" sz="2200" dirty="0" smtClean="0"/>
              <a:t>explicit Intent</a:t>
            </a:r>
            <a:endParaRPr lang="en-US" sz="2200" dirty="0"/>
          </a:p>
          <a:p>
            <a:pPr marL="731520" lvl="1" indent="-457200">
              <a:buFont typeface="+mj-lt"/>
              <a:buAutoNum type="arabicPeriod"/>
            </a:pPr>
            <a:r>
              <a:rPr lang="en-US" sz="2200" dirty="0" smtClean="0"/>
              <a:t>Receive </a:t>
            </a:r>
            <a:r>
              <a:rPr lang="en-US" sz="2200" dirty="0"/>
              <a:t>the Intent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/>
              <a:t>Display the </a:t>
            </a:r>
            <a:r>
              <a:rPr lang="en-US" sz="2200" dirty="0" smtClean="0"/>
              <a:t>Message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33600"/>
            <a:ext cx="4038600" cy="3230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04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Second Activity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648200" cy="4718304"/>
          </a:xfrm>
        </p:spPr>
        <p:txBody>
          <a:bodyPr>
            <a:normAutofit/>
          </a:bodyPr>
          <a:lstStyle/>
          <a:p>
            <a:r>
              <a:rPr lang="en-US" dirty="0" smtClean="0"/>
              <a:t>In Eclipse:</a:t>
            </a:r>
          </a:p>
          <a:p>
            <a:pPr lvl="1"/>
            <a:r>
              <a:rPr lang="en-US" dirty="0" smtClean="0"/>
              <a:t>File </a:t>
            </a:r>
            <a:r>
              <a:rPr lang="en-US" dirty="0" smtClean="0">
                <a:sym typeface="Wingdings" panose="05000000000000000000" pitchFamily="2" charset="2"/>
              </a:rPr>
              <a:t> New  Other…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OR, </a:t>
            </a:r>
            <a:r>
              <a:rPr lang="en-US" b="1" dirty="0" err="1" smtClean="0">
                <a:sym typeface="Wingdings" panose="05000000000000000000" pitchFamily="2" charset="2"/>
              </a:rPr>
              <a:t>Ctrl+N</a:t>
            </a:r>
            <a:endParaRPr lang="en-US" b="1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Select “Android Activity”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Name this Activity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    “</a:t>
            </a:r>
            <a:r>
              <a:rPr lang="en-US" sz="24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DisplayMessageActivity</a:t>
            </a:r>
            <a:r>
              <a:rPr lang="en-US" sz="2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”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Modify the </a:t>
            </a:r>
            <a:r>
              <a:rPr lang="en-US" dirty="0" err="1" smtClean="0">
                <a:sym typeface="Wingdings" panose="05000000000000000000" pitchFamily="2" charset="2"/>
              </a:rPr>
              <a:t>TextView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Set “</a:t>
            </a:r>
            <a:r>
              <a:rPr lang="en-US" dirty="0" err="1" smtClean="0">
                <a:sym typeface="Wingdings" panose="05000000000000000000" pitchFamily="2" charset="2"/>
              </a:rPr>
              <a:t>textSize</a:t>
            </a:r>
            <a:r>
              <a:rPr lang="en-US" dirty="0" smtClean="0">
                <a:sym typeface="Wingdings" panose="05000000000000000000" pitchFamily="2" charset="2"/>
              </a:rPr>
              <a:t>” to </a:t>
            </a:r>
            <a:r>
              <a:rPr lang="en-US" i="1" dirty="0" smtClean="0">
                <a:sym typeface="Wingdings" panose="05000000000000000000" pitchFamily="2" charset="2"/>
              </a:rPr>
              <a:t>40sp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Set “</a:t>
            </a:r>
            <a:r>
              <a:rPr lang="en-US" dirty="0" err="1" smtClean="0"/>
              <a:t>layout_centerHorizontal</a:t>
            </a:r>
            <a:r>
              <a:rPr lang="en-US" dirty="0" smtClean="0"/>
              <a:t>” to </a:t>
            </a:r>
            <a:r>
              <a:rPr lang="en-US" i="1" dirty="0" smtClean="0"/>
              <a:t>true </a:t>
            </a:r>
            <a:r>
              <a:rPr lang="en-US" dirty="0" smtClean="0"/>
              <a:t>(Optional)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sz="2400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78" y="1676401"/>
            <a:ext cx="3504422" cy="3276600"/>
          </a:xfrm>
        </p:spPr>
      </p:pic>
    </p:spTree>
    <p:extLst>
      <p:ext uri="{BB962C8B-B14F-4D97-AF65-F5344CB8AC3E}">
        <p14:creationId xmlns:p14="http://schemas.microsoft.com/office/powerpoint/2010/main" val="40021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Button Action (</a:t>
            </a:r>
            <a:r>
              <a:rPr lang="en-US" dirty="0" err="1" smtClean="0"/>
              <a:t>MainActivity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MainActivity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Get message entered by user. </a:t>
            </a:r>
          </a:p>
          <a:p>
            <a:pPr lvl="1"/>
            <a:r>
              <a:rPr lang="en-US" dirty="0" smtClean="0"/>
              <a:t>Build an explicit </a:t>
            </a:r>
            <a:r>
              <a:rPr lang="en-US" dirty="0" err="1" smtClean="0"/>
              <a:t>intet</a:t>
            </a:r>
            <a:endParaRPr lang="en-US" dirty="0" smtClean="0"/>
          </a:p>
          <a:p>
            <a:pPr lvl="1"/>
            <a:r>
              <a:rPr lang="en-US" dirty="0" smtClean="0"/>
              <a:t>Start the </a:t>
            </a:r>
            <a:r>
              <a:rPr lang="en-US" dirty="0" err="1" smtClean="0"/>
              <a:t>DisplayMessageActivity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81400"/>
            <a:ext cx="9014224" cy="2286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62000" y="3810000"/>
            <a:ext cx="8229600" cy="548640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62000" y="4495800"/>
            <a:ext cx="8229600" cy="609600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62000" y="5181600"/>
            <a:ext cx="7589520" cy="457200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" y="3897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45397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5181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80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 and Display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DisplayMessageActivity</a:t>
            </a:r>
            <a:r>
              <a:rPr lang="en-US" dirty="0" smtClean="0"/>
              <a:t> ….</a:t>
            </a:r>
          </a:p>
          <a:p>
            <a:pPr lvl="1"/>
            <a:r>
              <a:rPr lang="en-US" dirty="0"/>
              <a:t>Receive the Intent</a:t>
            </a:r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Message in </a:t>
            </a:r>
            <a:r>
              <a:rPr lang="en-US" dirty="0" err="1" smtClean="0"/>
              <a:t>TextView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95600"/>
            <a:ext cx="9079991" cy="292608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33400" y="4094566"/>
            <a:ext cx="8229600" cy="609600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41385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4876800"/>
            <a:ext cx="8503920" cy="609600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49207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997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Android </a:t>
            </a:r>
            <a:r>
              <a:rPr lang="en-US" dirty="0" smtClean="0"/>
              <a:t>App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600" dirty="0" smtClean="0"/>
              <a:t>Starting the messaging app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/>
              <a:t>Respond to the Send Button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/>
              <a:t>Build an </a:t>
            </a:r>
            <a:r>
              <a:rPr lang="en-US" sz="2200" dirty="0" smtClean="0"/>
              <a:t>implicit Intent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57400"/>
            <a:ext cx="1834072" cy="3038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057400"/>
            <a:ext cx="1828800" cy="30465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5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076143"/>
            <a:ext cx="9107172" cy="309605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Button Action (</a:t>
            </a:r>
            <a:r>
              <a:rPr lang="en-US" dirty="0" err="1" smtClean="0"/>
              <a:t>MainActivity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MainActivity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Get message entered by user. </a:t>
            </a:r>
          </a:p>
          <a:p>
            <a:pPr lvl="1"/>
            <a:r>
              <a:rPr lang="en-US" dirty="0" smtClean="0"/>
              <a:t>Build an </a:t>
            </a:r>
            <a:r>
              <a:rPr lang="en-US" b="1" u="sng" dirty="0" smtClean="0"/>
              <a:t>implicit</a:t>
            </a:r>
            <a:r>
              <a:rPr lang="en-US" dirty="0" smtClean="0"/>
              <a:t> </a:t>
            </a:r>
            <a:r>
              <a:rPr lang="en-US" dirty="0" err="1" smtClean="0"/>
              <a:t>intet</a:t>
            </a: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685800" y="3657600"/>
            <a:ext cx="8412480" cy="640080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85800" y="4419600"/>
            <a:ext cx="7589520" cy="914400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85800" y="5486400"/>
            <a:ext cx="7498080" cy="457200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37454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4659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548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35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on Real Device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Plug in your device to your development machine with a USB cable. </a:t>
            </a:r>
          </a:p>
          <a:p>
            <a:r>
              <a:rPr lang="en-US" dirty="0"/>
              <a:t>I</a:t>
            </a:r>
            <a:r>
              <a:rPr lang="en-US" dirty="0" smtClean="0"/>
              <a:t>nstall </a:t>
            </a:r>
            <a:r>
              <a:rPr lang="en-US" dirty="0"/>
              <a:t>the appropriate </a:t>
            </a:r>
            <a:r>
              <a:rPr lang="en-US" dirty="0">
                <a:hlinkClick r:id="rId2"/>
              </a:rPr>
              <a:t>USB driver</a:t>
            </a:r>
            <a:r>
              <a:rPr lang="en-US" dirty="0"/>
              <a:t> for your </a:t>
            </a:r>
            <a:r>
              <a:rPr lang="en-US" dirty="0" smtClean="0"/>
              <a:t>device.</a:t>
            </a:r>
          </a:p>
          <a:p>
            <a:r>
              <a:rPr lang="en-US" dirty="0" smtClean="0"/>
              <a:t>Enable</a:t>
            </a:r>
            <a:r>
              <a:rPr lang="en-US" dirty="0"/>
              <a:t> </a:t>
            </a:r>
            <a:r>
              <a:rPr lang="en-US" b="1" dirty="0"/>
              <a:t>USB debugging</a:t>
            </a:r>
            <a:r>
              <a:rPr lang="en-US" dirty="0"/>
              <a:t> on your device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Android </a:t>
            </a:r>
            <a:r>
              <a:rPr lang="en-US" dirty="0"/>
              <a:t>3.2 or </a:t>
            </a:r>
            <a:r>
              <a:rPr lang="en-US" dirty="0" smtClean="0"/>
              <a:t>older: 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b="1" dirty="0" smtClean="0"/>
              <a:t>Settings </a:t>
            </a:r>
            <a:r>
              <a:rPr lang="en-US" b="1" dirty="0"/>
              <a:t>&gt; Applications &gt; Development</a:t>
            </a:r>
            <a:r>
              <a:rPr lang="en-US" dirty="0" smtClean="0"/>
              <a:t>.</a:t>
            </a:r>
          </a:p>
          <a:p>
            <a:r>
              <a:rPr lang="en-US" dirty="0"/>
              <a:t>On Android 4.0 and </a:t>
            </a:r>
            <a:r>
              <a:rPr lang="en-US" dirty="0" smtClean="0"/>
              <a:t>newer: 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b="1" dirty="0" smtClean="0"/>
              <a:t>Settings </a:t>
            </a:r>
            <a:r>
              <a:rPr lang="en-US" b="1" dirty="0"/>
              <a:t>&gt; Developer </a:t>
            </a:r>
            <a:r>
              <a:rPr lang="en-US" b="1" dirty="0" smtClean="0"/>
              <a:t>options</a:t>
            </a:r>
          </a:p>
          <a:p>
            <a:r>
              <a:rPr lang="en-US" dirty="0"/>
              <a:t>On Android 4.2 and newer, </a:t>
            </a:r>
            <a:r>
              <a:rPr lang="en-US" b="1" dirty="0"/>
              <a:t>Developer options</a:t>
            </a:r>
            <a:r>
              <a:rPr lang="en-US" dirty="0"/>
              <a:t> is hidden by default. To make it available, </a:t>
            </a:r>
            <a:endParaRPr lang="en-US" dirty="0" smtClean="0"/>
          </a:p>
          <a:p>
            <a:pPr lvl="1"/>
            <a:r>
              <a:rPr lang="en-US" dirty="0" smtClean="0"/>
              <a:t>go to </a:t>
            </a:r>
            <a:r>
              <a:rPr lang="en-US" b="1" dirty="0" smtClean="0"/>
              <a:t>Settings </a:t>
            </a:r>
            <a:r>
              <a:rPr lang="en-US" b="1" dirty="0"/>
              <a:t>&gt; About phone</a:t>
            </a:r>
            <a:r>
              <a:rPr lang="en-US" dirty="0"/>
              <a:t> and tap </a:t>
            </a:r>
            <a:r>
              <a:rPr lang="en-US" b="1" dirty="0"/>
              <a:t>Build number</a:t>
            </a:r>
            <a:r>
              <a:rPr lang="en-US" dirty="0"/>
              <a:t> seven times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Return </a:t>
            </a:r>
            <a:r>
              <a:rPr lang="en-US" dirty="0"/>
              <a:t>to the previous screen to </a:t>
            </a:r>
            <a:r>
              <a:rPr lang="en-US" dirty="0" smtClean="0"/>
              <a:t>find </a:t>
            </a:r>
            <a:r>
              <a:rPr lang="en-US" b="1" dirty="0" smtClean="0"/>
              <a:t>Developer </a:t>
            </a:r>
            <a:r>
              <a:rPr lang="en-US" b="1" dirty="0"/>
              <a:t>options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Android </a:t>
            </a:r>
            <a:r>
              <a:rPr lang="en-US" altLang="en-US" dirty="0" smtClean="0"/>
              <a:t>App </a:t>
            </a:r>
            <a:r>
              <a:rPr lang="en-US" altLang="en-US" dirty="0"/>
              <a:t>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73250"/>
            <a:ext cx="4800600" cy="4222750"/>
          </a:xfrm>
        </p:spPr>
      </p:pic>
    </p:spTree>
    <p:extLst>
      <p:ext uri="{BB962C8B-B14F-4D97-AF65-F5344CB8AC3E}">
        <p14:creationId xmlns:p14="http://schemas.microsoft.com/office/powerpoint/2010/main" val="8666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50" y="3001494"/>
            <a:ext cx="5124249" cy="2789706"/>
          </a:xfrm>
        </p:spPr>
      </p:pic>
      <p:sp>
        <p:nvSpPr>
          <p:cNvPr id="5" name="Rounded Rectangular Callout 4"/>
          <p:cNvSpPr/>
          <p:nvPr/>
        </p:nvSpPr>
        <p:spPr>
          <a:xfrm>
            <a:off x="4800600" y="1752600"/>
            <a:ext cx="2590800" cy="1524000"/>
          </a:xfrm>
          <a:prstGeom prst="wedgeRoundRectCallout">
            <a:avLst>
              <a:gd name="adj1" fmla="val -43560"/>
              <a:gd name="adj2" fmla="val 72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latin typeface="Book Antiqua" panose="02040602050305030304" pitchFamily="18" charset="0"/>
              </a:rPr>
              <a:t>We are now done with ANDROID</a:t>
            </a:r>
            <a:endParaRPr lang="en-US" sz="28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Android </a:t>
            </a:r>
            <a:r>
              <a:rPr lang="en-US" altLang="en-US" dirty="0" smtClean="0"/>
              <a:t>App </a:t>
            </a:r>
            <a:r>
              <a:rPr lang="en-US" altLang="en-US" dirty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Activity</a:t>
            </a:r>
            <a:endParaRPr lang="en-US" dirty="0" smtClean="0"/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/>
              <a:t>basis of android applications</a:t>
            </a:r>
            <a:r>
              <a:rPr lang="en-US" altLang="en-US" dirty="0" smtClean="0"/>
              <a:t>.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a component </a:t>
            </a:r>
            <a:r>
              <a:rPr lang="en-US" dirty="0"/>
              <a:t>that runs in the </a:t>
            </a:r>
            <a:r>
              <a:rPr lang="en-US" dirty="0" smtClean="0"/>
              <a:t>background (music play)</a:t>
            </a:r>
          </a:p>
          <a:p>
            <a:r>
              <a:rPr lang="en-US" altLang="en-US" dirty="0" smtClean="0">
                <a:hlinkClick r:id="rId4"/>
              </a:rPr>
              <a:t>Content Providers</a:t>
            </a:r>
            <a:endParaRPr lang="en-US" altLang="en-US" dirty="0" smtClean="0"/>
          </a:p>
          <a:p>
            <a:pPr lvl="1"/>
            <a:r>
              <a:rPr lang="en-US" dirty="0" smtClean="0"/>
              <a:t>manages </a:t>
            </a:r>
            <a:r>
              <a:rPr lang="en-US" dirty="0"/>
              <a:t>a shared set of app </a:t>
            </a:r>
            <a:r>
              <a:rPr lang="en-US" dirty="0" smtClean="0"/>
              <a:t>data (</a:t>
            </a:r>
            <a:r>
              <a:rPr lang="en-US" dirty="0"/>
              <a:t>user's contact </a:t>
            </a:r>
            <a:r>
              <a:rPr lang="en-US" dirty="0" smtClean="0"/>
              <a:t>information)</a:t>
            </a:r>
            <a:endParaRPr lang="en-US" altLang="en-US" dirty="0"/>
          </a:p>
          <a:p>
            <a:r>
              <a:rPr lang="en-US" altLang="en-US" dirty="0"/>
              <a:t>Broadcast </a:t>
            </a:r>
            <a:r>
              <a:rPr lang="en-US" altLang="en-US" dirty="0" smtClean="0"/>
              <a:t>Receivers</a:t>
            </a:r>
          </a:p>
          <a:p>
            <a:pPr lvl="1"/>
            <a:r>
              <a:rPr lang="en-US" dirty="0"/>
              <a:t>a component that responds to system-wide broadcast </a:t>
            </a:r>
            <a:r>
              <a:rPr lang="en-US" dirty="0" smtClean="0"/>
              <a:t>announcements (</a:t>
            </a:r>
            <a:r>
              <a:rPr lang="en-US" dirty="0"/>
              <a:t>screen has turned off, the battery is </a:t>
            </a:r>
            <a:r>
              <a:rPr lang="en-US" dirty="0" smtClean="0"/>
              <a:t>low)</a:t>
            </a:r>
            <a:endParaRPr lang="en-US" altLang="en-US" dirty="0" smtClean="0"/>
          </a:p>
          <a:p>
            <a:r>
              <a:rPr lang="en-US" dirty="0" smtClean="0">
                <a:solidFill>
                  <a:srgbClr val="C00000"/>
                </a:solidFill>
                <a:hlinkClick r:id="rId5"/>
              </a:rPr>
              <a:t>Intent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a </a:t>
            </a:r>
            <a:r>
              <a:rPr lang="en-US" dirty="0"/>
              <a:t>messaging object you can use to request an action from another app component. 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76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 </a:t>
            </a:r>
            <a:r>
              <a:rPr lang="en-US" i="1" dirty="0"/>
              <a:t>activity</a:t>
            </a:r>
            <a:r>
              <a:rPr lang="en-US" dirty="0"/>
              <a:t> represents a single screen with a </a:t>
            </a:r>
            <a:r>
              <a:rPr lang="en-US" dirty="0" smtClean="0"/>
              <a:t>UI.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Application can </a:t>
            </a:r>
            <a:r>
              <a:rPr lang="en-US" altLang="en-US" dirty="0"/>
              <a:t>have </a:t>
            </a:r>
            <a:r>
              <a:rPr lang="en-US" altLang="en-US" dirty="0" smtClean="0"/>
              <a:t>multiple activities.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Email app activities: List mails, compose mail, read mail.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Each activity is </a:t>
            </a:r>
            <a:r>
              <a:rPr lang="en-US" altLang="en-US" dirty="0"/>
              <a:t>a separate </a:t>
            </a:r>
            <a:r>
              <a:rPr lang="en-US" altLang="en-US" dirty="0" smtClean="0"/>
              <a:t>entity and </a:t>
            </a:r>
            <a:r>
              <a:rPr lang="en-US" dirty="0"/>
              <a:t>independent of the </a:t>
            </a:r>
            <a:r>
              <a:rPr lang="en-US" dirty="0" smtClean="0"/>
              <a:t>others.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/>
              <a:t>different app can start any one of these </a:t>
            </a:r>
            <a:r>
              <a:rPr lang="en-US" dirty="0" smtClean="0"/>
              <a:t>activities.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Camera app starts compose activity in Email app. 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dirty="0"/>
              <a:t>An activity is implemented as a subclass of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Activity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They have a structured life </a:t>
            </a:r>
            <a:r>
              <a:rPr lang="en-US" altLang="en-US" dirty="0" smtClean="0"/>
              <a:t>cycle.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82" y="1600200"/>
            <a:ext cx="6334235" cy="4876800"/>
          </a:xfrm>
        </p:spPr>
      </p:pic>
    </p:spTree>
    <p:extLst>
      <p:ext uri="{BB962C8B-B14F-4D97-AF65-F5344CB8AC3E}">
        <p14:creationId xmlns:p14="http://schemas.microsoft.com/office/powerpoint/2010/main" val="41809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Activating Component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</a:t>
            </a:r>
            <a:r>
              <a:rPr lang="en-US" dirty="0"/>
              <a:t>an activity (or give it something new to do) </a:t>
            </a:r>
            <a:endParaRPr lang="en-US" dirty="0" smtClean="0"/>
          </a:p>
          <a:p>
            <a:pPr lvl="1"/>
            <a:r>
              <a:rPr lang="en-US" dirty="0" smtClean="0"/>
              <a:t>passing </a:t>
            </a:r>
            <a:r>
              <a:rPr lang="en-US" dirty="0"/>
              <a:t>an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to </a:t>
            </a:r>
            <a:r>
              <a:rPr lang="en-US" dirty="0" err="1">
                <a:hlinkClick r:id="rId3"/>
              </a:rPr>
              <a:t>startActivity</a:t>
            </a:r>
            <a:r>
              <a:rPr lang="en-US" dirty="0">
                <a:hlinkClick r:id="rId3"/>
              </a:rPr>
              <a:t>()</a:t>
            </a:r>
            <a:r>
              <a:rPr lang="en-US" dirty="0"/>
              <a:t> </a:t>
            </a:r>
            <a:r>
              <a:rPr lang="en-US" dirty="0" smtClean="0"/>
              <a:t>or </a:t>
            </a:r>
            <a:r>
              <a:rPr lang="en-US" dirty="0" err="1" smtClean="0">
                <a:hlinkClick r:id="rId4"/>
              </a:rPr>
              <a:t>startActivityForResult</a:t>
            </a:r>
            <a:r>
              <a:rPr lang="en-US" dirty="0">
                <a:hlinkClick r:id="rId4"/>
              </a:rPr>
              <a:t>()</a:t>
            </a:r>
            <a:r>
              <a:rPr lang="en-US" dirty="0"/>
              <a:t> (when you want the activity to return a result).</a:t>
            </a:r>
          </a:p>
          <a:p>
            <a:r>
              <a:rPr lang="en-US" dirty="0"/>
              <a:t>S</a:t>
            </a:r>
            <a:r>
              <a:rPr lang="en-US" dirty="0" smtClean="0"/>
              <a:t>tart </a:t>
            </a:r>
            <a:r>
              <a:rPr lang="en-US" dirty="0"/>
              <a:t>a service (or give new instructions to an ongoing service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passing </a:t>
            </a:r>
            <a:r>
              <a:rPr lang="en-US" dirty="0"/>
              <a:t>an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smtClean="0"/>
              <a:t>to </a:t>
            </a:r>
            <a:r>
              <a:rPr lang="en-US" dirty="0" err="1" smtClean="0">
                <a:hlinkClick r:id="rId5"/>
              </a:rPr>
              <a:t>startService</a:t>
            </a:r>
            <a:r>
              <a:rPr lang="en-US" dirty="0">
                <a:hlinkClick r:id="rId5"/>
              </a:rPr>
              <a:t>()</a:t>
            </a:r>
            <a:r>
              <a:rPr lang="en-US" dirty="0"/>
              <a:t>. Or you can bind to the service by passing an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to </a:t>
            </a:r>
            <a:r>
              <a:rPr lang="en-US" dirty="0" err="1">
                <a:hlinkClick r:id="rId6"/>
              </a:rPr>
              <a:t>bindService</a:t>
            </a:r>
            <a:r>
              <a:rPr lang="en-US" dirty="0">
                <a:hlinkClick r:id="rId6"/>
              </a:rPr>
              <a:t>()</a:t>
            </a:r>
            <a:r>
              <a:rPr lang="en-US" dirty="0"/>
              <a:t>.</a:t>
            </a:r>
          </a:p>
          <a:p>
            <a:r>
              <a:rPr lang="en-US" dirty="0" smtClean="0"/>
              <a:t>Initiate </a:t>
            </a:r>
            <a:r>
              <a:rPr lang="en-US" dirty="0"/>
              <a:t>a broadcast </a:t>
            </a:r>
            <a:endParaRPr lang="en-US" dirty="0" smtClean="0"/>
          </a:p>
          <a:p>
            <a:pPr lvl="1"/>
            <a:r>
              <a:rPr lang="en-US" dirty="0" smtClean="0"/>
              <a:t>passing </a:t>
            </a:r>
            <a:r>
              <a:rPr lang="en-US" dirty="0"/>
              <a:t>an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to </a:t>
            </a:r>
            <a:r>
              <a:rPr lang="en-US" dirty="0" smtClean="0"/>
              <a:t>methods like</a:t>
            </a:r>
            <a:r>
              <a:rPr lang="en-US" dirty="0"/>
              <a:t> </a:t>
            </a:r>
            <a:r>
              <a:rPr lang="en-US" dirty="0" err="1">
                <a:hlinkClick r:id="rId7"/>
              </a:rPr>
              <a:t>sendBroadcast</a:t>
            </a:r>
            <a:r>
              <a:rPr lang="en-US" dirty="0" smtClean="0">
                <a:hlinkClick r:id="rId7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hlinkClick r:id="rId8"/>
              </a:rPr>
              <a:t>sendOrderedBroadcast</a:t>
            </a:r>
            <a:r>
              <a:rPr lang="en-US" dirty="0">
                <a:hlinkClick r:id="rId8"/>
              </a:rPr>
              <a:t>()</a:t>
            </a:r>
            <a:r>
              <a:rPr lang="en-US" dirty="0"/>
              <a:t>, or </a:t>
            </a:r>
            <a:r>
              <a:rPr lang="en-US" dirty="0" err="1">
                <a:hlinkClick r:id="rId9"/>
              </a:rPr>
              <a:t>sendStickyBroadcast</a:t>
            </a:r>
            <a:r>
              <a:rPr lang="en-US" dirty="0">
                <a:hlinkClick r:id="rId9"/>
              </a:rPr>
              <a:t>()</a:t>
            </a:r>
            <a:r>
              <a:rPr lang="en-US" dirty="0"/>
              <a:t>.</a:t>
            </a:r>
          </a:p>
          <a:p>
            <a:r>
              <a:rPr lang="en-US" dirty="0" smtClean="0"/>
              <a:t>Perform </a:t>
            </a:r>
            <a:r>
              <a:rPr lang="en-US" dirty="0"/>
              <a:t>a query to a content </a:t>
            </a:r>
            <a:r>
              <a:rPr lang="en-US" dirty="0" smtClean="0"/>
              <a:t>provider</a:t>
            </a:r>
          </a:p>
          <a:p>
            <a:pPr lvl="1"/>
            <a:r>
              <a:rPr lang="en-US" dirty="0" smtClean="0"/>
              <a:t>calling</a:t>
            </a:r>
            <a:r>
              <a:rPr lang="en-US" dirty="0"/>
              <a:t> </a:t>
            </a:r>
            <a:r>
              <a:rPr lang="en-US" dirty="0">
                <a:hlinkClick r:id="rId10"/>
              </a:rPr>
              <a:t>query()</a:t>
            </a:r>
            <a:r>
              <a:rPr lang="en-US" dirty="0"/>
              <a:t> on a </a:t>
            </a:r>
            <a:r>
              <a:rPr lang="en-US" dirty="0" err="1">
                <a:hlinkClick r:id="rId11"/>
              </a:rPr>
              <a:t>ContentResolver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338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Manifest </a:t>
            </a:r>
            <a:r>
              <a:rPr lang="en-US" altLang="en-US" dirty="0" smtClean="0"/>
              <a:t>File</a:t>
            </a:r>
            <a:endParaRPr lang="en-US" alt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Read by Android system to know the app’s </a:t>
            </a:r>
            <a:r>
              <a:rPr lang="en-US" dirty="0" smtClean="0"/>
              <a:t>components before starting it.</a:t>
            </a:r>
          </a:p>
          <a:p>
            <a:r>
              <a:rPr lang="en-US" u="sng" dirty="0"/>
              <a:t>MUST</a:t>
            </a:r>
            <a:r>
              <a:rPr lang="en-US" dirty="0"/>
              <a:t> be located at the root of the app project directory</a:t>
            </a:r>
            <a:r>
              <a:rPr lang="en-US" dirty="0" smtClean="0"/>
              <a:t>.</a:t>
            </a:r>
          </a:p>
          <a:p>
            <a:r>
              <a:rPr lang="en-US" altLang="en-US" dirty="0" smtClean="0"/>
              <a:t>Contains </a:t>
            </a:r>
            <a:r>
              <a:rPr lang="en-US" altLang="en-US" dirty="0"/>
              <a:t>characteristics about your </a:t>
            </a:r>
            <a:r>
              <a:rPr lang="en-US" altLang="en-US" dirty="0" smtClean="0"/>
              <a:t>application.</a:t>
            </a:r>
          </a:p>
          <a:p>
            <a:r>
              <a:rPr lang="en-US" dirty="0" smtClean="0"/>
              <a:t>Any app must declare all its components in it</a:t>
            </a:r>
          </a:p>
          <a:p>
            <a:pPr lvl="1"/>
            <a:r>
              <a:rPr lang="en-US" dirty="0" smtClean="0"/>
              <a:t>Activities, Services, Content Providers, and Broadcast Receivers</a:t>
            </a:r>
          </a:p>
          <a:p>
            <a:r>
              <a:rPr lang="en-US" dirty="0"/>
              <a:t>Declaring component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 smtClean="0"/>
              <a:t>Intent-filters</a:t>
            </a:r>
          </a:p>
          <a:p>
            <a:r>
              <a:rPr lang="en-US" dirty="0"/>
              <a:t>Declaring app </a:t>
            </a:r>
            <a:r>
              <a:rPr lang="en-US" dirty="0" smtClean="0"/>
              <a:t>requirements and permissions</a:t>
            </a:r>
          </a:p>
          <a:p>
            <a:pPr lvl="1"/>
            <a:r>
              <a:rPr lang="en-US" dirty="0" smtClean="0"/>
              <a:t>camera, Google Maps API, </a:t>
            </a:r>
            <a:r>
              <a:rPr lang="en-US" dirty="0"/>
              <a:t>monitor incoming SMS messages</a:t>
            </a:r>
            <a:r>
              <a:rPr lang="en-US" dirty="0" smtClean="0"/>
              <a:t> …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Manifest File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229600" cy="304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77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relating </a:t>
            </a:r>
            <a:r>
              <a:rPr lang="en-US" dirty="0"/>
              <a:t>to the visual presentation of the app </a:t>
            </a:r>
            <a:r>
              <a:rPr lang="en-US" dirty="0" smtClean="0"/>
              <a:t>separate </a:t>
            </a:r>
            <a:r>
              <a:rPr lang="en-US" dirty="0"/>
              <a:t>from the source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images</a:t>
            </a:r>
            <a:r>
              <a:rPr lang="en-US" dirty="0"/>
              <a:t>, audio </a:t>
            </a:r>
            <a:r>
              <a:rPr lang="en-US" dirty="0" smtClean="0"/>
              <a:t>files, etc.</a:t>
            </a:r>
          </a:p>
          <a:p>
            <a:r>
              <a:rPr lang="en-US" dirty="0" smtClean="0"/>
              <a:t>Easy </a:t>
            </a:r>
            <a:r>
              <a:rPr lang="en-US" dirty="0"/>
              <a:t>to update various characteristics of </a:t>
            </a:r>
            <a:r>
              <a:rPr lang="en-US" dirty="0" smtClean="0"/>
              <a:t>the </a:t>
            </a:r>
            <a:r>
              <a:rPr lang="en-US" dirty="0"/>
              <a:t>app without modifying code 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Enables optimization of the </a:t>
            </a:r>
            <a:r>
              <a:rPr lang="en-US" dirty="0"/>
              <a:t>app for a variety of device configurations </a:t>
            </a:r>
            <a:endParaRPr lang="en-US" dirty="0" smtClean="0"/>
          </a:p>
          <a:p>
            <a:pPr lvl="1"/>
            <a:r>
              <a:rPr lang="en-US" dirty="0" smtClean="0"/>
              <a:t>different languages, </a:t>
            </a:r>
            <a:r>
              <a:rPr lang="en-US" dirty="0"/>
              <a:t>and screen </a:t>
            </a:r>
            <a:r>
              <a:rPr lang="en-US" dirty="0" smtClean="0"/>
              <a:t>sizes.</a:t>
            </a:r>
          </a:p>
          <a:p>
            <a:r>
              <a:rPr lang="en-US" dirty="0" smtClean="0"/>
              <a:t>Every </a:t>
            </a:r>
            <a:r>
              <a:rPr lang="en-US" dirty="0"/>
              <a:t>resource </a:t>
            </a:r>
            <a:r>
              <a:rPr lang="en-US" dirty="0" smtClean="0"/>
              <a:t>is defined by </a:t>
            </a:r>
            <a:r>
              <a:rPr lang="en-US" dirty="0"/>
              <a:t>a unique integer </a:t>
            </a:r>
            <a:r>
              <a:rPr lang="en-US" dirty="0" smtClean="0"/>
              <a:t>ID used </a:t>
            </a:r>
            <a:r>
              <a:rPr lang="en-US" dirty="0"/>
              <a:t>to reference the resource from </a:t>
            </a:r>
            <a:r>
              <a:rPr lang="en-US" dirty="0" smtClean="0"/>
              <a:t>the </a:t>
            </a:r>
            <a:r>
              <a:rPr lang="en-US" dirty="0"/>
              <a:t>app </a:t>
            </a:r>
            <a:r>
              <a:rPr lang="en-US" dirty="0" smtClean="0"/>
              <a:t>code.</a:t>
            </a:r>
          </a:p>
          <a:p>
            <a:pPr lvl="1"/>
            <a:r>
              <a:rPr lang="en-US" dirty="0"/>
              <a:t>image </a:t>
            </a:r>
            <a:r>
              <a:rPr lang="en-US" dirty="0" smtClean="0"/>
              <a:t>“logo.png” (in res/</a:t>
            </a:r>
            <a:r>
              <a:rPr lang="en-US" dirty="0" err="1" smtClean="0"/>
              <a:t>drawable</a:t>
            </a:r>
            <a:r>
              <a:rPr lang="en-US" dirty="0"/>
              <a:t>/ 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ID: </a:t>
            </a:r>
            <a:r>
              <a:rPr lang="en-US" dirty="0" err="1" smtClean="0"/>
              <a:t>R.drawable.logo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1480</TotalTime>
  <Words>452</Words>
  <Application>Microsoft Office PowerPoint</Application>
  <PresentationFormat>On-screen Show (4:3)</PresentationFormat>
  <Paragraphs>122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 Simple Android Application</vt:lpstr>
      <vt:lpstr>Android App Components</vt:lpstr>
      <vt:lpstr>Android App Components</vt:lpstr>
      <vt:lpstr>Activity</vt:lpstr>
      <vt:lpstr>Activity Lifecycle</vt:lpstr>
      <vt:lpstr>Activating Components</vt:lpstr>
      <vt:lpstr>Manifest File</vt:lpstr>
      <vt:lpstr>Manifest File</vt:lpstr>
      <vt:lpstr>App Resources</vt:lpstr>
      <vt:lpstr>First Android App</vt:lpstr>
      <vt:lpstr>First Android App (1)</vt:lpstr>
      <vt:lpstr>PowerPoint Presentation</vt:lpstr>
      <vt:lpstr>First Android App (2)</vt:lpstr>
      <vt:lpstr>Create Second Activity</vt:lpstr>
      <vt:lpstr>Send Button Action (MainActivity)</vt:lpstr>
      <vt:lpstr>Receive and Display Message</vt:lpstr>
      <vt:lpstr>First Android App (3)</vt:lpstr>
      <vt:lpstr>Send Button Action (MainActivity)</vt:lpstr>
      <vt:lpstr>Run on Real Device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basma hassan</dc:creator>
  <cp:lastModifiedBy>Basma</cp:lastModifiedBy>
  <cp:revision>155</cp:revision>
  <dcterms:created xsi:type="dcterms:W3CDTF">2006-08-16T00:00:00Z</dcterms:created>
  <dcterms:modified xsi:type="dcterms:W3CDTF">2015-03-02T12:43:25Z</dcterms:modified>
</cp:coreProperties>
</file>