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307" r:id="rId2"/>
    <p:sldId id="438" r:id="rId3"/>
    <p:sldId id="444" r:id="rId4"/>
    <p:sldId id="439" r:id="rId5"/>
    <p:sldId id="441" r:id="rId6"/>
    <p:sldId id="442" r:id="rId7"/>
    <p:sldId id="443" r:id="rId8"/>
    <p:sldId id="409" r:id="rId9"/>
    <p:sldId id="440" r:id="rId10"/>
    <p:sldId id="407" r:id="rId11"/>
    <p:sldId id="413" r:id="rId12"/>
    <p:sldId id="446" r:id="rId13"/>
    <p:sldId id="408" r:id="rId14"/>
    <p:sldId id="414" r:id="rId15"/>
    <p:sldId id="447" r:id="rId16"/>
    <p:sldId id="445" r:id="rId17"/>
    <p:sldId id="437" r:id="rId18"/>
    <p:sldId id="3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7" autoAdjust="0"/>
  </p:normalViewPr>
  <p:slideViewPr>
    <p:cSldViewPr>
      <p:cViewPr>
        <p:scale>
          <a:sx n="60" d="100"/>
          <a:sy n="60" d="100"/>
        </p:scale>
        <p:origin x="-164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A903-AB1A-4258-859A-60FACB2AECB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B436-17C5-4462-BE50-7DD91F6F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2AC743C-C863-4778-AC3F-59094FA82799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GLSurfaceView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takes care of the grittier aspects of OpenGL initialization, such as configuring the display and rendering on a background thread. This rendering is done on a special area of the display, called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this is also sometimes referred to as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viewport.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Renderer will be called by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GLSurfaceView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when the surface is created or changed, as well as when it’s time to draw a new 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B436-17C5-4462-BE50-7DD91F6F52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2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ttp://www.pslweb.org/liberationnews/assets/images/website/android-logo-peeking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44202"/>
            <a:ext cx="838200" cy="161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pengl/GLSurfaceView.Render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opengl/GLSurfaceView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graphics/opengl/index.html" TargetMode="External"/><Relationship Id="rId2" Type="http://schemas.openxmlformats.org/officeDocument/2006/relationships/hyperlink" Target="http://www.khronos.org/openg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earnopengle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pPr algn="r"/>
            <a:r>
              <a:rPr lang="en-US" alt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OpenGL ES – Getting Started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Chapter 1</a:t>
            </a:r>
            <a:endParaRPr lang="en-US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400800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 dirty="0" smtClean="0"/>
              <a:t>Eng. </a:t>
            </a:r>
            <a:r>
              <a:rPr lang="en-US" altLang="en-US" sz="2400" dirty="0" err="1" smtClean="0"/>
              <a:t>Basma</a:t>
            </a:r>
            <a:r>
              <a:rPr lang="en-US" altLang="en-US" sz="2400" dirty="0" smtClean="0"/>
              <a:t> Hassan</a:t>
            </a:r>
          </a:p>
          <a:p>
            <a:pPr algn="r" eaLnBrk="1" hangingPunct="1"/>
            <a:r>
              <a:rPr lang="en-US" altLang="en-US" dirty="0" smtClean="0"/>
              <a:t>Eng. Samar </a:t>
            </a:r>
            <a:r>
              <a:rPr lang="en-US" altLang="en-US" dirty="0" err="1" smtClean="0"/>
              <a:t>Shaban</a:t>
            </a:r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5" y="3505200"/>
            <a:ext cx="47270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GLSurfaceView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specialized view where you can draw OpenGL ES </a:t>
            </a:r>
            <a:r>
              <a:rPr lang="en-US" sz="2800" dirty="0" smtClean="0"/>
              <a:t>graphics.</a:t>
            </a:r>
          </a:p>
          <a:p>
            <a:r>
              <a:rPr lang="en-US" sz="2800" dirty="0"/>
              <a:t>The actual drawing of objects is controlled in the </a:t>
            </a:r>
            <a:r>
              <a:rPr lang="en-US" sz="2800" dirty="0" err="1" smtClean="0">
                <a:hlinkClick r:id="rId3"/>
              </a:rPr>
              <a:t>GLSurfaceView.Renderer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Rendering </a:t>
            </a:r>
            <a:r>
              <a:rPr lang="en-US" sz="2800" dirty="0"/>
              <a:t>is done on a special area of the display, called a </a:t>
            </a:r>
            <a:r>
              <a:rPr lang="en-US" sz="2800" i="1" dirty="0" smtClean="0"/>
              <a:t>surface (viewport)</a:t>
            </a:r>
          </a:p>
          <a:p>
            <a:r>
              <a:rPr lang="en-US" sz="2800" dirty="0" smtClean="0"/>
              <a:t>Calls the renderer when </a:t>
            </a:r>
            <a:r>
              <a:rPr lang="en-US" sz="2800" dirty="0"/>
              <a:t>the surface is </a:t>
            </a:r>
            <a:r>
              <a:rPr lang="en-US" sz="2800" u="sng" dirty="0"/>
              <a:t>created</a:t>
            </a:r>
            <a:r>
              <a:rPr lang="en-US" sz="2800" dirty="0"/>
              <a:t> or </a:t>
            </a:r>
            <a:r>
              <a:rPr lang="en-US" sz="2800" u="sng" dirty="0"/>
              <a:t>changed</a:t>
            </a:r>
            <a:r>
              <a:rPr lang="en-US" sz="2800" dirty="0"/>
              <a:t>, as well as when it’s time to </a:t>
            </a:r>
            <a:r>
              <a:rPr lang="en-US" sz="2800" u="sng" dirty="0"/>
              <a:t>draw a new frame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Captures touch screen events.</a:t>
            </a:r>
          </a:p>
          <a:p>
            <a:r>
              <a:rPr lang="en-US" sz="2800" dirty="0" smtClean="0"/>
              <a:t>Handles the standard Android activity life cycle.</a:t>
            </a:r>
          </a:p>
          <a:p>
            <a:r>
              <a:rPr lang="en-US" sz="2800" dirty="0"/>
              <a:t>The essential code for a </a:t>
            </a:r>
            <a:r>
              <a:rPr lang="en-US" sz="2800" dirty="0" err="1">
                <a:hlinkClick r:id="rId4"/>
              </a:rPr>
              <a:t>GLSurfaceView</a:t>
            </a:r>
            <a:r>
              <a:rPr lang="en-US" sz="2800" dirty="0"/>
              <a:t> is minimal.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GLSurfaceView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469914" cy="5287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1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Android’s Activity Life Cycle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still need to handle Android’s activity life cycle events; otherwise </a:t>
            </a:r>
            <a:r>
              <a:rPr lang="en-US" dirty="0" smtClean="0"/>
              <a:t>we’re going </a:t>
            </a:r>
            <a:r>
              <a:rPr lang="en-US" dirty="0"/>
              <a:t>to crash if the user switches to another </a:t>
            </a:r>
            <a:r>
              <a:rPr lang="en-US" dirty="0" smtClean="0"/>
              <a:t>application.</a:t>
            </a:r>
          </a:p>
          <a:p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Surface </a:t>
            </a:r>
            <a:r>
              <a:rPr lang="en-US" dirty="0"/>
              <a:t>view </a:t>
            </a:r>
            <a:r>
              <a:rPr lang="en-US" dirty="0" smtClean="0"/>
              <a:t>can properly </a:t>
            </a:r>
            <a:r>
              <a:rPr lang="en-US" dirty="0"/>
              <a:t>pause and resume the background rendering thread as well as </a:t>
            </a:r>
            <a:r>
              <a:rPr lang="en-US" dirty="0" smtClean="0"/>
              <a:t>release and </a:t>
            </a:r>
            <a:r>
              <a:rPr lang="en-US" dirty="0"/>
              <a:t>renew the OpenGL </a:t>
            </a:r>
            <a:r>
              <a:rPr lang="en-US" dirty="0" smtClean="0"/>
              <a:t>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GLSurfaceView.Renderer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interface which controls </a:t>
            </a:r>
            <a:r>
              <a:rPr lang="en-US" sz="2800" dirty="0"/>
              <a:t>what gets drawn on the 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GLSurfaceView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/>
              <a:t>Must implement these methods:</a:t>
            </a:r>
          </a:p>
          <a:p>
            <a:pPr lvl="1"/>
            <a:r>
              <a:rPr lang="en-US" sz="2400" dirty="0" err="1" smtClean="0"/>
              <a:t>onSurfaceCreated</a:t>
            </a:r>
            <a:r>
              <a:rPr lang="en-US" sz="2400" dirty="0" smtClean="0"/>
              <a:t>() </a:t>
            </a:r>
            <a:r>
              <a:rPr lang="en-US" sz="2400" dirty="0"/>
              <a:t>- </a:t>
            </a:r>
            <a:r>
              <a:rPr lang="en-US" sz="2400" dirty="0" err="1" smtClean="0"/>
              <a:t>GLSurfaceView</a:t>
            </a:r>
            <a:r>
              <a:rPr lang="en-US" sz="2400" dirty="0" smtClean="0"/>
              <a:t> </a:t>
            </a:r>
            <a:r>
              <a:rPr lang="en-US" sz="2400" dirty="0"/>
              <a:t>calls this when the surface is created.</a:t>
            </a:r>
            <a:endParaRPr lang="en-US" sz="2400" dirty="0" smtClean="0"/>
          </a:p>
          <a:p>
            <a:pPr lvl="1"/>
            <a:r>
              <a:rPr lang="en-US" sz="2400" dirty="0" err="1" smtClean="0"/>
              <a:t>onSurfaceChanged</a:t>
            </a:r>
            <a:r>
              <a:rPr lang="en-US" sz="2400" dirty="0"/>
              <a:t>() - </a:t>
            </a:r>
            <a:r>
              <a:rPr lang="en-US" sz="2400" dirty="0" err="1" smtClean="0"/>
              <a:t>GLSurfaceView</a:t>
            </a:r>
            <a:r>
              <a:rPr lang="en-US" sz="2400" dirty="0" smtClean="0"/>
              <a:t> </a:t>
            </a:r>
            <a:r>
              <a:rPr lang="en-US" sz="2400" dirty="0"/>
              <a:t>calls this after the surface is created and whenever the </a:t>
            </a:r>
            <a:r>
              <a:rPr lang="en-US" sz="2400" dirty="0" smtClean="0"/>
              <a:t>size has changed (orientation).</a:t>
            </a:r>
          </a:p>
          <a:p>
            <a:pPr lvl="1"/>
            <a:r>
              <a:rPr lang="en-US" sz="2400" dirty="0" err="1"/>
              <a:t>onDrawFrame</a:t>
            </a:r>
            <a:r>
              <a:rPr lang="en-US" sz="2400" dirty="0"/>
              <a:t>() - </a:t>
            </a:r>
            <a:r>
              <a:rPr lang="en-US" sz="2400" dirty="0" err="1"/>
              <a:t>GLSurfaceView</a:t>
            </a:r>
            <a:r>
              <a:rPr lang="en-US" sz="2400" dirty="0"/>
              <a:t> calls this when it’s time to draw a frame (redraw for movement and animation)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2312"/>
            <a:ext cx="8081086" cy="469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9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Color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5257800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Additive RGB </a:t>
            </a:r>
            <a:r>
              <a:rPr lang="en-US" sz="2400" dirty="0"/>
              <a:t>color </a:t>
            </a:r>
            <a:r>
              <a:rPr lang="en-US" sz="2400" dirty="0" smtClean="0"/>
              <a:t>model (</a:t>
            </a:r>
            <a:r>
              <a:rPr lang="en-US" sz="2400" dirty="0"/>
              <a:t>r</a:t>
            </a:r>
            <a:r>
              <a:rPr lang="en-US" sz="2400" dirty="0" smtClean="0"/>
              <a:t>ed</a:t>
            </a:r>
            <a:r>
              <a:rPr lang="en-US" sz="2400" dirty="0"/>
              <a:t>, </a:t>
            </a:r>
            <a:r>
              <a:rPr lang="en-US" sz="2400" dirty="0" smtClean="0"/>
              <a:t>green, and blue)</a:t>
            </a:r>
          </a:p>
          <a:p>
            <a:r>
              <a:rPr lang="en-US" sz="2400" dirty="0"/>
              <a:t>Many colors can be created by </a:t>
            </a:r>
            <a:r>
              <a:rPr lang="en-US" sz="2400" dirty="0" smtClean="0"/>
              <a:t>mixing these </a:t>
            </a:r>
            <a:r>
              <a:rPr lang="en-US" sz="2400" dirty="0"/>
              <a:t>primary colors together in various </a:t>
            </a:r>
            <a:r>
              <a:rPr lang="en-US" sz="2400" dirty="0" smtClean="0"/>
              <a:t>proportions.</a:t>
            </a:r>
          </a:p>
          <a:p>
            <a:endParaRPr lang="en-US" sz="2400" dirty="0" smtClean="0"/>
          </a:p>
          <a:p>
            <a:r>
              <a:rPr lang="en-US" sz="2400" dirty="0" smtClean="0"/>
              <a:t>In OpenGL, colors </a:t>
            </a:r>
            <a:r>
              <a:rPr lang="en-US" sz="2400" dirty="0"/>
              <a:t>are clamped to the range [0, 1</a:t>
            </a:r>
            <a:r>
              <a:rPr lang="en-US" sz="2400" dirty="0" smtClean="0"/>
              <a:t>].</a:t>
            </a:r>
          </a:p>
          <a:p>
            <a:pPr lvl="1"/>
            <a:r>
              <a:rPr lang="en-US" sz="2000" dirty="0" smtClean="0"/>
              <a:t>0 </a:t>
            </a:r>
            <a:r>
              <a:rPr lang="en-US" sz="2000" dirty="0" smtClean="0">
                <a:sym typeface="Wingdings" panose="05000000000000000000" pitchFamily="2" charset="2"/>
              </a:rPr>
              <a:t> absence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1  </a:t>
            </a:r>
            <a:r>
              <a:rPr lang="en-US" sz="2000" dirty="0"/>
              <a:t>maximum strength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28800"/>
            <a:ext cx="2971800" cy="2971800"/>
          </a:xfrm>
        </p:spPr>
      </p:pic>
    </p:spTree>
    <p:extLst>
      <p:ext uri="{BB962C8B-B14F-4D97-AF65-F5344CB8AC3E}">
        <p14:creationId xmlns:p14="http://schemas.microsoft.com/office/powerpoint/2010/main" val="5208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Eclipse shortcuts:</a:t>
            </a:r>
          </a:p>
          <a:p>
            <a:pPr lvl="1"/>
            <a:r>
              <a:rPr lang="en-US" sz="2200" dirty="0" err="1" smtClean="0"/>
              <a:t>Ctrl+Shift+O</a:t>
            </a:r>
            <a:endParaRPr lang="en-US" sz="2200" dirty="0"/>
          </a:p>
          <a:p>
            <a:pPr lvl="2"/>
            <a:r>
              <a:rPr lang="en-US" sz="2000" dirty="0" smtClean="0"/>
              <a:t>used </a:t>
            </a:r>
            <a:r>
              <a:rPr lang="en-US" sz="2000" dirty="0"/>
              <a:t>to organize and bring </a:t>
            </a:r>
            <a:r>
              <a:rPr lang="en-US" sz="2000" dirty="0" smtClean="0"/>
              <a:t>in new </a:t>
            </a:r>
            <a:r>
              <a:rPr lang="en-US" sz="2000" dirty="0"/>
              <a:t>Java </a:t>
            </a:r>
            <a:r>
              <a:rPr lang="en-US" sz="2000" dirty="0" smtClean="0"/>
              <a:t>imports (all missing </a:t>
            </a:r>
            <a:r>
              <a:rPr lang="en-US" sz="2000" dirty="0"/>
              <a:t>classes will be imported, and the unused imports will </a:t>
            </a:r>
            <a:r>
              <a:rPr lang="en-US" sz="2000" dirty="0" smtClean="0"/>
              <a:t>vanish).</a:t>
            </a:r>
          </a:p>
          <a:p>
            <a:pPr lvl="1"/>
            <a:r>
              <a:rPr lang="en-US" sz="2200" dirty="0" err="1" smtClean="0"/>
              <a:t>Ctrl+Space</a:t>
            </a:r>
            <a:endParaRPr lang="en-US" sz="2200" dirty="0" smtClean="0"/>
          </a:p>
          <a:p>
            <a:pPr lvl="2"/>
            <a:r>
              <a:rPr lang="en-US" sz="2000" dirty="0"/>
              <a:t>Opens Content Assist (e.g. show available methods or field names)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dirty="0"/>
              <a:t>If </a:t>
            </a:r>
            <a:r>
              <a:rPr lang="en-US" dirty="0" smtClean="0"/>
              <a:t>emulator is </a:t>
            </a:r>
            <a:r>
              <a:rPr lang="en-US" dirty="0"/>
              <a:t>not working for </a:t>
            </a:r>
            <a:r>
              <a:rPr lang="en-US" dirty="0" smtClean="0"/>
              <a:t>you:</a:t>
            </a:r>
          </a:p>
          <a:p>
            <a:pPr lvl="1"/>
            <a:r>
              <a:rPr lang="en-US" dirty="0" smtClean="0"/>
              <a:t>Be sure that “</a:t>
            </a:r>
            <a:r>
              <a:rPr lang="en-US" dirty="0" smtClean="0">
                <a:solidFill>
                  <a:srgbClr val="C00000"/>
                </a:solidFill>
              </a:rPr>
              <a:t>Use </a:t>
            </a:r>
            <a:r>
              <a:rPr lang="en-US" dirty="0">
                <a:solidFill>
                  <a:srgbClr val="C00000"/>
                </a:solidFill>
              </a:rPr>
              <a:t>Host </a:t>
            </a:r>
            <a:r>
              <a:rPr lang="en-US" dirty="0" smtClean="0">
                <a:solidFill>
                  <a:srgbClr val="C00000"/>
                </a:solidFill>
              </a:rPr>
              <a:t>GPU”</a:t>
            </a:r>
            <a:r>
              <a:rPr lang="en-US" dirty="0" smtClean="0"/>
              <a:t> </a:t>
            </a:r>
            <a:r>
              <a:rPr lang="en-US" dirty="0"/>
              <a:t>is checked in the emulator settings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Try </a:t>
            </a:r>
            <a:r>
              <a:rPr lang="en-US" dirty="0"/>
              <a:t>adding a </a:t>
            </a:r>
            <a:r>
              <a:rPr lang="en-US" dirty="0" smtClean="0"/>
              <a:t>call to 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setEGLConfigChooser</a:t>
            </a:r>
            <a:r>
              <a:rPr lang="en-US" dirty="0" smtClean="0">
                <a:solidFill>
                  <a:srgbClr val="C00000"/>
                </a:solidFill>
              </a:rPr>
              <a:t>(8</a:t>
            </a:r>
            <a:r>
              <a:rPr lang="en-US" dirty="0">
                <a:solidFill>
                  <a:srgbClr val="C00000"/>
                </a:solidFill>
              </a:rPr>
              <a:t>, 8, 8, 8, 16, 0); </a:t>
            </a:r>
            <a:endParaRPr lang="en-US" dirty="0" smtClean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before </a:t>
            </a:r>
            <a:r>
              <a:rPr lang="en-US" dirty="0"/>
              <a:t>the call to </a:t>
            </a:r>
            <a:r>
              <a:rPr lang="en-US" dirty="0" err="1" smtClean="0"/>
              <a:t>setRenderer</a:t>
            </a:r>
            <a:r>
              <a:rPr lang="en-US" dirty="0" smtClean="0"/>
              <a:t>() in </a:t>
            </a:r>
            <a:r>
              <a:rPr lang="en-US" dirty="0" err="1" smtClean="0"/>
              <a:t>GLSurfaceView</a:t>
            </a:r>
            <a:r>
              <a:rPr lang="en-US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Additional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OpenGL 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more information:</a:t>
            </a:r>
          </a:p>
          <a:p>
            <a:pPr lvl="2"/>
            <a:r>
              <a:rPr lang="en-US" altLang="zh-TW" dirty="0" smtClean="0">
                <a:hlinkClick r:id="rId2"/>
              </a:rPr>
              <a:t>http://www.khronos.org/opengles/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Android OpenGL ES lessons </a:t>
            </a:r>
            <a:r>
              <a:rPr lang="en-US" altLang="zh-TW" dirty="0" smtClean="0">
                <a:hlinkClick r:id="rId3"/>
              </a:rPr>
              <a:t>http://developer.android.com/training/graphics/opengl/index.html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Learn OpenGL ES  </a:t>
            </a:r>
            <a:r>
              <a:rPr lang="en-US" altLang="zh-TW" dirty="0" smtClean="0">
                <a:hlinkClick r:id="rId4"/>
              </a:rPr>
              <a:t>http://www.learnopengles.com/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1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0" y="3001494"/>
            <a:ext cx="5124249" cy="2789706"/>
          </a:xfrm>
        </p:spPr>
      </p:pic>
      <p:sp>
        <p:nvSpPr>
          <p:cNvPr id="5" name="Rounded Rectangular Callout 4"/>
          <p:cNvSpPr/>
          <p:nvPr/>
        </p:nvSpPr>
        <p:spPr>
          <a:xfrm>
            <a:off x="4800600" y="2057400"/>
            <a:ext cx="2133600" cy="1219200"/>
          </a:xfrm>
          <a:prstGeom prst="wedgeRoundRectCallout">
            <a:avLst>
              <a:gd name="adj1" fmla="val -43560"/>
              <a:gd name="adj2" fmla="val 72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atin typeface="Book Antiqua" panose="02040602050305030304" pitchFamily="18" charset="0"/>
              </a:rPr>
              <a:t>See you Next Lab</a:t>
            </a:r>
            <a:endParaRPr lang="en-US" sz="28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OpenGL ES ??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OpenGL ES ( OpenGL for </a:t>
            </a:r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altLang="zh-TW" sz="2800" dirty="0" smtClean="0"/>
              <a:t>mbedded </a:t>
            </a:r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altLang="zh-TW" sz="2800" dirty="0" smtClean="0"/>
              <a:t>ystem )</a:t>
            </a:r>
          </a:p>
          <a:p>
            <a:r>
              <a:rPr lang="en-US" sz="2800" dirty="0" smtClean="0"/>
              <a:t>A subset of the OpenGL application programming interface (API) </a:t>
            </a:r>
          </a:p>
          <a:p>
            <a:r>
              <a:rPr lang="en-US" sz="2800" dirty="0"/>
              <a:t>Used in a wide variety of devices, not just Android</a:t>
            </a:r>
          </a:p>
          <a:p>
            <a:pPr lvl="1"/>
            <a:r>
              <a:rPr lang="en-US" sz="2400" dirty="0"/>
              <a:t>iPad, iPhone, Blackberry, </a:t>
            </a:r>
            <a:r>
              <a:rPr lang="en-US" sz="2400" dirty="0" err="1"/>
              <a:t>symbian</a:t>
            </a:r>
            <a:r>
              <a:rPr lang="en-US" sz="2400" dirty="0"/>
              <a:t>, </a:t>
            </a:r>
            <a:r>
              <a:rPr lang="en-US" sz="2400" dirty="0" err="1"/>
              <a:t>Playstation</a:t>
            </a:r>
            <a:r>
              <a:rPr lang="en-US" sz="2400" dirty="0"/>
              <a:t> 3, Web GL</a:t>
            </a:r>
          </a:p>
          <a:p>
            <a:r>
              <a:rPr lang="en-US" sz="2800" dirty="0" smtClean="0"/>
              <a:t>Lightweight interface</a:t>
            </a:r>
          </a:p>
          <a:p>
            <a:r>
              <a:rPr lang="en-US" sz="2800" dirty="0" smtClean="0"/>
              <a:t>Required </a:t>
            </a:r>
            <a:r>
              <a:rPr lang="en-US" sz="2800" dirty="0"/>
              <a:t>Android classes:</a:t>
            </a:r>
          </a:p>
          <a:p>
            <a:pPr lvl="1"/>
            <a:r>
              <a:rPr lang="en-US" sz="2400" dirty="0" err="1"/>
              <a:t>GLSurfaceView</a:t>
            </a:r>
            <a:r>
              <a:rPr lang="en-US" sz="2400" dirty="0"/>
              <a:t> and </a:t>
            </a:r>
            <a:r>
              <a:rPr lang="en-US" sz="2400" dirty="0" err="1"/>
              <a:t>GLSurfaceView.Renderer</a:t>
            </a:r>
            <a:endParaRPr lang="en-US" sz="2400" dirty="0"/>
          </a:p>
          <a:p>
            <a:endParaRPr lang="en-US" altLang="zh-TW" sz="2800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4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</a:t>
            </a:r>
            <a:r>
              <a:rPr lang="en-US" smtClean="0"/>
              <a:t>ES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OpenGL ES 1.0 and 1.1 </a:t>
            </a: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by Android 1.0 and higher.</a:t>
            </a:r>
          </a:p>
          <a:p>
            <a:r>
              <a:rPr lang="en-US" dirty="0">
                <a:solidFill>
                  <a:srgbClr val="C00000"/>
                </a:solidFill>
              </a:rPr>
              <a:t>OpenGL ES 2.0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supported </a:t>
            </a:r>
            <a:r>
              <a:rPr lang="en-US" dirty="0">
                <a:solidFill>
                  <a:srgbClr val="C00000"/>
                </a:solidFill>
              </a:rPr>
              <a:t>by Android 2.2 (API level 8) and higher.</a:t>
            </a:r>
          </a:p>
          <a:p>
            <a:r>
              <a:rPr lang="en-US" dirty="0"/>
              <a:t>OpenGL ES </a:t>
            </a:r>
            <a:r>
              <a:rPr lang="en-US" dirty="0" smtClean="0"/>
              <a:t>3.0</a:t>
            </a: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by Android 4.3 (API level 18) and higher.</a:t>
            </a:r>
          </a:p>
          <a:p>
            <a:r>
              <a:rPr lang="en-US" dirty="0"/>
              <a:t>OpenGL ES </a:t>
            </a:r>
            <a:r>
              <a:rPr lang="en-US" dirty="0" smtClean="0"/>
              <a:t>3.1</a:t>
            </a: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by Android 5.0 (API level 21) and higher.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b="1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</a:t>
            </a:r>
          </a:p>
          <a:p>
            <a:pPr marL="0" indent="0">
              <a:buNone/>
            </a:pPr>
            <a:endParaRPr lang="en-US" b="1" i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OpenGL ES 2.0</a:t>
            </a:r>
            <a:endParaRPr lang="en-US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63614" y="3311843"/>
            <a:ext cx="2177582" cy="2329694"/>
            <a:chOff x="5226016" y="1905000"/>
            <a:chExt cx="1630102" cy="1717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826" y="1905000"/>
              <a:ext cx="1215041" cy="122179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226016" y="3037728"/>
              <a:ext cx="1630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/>
                <a:t>Froyo</a:t>
              </a:r>
              <a:endParaRPr lang="en-US" sz="1600" b="1" dirty="0" smtClean="0"/>
            </a:p>
            <a:p>
              <a:pPr algn="ctr"/>
              <a:r>
                <a:rPr lang="en-US" sz="1600" b="1" dirty="0" smtClean="0"/>
                <a:t>Android 2.2.x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4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Use OpenGL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activity using </a:t>
            </a:r>
            <a:r>
              <a:rPr lang="en-US" sz="2800" dirty="0" err="1" smtClean="0"/>
              <a:t>GLSurfaceView</a:t>
            </a:r>
            <a:r>
              <a:rPr lang="en-US" sz="2800" dirty="0" smtClean="0"/>
              <a:t> and </a:t>
            </a:r>
            <a:r>
              <a:rPr lang="en-US" sz="2800" dirty="0" err="1" smtClean="0"/>
              <a:t>GLSurfaceView.Renderer</a:t>
            </a:r>
            <a:endParaRPr lang="en-US" sz="2800" dirty="0" smtClean="0"/>
          </a:p>
          <a:p>
            <a:r>
              <a:rPr lang="en-US" sz="2800" dirty="0" smtClean="0"/>
              <a:t>Create and draw graphics objects</a:t>
            </a:r>
          </a:p>
          <a:p>
            <a:r>
              <a:rPr lang="en-US" sz="2800" dirty="0" smtClean="0"/>
              <a:t>Define projection for screen geometry </a:t>
            </a:r>
          </a:p>
          <a:p>
            <a:r>
              <a:rPr lang="en-US" sz="2800" dirty="0" smtClean="0"/>
              <a:t>Define a camera view</a:t>
            </a:r>
          </a:p>
          <a:p>
            <a:r>
              <a:rPr lang="en-US" sz="2800" dirty="0" smtClean="0"/>
              <a:t>Perform actions to animate objects</a:t>
            </a:r>
          </a:p>
          <a:p>
            <a:r>
              <a:rPr lang="en-US" sz="2800" dirty="0" smtClean="0"/>
              <a:t>Make view touch interactive if desired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Emulator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checkbox next to Use Host GPU (graphics processing unit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/>
              <a:t>Using an x86 </a:t>
            </a:r>
            <a:r>
              <a:rPr lang="en-US" dirty="0" smtClean="0"/>
              <a:t>Emulator:</a:t>
            </a:r>
          </a:p>
          <a:p>
            <a:pPr lvl="1"/>
            <a:r>
              <a:rPr lang="en-US" dirty="0"/>
              <a:t>download the Intel x86 Atom System </a:t>
            </a:r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install the </a:t>
            </a:r>
            <a:r>
              <a:rPr lang="en-US" dirty="0"/>
              <a:t>Intel Hardware Accelerated Execution </a:t>
            </a:r>
            <a:r>
              <a:rPr lang="en-US" dirty="0" smtClean="0"/>
              <a:t>Manager (HAXM)</a:t>
            </a:r>
          </a:p>
          <a:p>
            <a:pPr lvl="1"/>
            <a:r>
              <a:rPr lang="en-US" dirty="0"/>
              <a:t>ensure that ‘Intel </a:t>
            </a:r>
            <a:r>
              <a:rPr lang="en-US" dirty="0" smtClean="0"/>
              <a:t>Virtualization Technology </a:t>
            </a:r>
            <a:r>
              <a:rPr lang="en-US" dirty="0"/>
              <a:t>(VT-x)’ is enabled in your BIOS system </a:t>
            </a:r>
            <a:r>
              <a:rPr lang="en-US" dirty="0" smtClean="0"/>
              <a:t>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First OpenGL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OpenGL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program will be very simple: all it will do is</a:t>
            </a:r>
          </a:p>
          <a:p>
            <a:pPr lvl="1"/>
            <a:r>
              <a:rPr lang="en-US" sz="2400" dirty="0"/>
              <a:t>initialize OpenGL </a:t>
            </a:r>
            <a:r>
              <a:rPr lang="en-US" sz="2400" dirty="0" smtClean="0"/>
              <a:t>, and </a:t>
            </a:r>
          </a:p>
          <a:p>
            <a:pPr lvl="1"/>
            <a:r>
              <a:rPr lang="en-US" sz="2400" dirty="0" smtClean="0"/>
              <a:t>clear </a:t>
            </a:r>
            <a:r>
              <a:rPr lang="en-US" sz="2400" dirty="0"/>
              <a:t>the screen continuously</a:t>
            </a:r>
          </a:p>
        </p:txBody>
      </p:sp>
    </p:spTree>
    <p:extLst>
      <p:ext uri="{BB962C8B-B14F-4D97-AF65-F5344CB8AC3E}">
        <p14:creationId xmlns:p14="http://schemas.microsoft.com/office/powerpoint/2010/main" val="37359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use OpenGL ES 2.0, </a:t>
            </a:r>
            <a:r>
              <a:rPr lang="en-US" sz="2800" dirty="0"/>
              <a:t>you must add the following declaration to your manifest: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76600"/>
            <a:ext cx="8503920" cy="618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12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0" y="1447800"/>
            <a:ext cx="7497320" cy="4964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3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2777</TotalTime>
  <Words>627</Words>
  <Application>Microsoft Office PowerPoint</Application>
  <PresentationFormat>On-screen Show (4:3)</PresentationFormat>
  <Paragraphs>105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 OpenGL ES – Getting Started Chapter 1</vt:lpstr>
      <vt:lpstr>What is OpenGL ES ?? </vt:lpstr>
      <vt:lpstr>OpenGL ES Versions</vt:lpstr>
      <vt:lpstr>Steps to Use OpenGL ES</vt:lpstr>
      <vt:lpstr>Emulator Configuration</vt:lpstr>
      <vt:lpstr>Creating Our First OpenGL Program</vt:lpstr>
      <vt:lpstr>Simple OpenGL Program</vt:lpstr>
      <vt:lpstr>Manifest Requirements</vt:lpstr>
      <vt:lpstr>Activity</vt:lpstr>
      <vt:lpstr>GLSurfaceView</vt:lpstr>
      <vt:lpstr>GLSurfaceView</vt:lpstr>
      <vt:lpstr>Handling Android’s Activity Life Cycle Events</vt:lpstr>
      <vt:lpstr>GLSurfaceView.Renderer</vt:lpstr>
      <vt:lpstr>Renderer</vt:lpstr>
      <vt:lpstr>OpenGL Color Model</vt:lpstr>
      <vt:lpstr>Hints and Notes</vt:lpstr>
      <vt:lpstr>Additional Information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basma hassan</dc:creator>
  <cp:lastModifiedBy>Basma</cp:lastModifiedBy>
  <cp:revision>228</cp:revision>
  <dcterms:created xsi:type="dcterms:W3CDTF">2006-08-16T00:00:00Z</dcterms:created>
  <dcterms:modified xsi:type="dcterms:W3CDTF">2015-03-11T10:53:05Z</dcterms:modified>
</cp:coreProperties>
</file>