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307" r:id="rId2"/>
    <p:sldId id="451" r:id="rId3"/>
    <p:sldId id="452" r:id="rId4"/>
    <p:sldId id="453" r:id="rId5"/>
    <p:sldId id="454" r:id="rId6"/>
    <p:sldId id="455" r:id="rId7"/>
    <p:sldId id="456" r:id="rId8"/>
    <p:sldId id="457" r:id="rId9"/>
    <p:sldId id="458" r:id="rId10"/>
    <p:sldId id="459" r:id="rId11"/>
    <p:sldId id="464" r:id="rId12"/>
    <p:sldId id="463" r:id="rId13"/>
    <p:sldId id="465" r:id="rId14"/>
    <p:sldId id="466" r:id="rId15"/>
    <p:sldId id="467" r:id="rId16"/>
    <p:sldId id="462" r:id="rId17"/>
    <p:sldId id="39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17" autoAdjust="0"/>
  </p:normalViewPr>
  <p:slideViewPr>
    <p:cSldViewPr>
      <p:cViewPr>
        <p:scale>
          <a:sx n="60" d="100"/>
          <a:sy n="60" d="100"/>
        </p:scale>
        <p:origin x="-164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7A903-AB1A-4258-859A-60FACB2AECB0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8B436-17C5-4462-BE50-7DD91F6F5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70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29057" indent="-280406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2162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7027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18927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82AC743C-C863-4778-AC3F-59094FA82799}" type="slidenum">
              <a:rPr lang="en-US" altLang="en-US">
                <a:latin typeface="Arial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the final colors are generated, OpenGL will write them into a block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memory known as the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 buffer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Android will then display this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 buffer on the screen.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B436-17C5-4462-BE50-7DD91F6F52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2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ttp://www.pslweb.org/liberationnews/assets/images/website/android-logo-peeking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244202"/>
            <a:ext cx="838200" cy="161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opengl/GLSurfaceView.Renderer.html#onDrawFrame(javax.microedition.khronos.opengles.GL10)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view/View.html#onTouchEvent(android.view.MotionEvent)" TargetMode="External"/><Relationship Id="rId2" Type="http://schemas.openxmlformats.org/officeDocument/2006/relationships/hyperlink" Target="http://developer.android.com/reference/android/opengl/GLSurfaceView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opengl/GLSurfaceView.html#setRenderMode(int)" TargetMode="External"/><Relationship Id="rId2" Type="http://schemas.openxmlformats.org/officeDocument/2006/relationships/hyperlink" Target="http://developer.android.com/reference/android/opengl/GLSurfaceView.html#requestRender(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developer.android.com/reference/java/nio/ByteBuffe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opengl/GLSurfaceView.Renderer.html#onSurfaceCreated(javax.microedition.khronos.opengles.GL10, javax.microedition.khronos.egl.EGLConfig)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219200"/>
            <a:ext cx="7772400" cy="1470025"/>
          </a:xfrm>
        </p:spPr>
        <p:txBody>
          <a:bodyPr/>
          <a:lstStyle/>
          <a:p>
            <a:pPr algn="r"/>
            <a:r>
              <a:rPr lang="en-US" altLang="en-US" sz="3600" dirty="0" smtClean="0"/>
              <a:t> </a:t>
            </a:r>
            <a:r>
              <a:rPr lang="en-US" sz="3600" dirty="0" smtClean="0">
                <a:solidFill>
                  <a:srgbClr val="0070C0"/>
                </a:solidFill>
              </a:rPr>
              <a:t>OpenGL ES</a:t>
            </a:r>
            <a:br>
              <a:rPr lang="en-US" sz="3600" dirty="0" smtClean="0">
                <a:solidFill>
                  <a:srgbClr val="0070C0"/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Define and Draw 2d Shapes</a:t>
            </a:r>
            <a:r>
              <a:rPr lang="en-US" sz="3600" smtClean="0">
                <a:solidFill>
                  <a:srgbClr val="0070C0"/>
                </a:solidFill>
              </a:rPr>
              <a:t/>
            </a:r>
            <a:br>
              <a:rPr lang="en-US" sz="3600" smtClean="0">
                <a:solidFill>
                  <a:srgbClr val="0070C0"/>
                </a:solidFill>
              </a:rPr>
            </a:br>
            <a:r>
              <a:rPr lang="en-US" sz="2400" smtClean="0">
                <a:solidFill>
                  <a:srgbClr val="0070C0"/>
                </a:solidFill>
              </a:rPr>
              <a:t>Chapters 2 &amp; 3</a:t>
            </a:r>
            <a:endParaRPr lang="en-US" altLang="en-US" sz="32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505200"/>
            <a:ext cx="6400800" cy="1752600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en-US" sz="2400" dirty="0" smtClean="0"/>
              <a:t>Eng. </a:t>
            </a:r>
            <a:r>
              <a:rPr lang="en-US" altLang="en-US" sz="2400" dirty="0" err="1" smtClean="0"/>
              <a:t>Basma</a:t>
            </a:r>
            <a:r>
              <a:rPr lang="en-US" altLang="en-US" sz="2400" dirty="0" smtClean="0"/>
              <a:t> Hassan</a:t>
            </a:r>
          </a:p>
          <a:p>
            <a:pPr algn="r" eaLnBrk="1" hangingPunct="1"/>
            <a:r>
              <a:rPr lang="en-US" altLang="en-US" dirty="0" smtClean="0"/>
              <a:t>Eng. Samar </a:t>
            </a:r>
            <a:r>
              <a:rPr lang="en-US" altLang="en-US" dirty="0" err="1" smtClean="0"/>
              <a:t>Shaban</a:t>
            </a:r>
            <a:endParaRPr lang="en-US" altLang="en-US" sz="2400" dirty="0" smtClean="0"/>
          </a:p>
          <a:p>
            <a:pPr algn="r" eaLnBrk="1" hangingPunct="1"/>
            <a:endParaRPr lang="en-US" altLang="en-US" sz="2400" dirty="0" smtClean="0"/>
          </a:p>
          <a:p>
            <a:pPr algn="r" eaLnBrk="1" hangingPunct="1"/>
            <a:endParaRPr lang="en-US" alt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5" y="3505200"/>
            <a:ext cx="472708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and Linking </a:t>
            </a:r>
            <a:r>
              <a:rPr lang="en-US" dirty="0" err="1" smtClean="0"/>
              <a:t>Shaders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7811591" cy="46774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04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Shape: Final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this point, </a:t>
            </a:r>
            <a:r>
              <a:rPr lang="en-US" dirty="0" smtClean="0"/>
              <a:t>we </a:t>
            </a:r>
            <a:r>
              <a:rPr lang="en-US" dirty="0"/>
              <a:t>are ready to add the actual calls that draw your </a:t>
            </a:r>
            <a:r>
              <a:rPr lang="en-US" dirty="0" smtClean="0"/>
              <a:t>shape.</a:t>
            </a:r>
          </a:p>
          <a:p>
            <a:r>
              <a:rPr lang="en-US" dirty="0"/>
              <a:t>Since drawing options can vary by shape, it's a good idea to have your shape classes contain their own drawing logic</a:t>
            </a:r>
            <a:r>
              <a:rPr lang="en-US" dirty="0" smtClean="0"/>
              <a:t>.</a:t>
            </a:r>
          </a:p>
          <a:p>
            <a:r>
              <a:rPr lang="en-US" dirty="0"/>
              <a:t>Create a draw() method for drawing the </a:t>
            </a:r>
            <a:r>
              <a:rPr lang="en-US" dirty="0" smtClean="0"/>
              <a:t>shape that:</a:t>
            </a:r>
          </a:p>
          <a:p>
            <a:pPr lvl="1"/>
            <a:r>
              <a:rPr lang="en-US" dirty="0"/>
              <a:t>sets the position and color values to the shape’s vertex </a:t>
            </a:r>
            <a:r>
              <a:rPr lang="en-US" dirty="0" err="1" smtClean="0"/>
              <a:t>shader</a:t>
            </a:r>
            <a:r>
              <a:rPr lang="en-US" dirty="0" smtClean="0"/>
              <a:t> and </a:t>
            </a:r>
            <a:r>
              <a:rPr lang="en-US" dirty="0"/>
              <a:t>fragment </a:t>
            </a:r>
            <a:r>
              <a:rPr lang="en-US" dirty="0" err="1"/>
              <a:t>shader</a:t>
            </a:r>
            <a:r>
              <a:rPr lang="en-US" dirty="0"/>
              <a:t>, and then </a:t>
            </a:r>
            <a:endParaRPr lang="en-US" dirty="0" smtClean="0"/>
          </a:p>
          <a:p>
            <a:pPr lvl="1"/>
            <a:r>
              <a:rPr lang="en-US" dirty="0" smtClean="0"/>
              <a:t>executes </a:t>
            </a:r>
            <a:r>
              <a:rPr lang="en-US" dirty="0"/>
              <a:t>the drawing function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Finally, call the</a:t>
            </a:r>
            <a:r>
              <a:rPr lang="en-US" dirty="0"/>
              <a:t> draw() method from within </a:t>
            </a:r>
            <a:r>
              <a:rPr lang="en-US" dirty="0" smtClean="0"/>
              <a:t>your renderer’s</a:t>
            </a:r>
            <a:r>
              <a:rPr lang="en-US" dirty="0"/>
              <a:t> </a:t>
            </a:r>
            <a:r>
              <a:rPr lang="en-US" dirty="0" err="1" smtClean="0">
                <a:hlinkClick r:id="rId2"/>
              </a:rPr>
              <a:t>onDrawFrame</a:t>
            </a:r>
            <a:r>
              <a:rPr lang="en-US" dirty="0">
                <a:hlinkClick r:id="rId2"/>
              </a:rPr>
              <a:t>()</a:t>
            </a:r>
            <a:r>
              <a:rPr lang="en-US" dirty="0"/>
              <a:t> </a:t>
            </a:r>
            <a:r>
              <a:rPr lang="en-US" dirty="0" smtClean="0"/>
              <a:t>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5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42" y="1752600"/>
            <a:ext cx="7097116" cy="4296375"/>
          </a:xfrm>
        </p:spPr>
      </p:pic>
    </p:spTree>
    <p:extLst>
      <p:ext uri="{BB962C8B-B14F-4D97-AF65-F5344CB8AC3E}">
        <p14:creationId xmlns:p14="http://schemas.microsoft.com/office/powerpoint/2010/main" val="303362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Touch Events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6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 Events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OpenGL </a:t>
            </a:r>
            <a:r>
              <a:rPr lang="en-US" dirty="0"/>
              <a:t>ES </a:t>
            </a:r>
            <a:r>
              <a:rPr lang="en-US" dirty="0" smtClean="0"/>
              <a:t>applications can interact with touch event by </a:t>
            </a:r>
            <a:r>
              <a:rPr lang="en-US" dirty="0"/>
              <a:t>expanding </a:t>
            </a:r>
            <a:r>
              <a:rPr lang="en-US" dirty="0" smtClean="0"/>
              <a:t>the implementation </a:t>
            </a:r>
            <a:r>
              <a:rPr lang="en-US" dirty="0"/>
              <a:t>of </a:t>
            </a:r>
            <a:r>
              <a:rPr lang="en-US" dirty="0" err="1">
                <a:hlinkClick r:id="rId2"/>
              </a:rPr>
              <a:t>GLSurfaceView</a:t>
            </a:r>
            <a:r>
              <a:rPr lang="en-US" dirty="0"/>
              <a:t> to override the </a:t>
            </a:r>
            <a:r>
              <a:rPr lang="en-US" dirty="0" err="1">
                <a:hlinkClick r:id="rId3"/>
              </a:rPr>
              <a:t>onTouchEvent</a:t>
            </a:r>
            <a:r>
              <a:rPr lang="en-US" dirty="0">
                <a:hlinkClick r:id="rId3"/>
              </a:rPr>
              <a:t>()</a:t>
            </a:r>
            <a:r>
              <a:rPr lang="en-US" dirty="0"/>
              <a:t> to listen for touch </a:t>
            </a:r>
            <a:r>
              <a:rPr lang="en-US" dirty="0" smtClean="0"/>
              <a:t>events.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182780"/>
            <a:ext cx="6434664" cy="3107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62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Touch </a:t>
            </a:r>
            <a:r>
              <a:rPr lang="en-US" dirty="0" smtClean="0"/>
              <a:t>Events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Calls</a:t>
            </a:r>
            <a:r>
              <a:rPr lang="en-US" dirty="0"/>
              <a:t> </a:t>
            </a:r>
            <a:r>
              <a:rPr lang="en-US" dirty="0" err="1">
                <a:hlinkClick r:id="rId2"/>
              </a:rPr>
              <a:t>requestRender</a:t>
            </a:r>
            <a:r>
              <a:rPr lang="en-US" dirty="0">
                <a:hlinkClick r:id="rId2"/>
              </a:rPr>
              <a:t>()</a:t>
            </a:r>
            <a:r>
              <a:rPr lang="en-US" dirty="0"/>
              <a:t> to tell the renderer that it is time to render the </a:t>
            </a:r>
            <a:r>
              <a:rPr lang="en-US" dirty="0" smtClean="0"/>
              <a:t>frame.</a:t>
            </a:r>
          </a:p>
          <a:p>
            <a:r>
              <a:rPr lang="en-US" dirty="0" smtClean="0"/>
              <a:t>For efficiency, </a:t>
            </a:r>
            <a:r>
              <a:rPr lang="en-US" dirty="0"/>
              <a:t>request that the renderer only redraw when the data changes using the </a:t>
            </a:r>
            <a:r>
              <a:rPr lang="en-US" dirty="0" err="1">
                <a:hlinkClick r:id="rId3"/>
              </a:rPr>
              <a:t>setRenderMode</a:t>
            </a:r>
            <a:r>
              <a:rPr lang="en-US" dirty="0">
                <a:hlinkClick r:id="rId3"/>
              </a:rPr>
              <a:t>()</a:t>
            </a:r>
            <a:r>
              <a:rPr lang="en-US" dirty="0"/>
              <a:t> </a:t>
            </a:r>
            <a:r>
              <a:rPr lang="en-US" dirty="0" smtClean="0"/>
              <a:t>method.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0"/>
            <a:ext cx="8158848" cy="16338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42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 it a try…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962400" y="1676400"/>
            <a:ext cx="4038600" cy="1905000"/>
          </a:xfrm>
          <a:prstGeom prst="wedgeRoundRectCallout">
            <a:avLst>
              <a:gd name="adj1" fmla="val -43560"/>
              <a:gd name="adj2" fmla="val 727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latin typeface="Book Antiqua" panose="02040602050305030304" pitchFamily="18" charset="0"/>
              </a:rPr>
              <a:t>How can we draw the triangle based on user clicks for vertices??!</a:t>
            </a:r>
            <a:endParaRPr lang="en-US" sz="2800" b="1" i="1" dirty="0">
              <a:latin typeface="Book Antiqua" panose="0204060205030503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76600"/>
            <a:ext cx="4000500" cy="3200400"/>
          </a:xfrm>
        </p:spPr>
      </p:pic>
    </p:spTree>
    <p:extLst>
      <p:ext uri="{BB962C8B-B14F-4D97-AF65-F5344CB8AC3E}">
        <p14:creationId xmlns:p14="http://schemas.microsoft.com/office/powerpoint/2010/main" val="89705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50" y="3001494"/>
            <a:ext cx="5124249" cy="2789706"/>
          </a:xfrm>
        </p:spPr>
      </p:pic>
      <p:sp>
        <p:nvSpPr>
          <p:cNvPr id="5" name="Rounded Rectangular Callout 4"/>
          <p:cNvSpPr/>
          <p:nvPr/>
        </p:nvSpPr>
        <p:spPr>
          <a:xfrm>
            <a:off x="4800600" y="2057400"/>
            <a:ext cx="2133600" cy="1219200"/>
          </a:xfrm>
          <a:prstGeom prst="wedgeRoundRectCallout">
            <a:avLst>
              <a:gd name="adj1" fmla="val -43560"/>
              <a:gd name="adj2" fmla="val 727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latin typeface="Book Antiqua" panose="02040602050305030304" pitchFamily="18" charset="0"/>
              </a:rPr>
              <a:t>See you Next Lab</a:t>
            </a:r>
            <a:endParaRPr lang="en-US" sz="2800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94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Shape: Vertices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draw any object, </a:t>
            </a:r>
            <a:r>
              <a:rPr lang="en-US" dirty="0"/>
              <a:t>you must </a:t>
            </a:r>
            <a:r>
              <a:rPr lang="en-US" dirty="0">
                <a:solidFill>
                  <a:srgbClr val="C00000"/>
                </a:solidFill>
              </a:rPr>
              <a:t>define</a:t>
            </a:r>
            <a:r>
              <a:rPr lang="en-US" dirty="0"/>
              <a:t> its </a:t>
            </a:r>
            <a:r>
              <a:rPr lang="en-US" dirty="0" smtClean="0">
                <a:solidFill>
                  <a:srgbClr val="C00000"/>
                </a:solidFill>
              </a:rPr>
              <a:t>coordinates </a:t>
            </a:r>
            <a:r>
              <a:rPr lang="en-US" dirty="0"/>
              <a:t>in </a:t>
            </a:r>
            <a:r>
              <a:rPr lang="en-US" dirty="0">
                <a:solidFill>
                  <a:srgbClr val="C00000"/>
                </a:solidFill>
              </a:rPr>
              <a:t>three-dimensional</a:t>
            </a:r>
            <a:r>
              <a:rPr lang="en-US" dirty="0"/>
              <a:t> space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In OpenGL ES, </a:t>
            </a:r>
            <a:r>
              <a:rPr lang="en-US" dirty="0"/>
              <a:t>the typical way to do this is to </a:t>
            </a:r>
            <a:r>
              <a:rPr lang="en-US" dirty="0">
                <a:solidFill>
                  <a:srgbClr val="C00000"/>
                </a:solidFill>
              </a:rPr>
              <a:t>define a vertex array</a:t>
            </a:r>
            <a:r>
              <a:rPr lang="en-US" dirty="0"/>
              <a:t> of floating point numbers for the coordinates.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Coordinates </a:t>
            </a:r>
            <a:r>
              <a:rPr lang="en-US" dirty="0"/>
              <a:t>of </a:t>
            </a:r>
            <a:r>
              <a:rPr lang="en-US" dirty="0" smtClean="0"/>
              <a:t>the </a:t>
            </a:r>
            <a:r>
              <a:rPr lang="en-US" dirty="0"/>
              <a:t>shape are defined in a </a:t>
            </a:r>
            <a:r>
              <a:rPr lang="en-US" dirty="0" smtClean="0">
                <a:solidFill>
                  <a:srgbClr val="C00000"/>
                </a:solidFill>
              </a:rPr>
              <a:t>counterclockwise order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For maximum efficiency, coordinates are written into a </a:t>
            </a:r>
            <a:r>
              <a:rPr lang="en-US" dirty="0" err="1">
                <a:hlinkClick r:id="rId2"/>
              </a:rPr>
              <a:t>ByteBuffer</a:t>
            </a:r>
            <a:r>
              <a:rPr lang="en-US" dirty="0"/>
              <a:t>, that is passed into the OpenGL ES graphics pipeline for processing.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886200"/>
            <a:ext cx="1015898" cy="93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5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Coordinate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572000" cy="4718304"/>
          </a:xfrm>
        </p:spPr>
        <p:txBody>
          <a:bodyPr/>
          <a:lstStyle/>
          <a:p>
            <a:r>
              <a:rPr lang="en-US" sz="2400" dirty="0" smtClean="0"/>
              <a:t>OpenGL </a:t>
            </a:r>
            <a:r>
              <a:rPr lang="en-US" sz="2400" dirty="0"/>
              <a:t>ES assumes a coordinate system </a:t>
            </a:r>
            <a:r>
              <a:rPr lang="en-US" sz="2400" dirty="0" smtClean="0"/>
              <a:t>where </a:t>
            </a:r>
            <a:r>
              <a:rPr lang="en-US" sz="2400" dirty="0"/>
              <a:t>(X,Y,Z</a:t>
            </a:r>
            <a:r>
              <a:rPr lang="en-US" sz="2400" dirty="0" smtClean="0"/>
              <a:t>):</a:t>
            </a:r>
          </a:p>
          <a:p>
            <a:pPr lvl="1"/>
            <a:r>
              <a:rPr lang="en-US" sz="2400" dirty="0" smtClean="0"/>
              <a:t>[</a:t>
            </a:r>
            <a:r>
              <a:rPr lang="en-US" sz="2400" dirty="0"/>
              <a:t>0,0,0] </a:t>
            </a:r>
            <a:r>
              <a:rPr lang="en-US" sz="2400" dirty="0" smtClean="0"/>
              <a:t>specifies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C00000"/>
                </a:solidFill>
              </a:rPr>
              <a:t>center</a:t>
            </a:r>
            <a:r>
              <a:rPr lang="en-US" sz="2400" dirty="0"/>
              <a:t> of </a:t>
            </a:r>
            <a:r>
              <a:rPr lang="en-US" sz="2400" dirty="0" smtClean="0"/>
              <a:t>the</a:t>
            </a:r>
            <a:r>
              <a:rPr lang="en-US" sz="2400" dirty="0"/>
              <a:t> frame</a:t>
            </a:r>
            <a:r>
              <a:rPr lang="en-US" sz="2400" dirty="0" smtClean="0"/>
              <a:t>,</a:t>
            </a:r>
          </a:p>
          <a:p>
            <a:pPr lvl="1"/>
            <a:r>
              <a:rPr lang="en-US" sz="2400" dirty="0" smtClean="0"/>
              <a:t>[</a:t>
            </a:r>
            <a:r>
              <a:rPr lang="en-US" sz="2400" dirty="0"/>
              <a:t>1,1,0] is the </a:t>
            </a:r>
            <a:r>
              <a:rPr lang="en-US" sz="2400" dirty="0">
                <a:solidFill>
                  <a:srgbClr val="C00000"/>
                </a:solidFill>
              </a:rPr>
              <a:t>top right corner</a:t>
            </a:r>
            <a:r>
              <a:rPr lang="en-US" sz="2400" dirty="0"/>
              <a:t> of the </a:t>
            </a:r>
            <a:r>
              <a:rPr lang="en-US" sz="2400" dirty="0" smtClean="0"/>
              <a:t>frame, </a:t>
            </a:r>
            <a:r>
              <a:rPr lang="en-US" sz="2400" dirty="0"/>
              <a:t>and </a:t>
            </a:r>
            <a:endParaRPr lang="en-US" sz="2400" dirty="0" smtClean="0"/>
          </a:p>
          <a:p>
            <a:pPr lvl="1"/>
            <a:r>
              <a:rPr lang="en-US" sz="2400" dirty="0" smtClean="0"/>
              <a:t>[-</a:t>
            </a:r>
            <a:r>
              <a:rPr lang="en-US" sz="2400" dirty="0"/>
              <a:t>1,-1,0] is </a:t>
            </a:r>
            <a:r>
              <a:rPr lang="en-US" sz="2400" dirty="0">
                <a:solidFill>
                  <a:srgbClr val="C00000"/>
                </a:solidFill>
              </a:rPr>
              <a:t>bottom left corner</a:t>
            </a:r>
            <a:r>
              <a:rPr lang="en-US" sz="2400" dirty="0"/>
              <a:t> of the frame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12950"/>
            <a:ext cx="3657600" cy="3657600"/>
          </a:xfrm>
        </p:spPr>
      </p:pic>
    </p:spTree>
    <p:extLst>
      <p:ext uri="{BB962C8B-B14F-4D97-AF65-F5344CB8AC3E}">
        <p14:creationId xmlns:p14="http://schemas.microsoft.com/office/powerpoint/2010/main" val="182769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a Triangle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7658379" cy="39483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617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Shape : </a:t>
            </a:r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you do any </a:t>
            </a:r>
            <a:r>
              <a:rPr lang="en-US" dirty="0" smtClean="0"/>
              <a:t>drawing, you </a:t>
            </a:r>
            <a:r>
              <a:rPr lang="en-US" dirty="0"/>
              <a:t>must </a:t>
            </a:r>
            <a:r>
              <a:rPr lang="en-US" dirty="0">
                <a:solidFill>
                  <a:srgbClr val="C00000"/>
                </a:solidFill>
              </a:rPr>
              <a:t>initialize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load</a:t>
            </a:r>
            <a:r>
              <a:rPr lang="en-US" dirty="0"/>
              <a:t> the shapes you plan to </a:t>
            </a:r>
            <a:r>
              <a:rPr lang="en-US" dirty="0" smtClean="0"/>
              <a:t>draw.</a:t>
            </a:r>
          </a:p>
          <a:p>
            <a:r>
              <a:rPr lang="en-US" dirty="0"/>
              <a:t>Unless the structure (the original coordinates) of the shapes </a:t>
            </a:r>
            <a:r>
              <a:rPr lang="en-US" dirty="0" smtClean="0"/>
              <a:t>change </a:t>
            </a:r>
            <a:r>
              <a:rPr lang="en-US" dirty="0"/>
              <a:t>during </a:t>
            </a:r>
            <a:r>
              <a:rPr lang="en-US" dirty="0" smtClean="0"/>
              <a:t>execution</a:t>
            </a:r>
            <a:r>
              <a:rPr lang="en-US" dirty="0"/>
              <a:t>, </a:t>
            </a:r>
            <a:r>
              <a:rPr lang="en-US" dirty="0" smtClean="0"/>
              <a:t>it </a:t>
            </a:r>
            <a:r>
              <a:rPr lang="en-US" dirty="0"/>
              <a:t>should </a:t>
            </a:r>
            <a:r>
              <a:rPr lang="en-US" dirty="0" smtClean="0"/>
              <a:t>be initialized in the </a:t>
            </a:r>
            <a:r>
              <a:rPr lang="en-US" dirty="0" err="1" smtClean="0">
                <a:hlinkClick r:id="rId2"/>
              </a:rPr>
              <a:t>onSurfaceCreated</a:t>
            </a:r>
            <a:r>
              <a:rPr lang="en-US" dirty="0">
                <a:hlinkClick r:id="rId2"/>
              </a:rPr>
              <a:t>()</a:t>
            </a:r>
            <a:r>
              <a:rPr lang="en-US" dirty="0"/>
              <a:t> method of </a:t>
            </a:r>
            <a:r>
              <a:rPr lang="en-US" dirty="0" smtClean="0"/>
              <a:t>the </a:t>
            </a:r>
            <a:r>
              <a:rPr lang="en-US" dirty="0"/>
              <a:t>renderer for memory and processing efficiency</a:t>
            </a:r>
            <a:r>
              <a:rPr lang="en-US" dirty="0" smtClean="0"/>
              <a:t>.</a:t>
            </a:r>
          </a:p>
          <a:p>
            <a:r>
              <a:rPr lang="en-US" dirty="0"/>
              <a:t>Drawing a defined shape using OpenGL ES 2.0 requires a </a:t>
            </a:r>
            <a:r>
              <a:rPr lang="en-US" dirty="0">
                <a:solidFill>
                  <a:srgbClr val="C00000"/>
                </a:solidFill>
              </a:rPr>
              <a:t>significant amount of </a:t>
            </a:r>
            <a:r>
              <a:rPr lang="en-US" dirty="0" smtClean="0">
                <a:solidFill>
                  <a:srgbClr val="C00000"/>
                </a:solidFill>
              </a:rPr>
              <a:t>code.</a:t>
            </a:r>
            <a:endParaRPr lang="en-US" dirty="0" smtClean="0"/>
          </a:p>
          <a:p>
            <a:r>
              <a:rPr lang="en-US" dirty="0" smtClean="0"/>
              <a:t>You need to define:</a:t>
            </a:r>
          </a:p>
          <a:p>
            <a:pPr lvl="1"/>
            <a:r>
              <a:rPr lang="en-US" i="1" dirty="0"/>
              <a:t>Vertex </a:t>
            </a:r>
            <a:r>
              <a:rPr lang="en-US" i="1" dirty="0" err="1"/>
              <a:t>Shader</a:t>
            </a:r>
            <a:r>
              <a:rPr lang="en-US" dirty="0"/>
              <a:t> </a:t>
            </a:r>
            <a:r>
              <a:rPr lang="en-US" dirty="0" smtClean="0"/>
              <a:t>, </a:t>
            </a:r>
            <a:r>
              <a:rPr lang="en-US" i="1" dirty="0" smtClean="0"/>
              <a:t>Fragment </a:t>
            </a:r>
            <a:r>
              <a:rPr lang="en-US" i="1" dirty="0" err="1"/>
              <a:t>Shader</a:t>
            </a:r>
            <a:r>
              <a:rPr lang="en-US" dirty="0"/>
              <a:t> </a:t>
            </a:r>
            <a:r>
              <a:rPr lang="en-US" dirty="0" smtClean="0"/>
              <a:t>, and </a:t>
            </a:r>
            <a:endParaRPr lang="en-US" dirty="0"/>
          </a:p>
          <a:p>
            <a:pPr lvl="1"/>
            <a:r>
              <a:rPr lang="en-US" i="1" dirty="0"/>
              <a:t>Program</a:t>
            </a:r>
            <a:r>
              <a:rPr lang="en-US" dirty="0"/>
              <a:t> </a:t>
            </a:r>
            <a:r>
              <a:rPr lang="en-US" dirty="0" smtClean="0"/>
              <a:t>- </a:t>
            </a:r>
            <a:r>
              <a:rPr lang="en-US" dirty="0"/>
              <a:t>An OpenGL ES object that contains the </a:t>
            </a:r>
            <a:r>
              <a:rPr lang="en-US" dirty="0" err="1"/>
              <a:t>shaders</a:t>
            </a:r>
            <a:r>
              <a:rPr lang="en-US" dirty="0"/>
              <a:t> you want to use for drawing one or more shapes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572000" cy="4718304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Vertex </a:t>
            </a:r>
            <a:r>
              <a:rPr lang="en-US" i="1" dirty="0" err="1"/>
              <a:t>Shader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OpenGL </a:t>
            </a:r>
            <a:r>
              <a:rPr lang="en-US" dirty="0"/>
              <a:t>ES </a:t>
            </a:r>
            <a:r>
              <a:rPr lang="en-US" dirty="0" smtClean="0"/>
              <a:t>code </a:t>
            </a:r>
            <a:r>
              <a:rPr lang="en-US" dirty="0"/>
              <a:t>for rendering the vertices of a shape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Fragment </a:t>
            </a:r>
            <a:r>
              <a:rPr lang="en-US" i="1" dirty="0" err="1"/>
              <a:t>Shader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OpenGL </a:t>
            </a:r>
            <a:r>
              <a:rPr lang="en-US" dirty="0"/>
              <a:t>ES code for rendering the face of a shape with colors or textures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</a:t>
            </a:r>
            <a:r>
              <a:rPr lang="en-US" dirty="0">
                <a:solidFill>
                  <a:srgbClr val="C00000"/>
                </a:solidFill>
              </a:rPr>
              <a:t>fragment</a:t>
            </a:r>
            <a:r>
              <a:rPr lang="en-US" dirty="0"/>
              <a:t> is a </a:t>
            </a:r>
            <a:r>
              <a:rPr lang="en-US" dirty="0" smtClean="0"/>
              <a:t>small, rectangular </a:t>
            </a:r>
            <a:r>
              <a:rPr lang="en-US" dirty="0"/>
              <a:t>area of a single color, analogous to a pixel on a </a:t>
            </a:r>
            <a:r>
              <a:rPr lang="en-US" dirty="0" smtClean="0"/>
              <a:t>computer screen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673352"/>
            <a:ext cx="3429000" cy="4718304"/>
          </a:xfrm>
        </p:spPr>
        <p:txBody>
          <a:bodyPr>
            <a:normAutofit fontScale="92500"/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60508"/>
            <a:ext cx="3886200" cy="2841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15000" y="5334000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Generating Fragments (Rasterization)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23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Shaders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at least one vertex </a:t>
            </a:r>
            <a:r>
              <a:rPr lang="en-US" dirty="0" err="1"/>
              <a:t>shader</a:t>
            </a:r>
            <a:r>
              <a:rPr lang="en-US" dirty="0"/>
              <a:t> to draw a shape and one fragment </a:t>
            </a:r>
            <a:r>
              <a:rPr lang="en-US" dirty="0" err="1"/>
              <a:t>shader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color that </a:t>
            </a:r>
            <a:r>
              <a:rPr lang="en-US" dirty="0" smtClean="0"/>
              <a:t>shape.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38" y="2678735"/>
            <a:ext cx="5168462" cy="37982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260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Shaders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Shaders</a:t>
            </a:r>
            <a:r>
              <a:rPr lang="en-US" dirty="0" smtClean="0"/>
              <a:t> </a:t>
            </a:r>
            <a:r>
              <a:rPr lang="en-US" dirty="0"/>
              <a:t>contain </a:t>
            </a:r>
            <a:r>
              <a:rPr lang="en-US" dirty="0">
                <a:solidFill>
                  <a:srgbClr val="C00000"/>
                </a:solidFill>
              </a:rPr>
              <a:t>OpenGL Shading Language (GLSL)</a:t>
            </a:r>
            <a:r>
              <a:rPr lang="en-US" dirty="0"/>
              <a:t> code that must be compiled prior to using it in the OpenGL ES environment</a:t>
            </a:r>
            <a:r>
              <a:rPr lang="en-US" dirty="0" smtClean="0"/>
              <a:t>.</a:t>
            </a:r>
          </a:p>
          <a:p>
            <a:r>
              <a:rPr lang="en-US" dirty="0"/>
              <a:t>In order to draw your shape, </a:t>
            </a:r>
            <a:r>
              <a:rPr lang="en-US" dirty="0" smtClean="0"/>
              <a:t>we do the following: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Compile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err="1"/>
              <a:t>shader</a:t>
            </a:r>
            <a:r>
              <a:rPr lang="en-US" dirty="0"/>
              <a:t> code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Add</a:t>
            </a:r>
            <a:r>
              <a:rPr lang="en-US" dirty="0" smtClean="0"/>
              <a:t> </a:t>
            </a:r>
            <a:r>
              <a:rPr lang="en-US" dirty="0"/>
              <a:t>them to a OpenGL ES program </a:t>
            </a:r>
            <a:r>
              <a:rPr lang="en-US" dirty="0" smtClean="0"/>
              <a:t>object, and </a:t>
            </a:r>
            <a:r>
              <a:rPr lang="en-US" dirty="0"/>
              <a:t>then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Link</a:t>
            </a:r>
            <a:r>
              <a:rPr lang="en-US" dirty="0" smtClean="0"/>
              <a:t> </a:t>
            </a:r>
            <a:r>
              <a:rPr lang="en-US" dirty="0"/>
              <a:t>the program. </a:t>
            </a:r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/>
              <a:t>this in your drawn object’s constructor, so it is only done once.</a:t>
            </a:r>
          </a:p>
        </p:txBody>
      </p:sp>
    </p:spTree>
    <p:extLst>
      <p:ext uri="{BB962C8B-B14F-4D97-AF65-F5344CB8AC3E}">
        <p14:creationId xmlns:p14="http://schemas.microsoft.com/office/powerpoint/2010/main" val="357994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</a:t>
            </a:r>
            <a:r>
              <a:rPr lang="en-US" dirty="0" err="1" smtClean="0"/>
              <a:t>Shader</a:t>
            </a:r>
            <a:r>
              <a:rPr lang="en-US" dirty="0" smtClean="0"/>
              <a:t> (In Renderer)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7654151" cy="4191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2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3751</TotalTime>
  <Words>388</Words>
  <Application>Microsoft Office PowerPoint</Application>
  <PresentationFormat>On-screen Show (4:3)</PresentationFormat>
  <Paragraphs>64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 OpenGL ES Define and Draw 2d Shapes Chapters 2 &amp; 3</vt:lpstr>
      <vt:lpstr>Define Shape: Vertices</vt:lpstr>
      <vt:lpstr>OpenGL Coordinate System</vt:lpstr>
      <vt:lpstr>Define a Triangle</vt:lpstr>
      <vt:lpstr>Draw Shape : Shaders</vt:lpstr>
      <vt:lpstr>Shaders</vt:lpstr>
      <vt:lpstr>Shaders Example</vt:lpstr>
      <vt:lpstr>Shaders (Cont.)</vt:lpstr>
      <vt:lpstr>Compiling Shader (In Renderer)</vt:lpstr>
      <vt:lpstr>Adding and Linking Shaders</vt:lpstr>
      <vt:lpstr>Draw Shape: Final Step</vt:lpstr>
      <vt:lpstr>Final Output</vt:lpstr>
      <vt:lpstr>Responding To Touch Events</vt:lpstr>
      <vt:lpstr>Touch Events</vt:lpstr>
      <vt:lpstr>Touch Events (Cont.)</vt:lpstr>
      <vt:lpstr>Give it a try…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basma hassan</dc:creator>
  <cp:lastModifiedBy>Basma</cp:lastModifiedBy>
  <cp:revision>277</cp:revision>
  <dcterms:created xsi:type="dcterms:W3CDTF">2006-08-16T00:00:00Z</dcterms:created>
  <dcterms:modified xsi:type="dcterms:W3CDTF">2015-03-23T15:40:44Z</dcterms:modified>
</cp:coreProperties>
</file>