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307" r:id="rId2"/>
    <p:sldId id="397" r:id="rId3"/>
    <p:sldId id="393" r:id="rId4"/>
    <p:sldId id="394" r:id="rId5"/>
    <p:sldId id="395" r:id="rId6"/>
    <p:sldId id="396" r:id="rId7"/>
    <p:sldId id="398" r:id="rId8"/>
    <p:sldId id="399" r:id="rId9"/>
    <p:sldId id="403" r:id="rId10"/>
    <p:sldId id="404" r:id="rId11"/>
    <p:sldId id="401" r:id="rId12"/>
    <p:sldId id="402" r:id="rId13"/>
    <p:sldId id="400" r:id="rId14"/>
    <p:sldId id="3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0FFFF"/>
    <a:srgbClr val="FFFF00"/>
    <a:srgbClr val="FF0000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17" autoAdjust="0"/>
  </p:normalViewPr>
  <p:slideViewPr>
    <p:cSldViewPr>
      <p:cViewPr>
        <p:scale>
          <a:sx n="60" d="100"/>
          <a:sy n="60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A903-AB1A-4258-859A-60FACB2AECB0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B436-17C5-4462-BE50-7DD91F6F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2AC743C-C863-4778-AC3F-59094FA82799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ttp://www.pslweb.org/liberationnews/assets/images/website/android-logo-peeking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44202"/>
            <a:ext cx="838200" cy="161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pPr algn="r"/>
            <a:r>
              <a:rPr lang="en-US" alt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OpenGL ES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Entering the </a:t>
            </a:r>
            <a:r>
              <a:rPr lang="en-US" sz="3600" dirty="0" smtClean="0">
                <a:solidFill>
                  <a:srgbClr val="0070C0"/>
                </a:solidFill>
              </a:rPr>
              <a:t>3D With Colors</a:t>
            </a:r>
            <a:r>
              <a:rPr lang="en-US" sz="3600" dirty="0" smtClean="0">
                <a:solidFill>
                  <a:srgbClr val="0070C0"/>
                </a:solidFill>
              </a:rPr>
              <a:t/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Chapters 4 &amp; 6</a:t>
            </a:r>
            <a:endParaRPr lang="en-US" altLang="en-US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6400800" cy="1752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2400" dirty="0" smtClean="0"/>
              <a:t>Eng. </a:t>
            </a:r>
            <a:r>
              <a:rPr lang="en-US" altLang="en-US" sz="2400" dirty="0" err="1" smtClean="0"/>
              <a:t>Basma</a:t>
            </a:r>
            <a:r>
              <a:rPr lang="en-US" altLang="en-US" sz="2400" dirty="0" smtClean="0"/>
              <a:t> Hassan</a:t>
            </a:r>
          </a:p>
          <a:p>
            <a:pPr algn="r" eaLnBrk="1" hangingPunct="1"/>
            <a:r>
              <a:rPr lang="en-US" altLang="en-US" dirty="0" smtClean="0"/>
              <a:t>Eng. Samar </a:t>
            </a:r>
            <a:r>
              <a:rPr lang="en-US" altLang="en-US" dirty="0" err="1" smtClean="0"/>
              <a:t>Shaban</a:t>
            </a:r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5" y="3505200"/>
            <a:ext cx="47270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From Different Views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4157" y="2057400"/>
            <a:ext cx="4215443" cy="3537479"/>
            <a:chOff x="325796" y="2514600"/>
            <a:chExt cx="4215443" cy="3537479"/>
          </a:xfrm>
        </p:grpSpPr>
        <p:grpSp>
          <p:nvGrpSpPr>
            <p:cNvPr id="10" name="Group 9"/>
            <p:cNvGrpSpPr/>
            <p:nvPr/>
          </p:nvGrpSpPr>
          <p:grpSpPr>
            <a:xfrm>
              <a:off x="2163799" y="2514600"/>
              <a:ext cx="2377440" cy="2103120"/>
              <a:chOff x="2209800" y="1905001"/>
              <a:chExt cx="2667000" cy="2443130"/>
            </a:xfrm>
          </p:grpSpPr>
          <p:sp>
            <p:nvSpPr>
              <p:cNvPr id="7" name="Parallelogram 6"/>
              <p:cNvSpPr/>
              <p:nvPr/>
            </p:nvSpPr>
            <p:spPr>
              <a:xfrm>
                <a:off x="2225040" y="1905001"/>
                <a:ext cx="2651760" cy="609600"/>
              </a:xfrm>
              <a:prstGeom prst="parallelogram">
                <a:avLst>
                  <a:gd name="adj" fmla="val 131896"/>
                </a:avLst>
              </a:prstGeom>
              <a:solidFill>
                <a:srgbClr val="00FFFF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09800" y="2519331"/>
                <a:ext cx="1828800" cy="18288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/>
              <p:cNvSpPr/>
              <p:nvPr/>
            </p:nvSpPr>
            <p:spPr>
              <a:xfrm rot="16200000" flipV="1">
                <a:off x="3230880" y="2712722"/>
                <a:ext cx="2438400" cy="822960"/>
              </a:xfrm>
              <a:prstGeom prst="parallelogram">
                <a:avLst>
                  <a:gd name="adj" fmla="val 73946"/>
                </a:avLst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 descr="C:\Users\basma_hassan\AppData\Local\Microsoft\Windows\INetCache\IE\FK7HZ712\Movie-Camera-13492-large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8200">
              <a:off x="325796" y="5278115"/>
              <a:ext cx="750207" cy="773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oup 27"/>
            <p:cNvGrpSpPr/>
            <p:nvPr/>
          </p:nvGrpSpPr>
          <p:grpSpPr>
            <a:xfrm>
              <a:off x="792199" y="2590800"/>
              <a:ext cx="3322320" cy="2872264"/>
              <a:chOff x="533400" y="3745468"/>
              <a:chExt cx="3322320" cy="287226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38200" y="4038600"/>
                <a:ext cx="2834640" cy="2538248"/>
                <a:chOff x="6309360" y="3298672"/>
                <a:chExt cx="2834640" cy="2538248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rot="16200000">
                  <a:off x="6400800" y="4213072"/>
                  <a:ext cx="1828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7315200" y="5127472"/>
                  <a:ext cx="1828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6309360" y="5105400"/>
                  <a:ext cx="1005840" cy="7315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7376160" y="4343400"/>
                  <a:ext cx="1005840" cy="7315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554480" y="3745468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rPr>
                  <a:t>Y</a:t>
                </a:r>
                <a:endParaRPr lang="en-US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81400" y="5802868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rPr>
                  <a:t>X</a:t>
                </a:r>
                <a:endParaRPr lang="en-US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33400" y="6248400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rPr>
                  <a:t>Z</a:t>
                </a:r>
                <a:endParaRPr lang="en-US" b="1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516880" y="2057400"/>
            <a:ext cx="3322320" cy="3537479"/>
            <a:chOff x="5593080" y="2614406"/>
            <a:chExt cx="3322320" cy="3537479"/>
          </a:xfrm>
        </p:grpSpPr>
        <p:grpSp>
          <p:nvGrpSpPr>
            <p:cNvPr id="11" name="Group 10"/>
            <p:cNvGrpSpPr/>
            <p:nvPr/>
          </p:nvGrpSpPr>
          <p:grpSpPr>
            <a:xfrm>
              <a:off x="6027996" y="2614406"/>
              <a:ext cx="2377440" cy="2103120"/>
              <a:chOff x="5875596" y="2514600"/>
              <a:chExt cx="2651760" cy="2438400"/>
            </a:xfrm>
          </p:grpSpPr>
          <p:sp>
            <p:nvSpPr>
              <p:cNvPr id="30" name="Parallelogram 29"/>
              <p:cNvSpPr/>
              <p:nvPr/>
            </p:nvSpPr>
            <p:spPr>
              <a:xfrm>
                <a:off x="5875596" y="2514600"/>
                <a:ext cx="2651760" cy="609600"/>
              </a:xfrm>
              <a:prstGeom prst="parallelogram">
                <a:avLst>
                  <a:gd name="adj" fmla="val 131896"/>
                </a:avLst>
              </a:prstGeom>
              <a:solidFill>
                <a:srgbClr val="00FFFF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899769" y="3124200"/>
                <a:ext cx="1828800" cy="1828800"/>
              </a:xfrm>
              <a:prstGeom prst="rect">
                <a:avLst/>
              </a:prstGeom>
              <a:solidFill>
                <a:srgbClr val="00FF00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arallelogram 32"/>
              <p:cNvSpPr/>
              <p:nvPr/>
            </p:nvSpPr>
            <p:spPr>
              <a:xfrm rot="16200000" flipV="1">
                <a:off x="6888480" y="3322320"/>
                <a:ext cx="2438400" cy="822960"/>
              </a:xfrm>
              <a:prstGeom prst="parallelogram">
                <a:avLst>
                  <a:gd name="adj" fmla="val 73946"/>
                </a:avLst>
              </a:prstGeom>
              <a:solidFill>
                <a:srgbClr val="0000FF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3" name="Picture 2" descr="C:\Users\basma_hassan\AppData\Local\Microsoft\Windows\INetCache\IE\FK7HZ712\Movie-Camera-13492-large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8200">
              <a:off x="5812196" y="5377921"/>
              <a:ext cx="750207" cy="773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/>
            <p:cNvGrpSpPr/>
            <p:nvPr/>
          </p:nvGrpSpPr>
          <p:grpSpPr>
            <a:xfrm>
              <a:off x="5593080" y="2626074"/>
              <a:ext cx="3322320" cy="2960132"/>
              <a:chOff x="5440680" y="2526268"/>
              <a:chExt cx="3322320" cy="296013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5715000" y="2895600"/>
                <a:ext cx="2819400" cy="2590800"/>
                <a:chOff x="6096000" y="3276600"/>
                <a:chExt cx="2819400" cy="2590800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rot="16200000">
                  <a:off x="7010400" y="4191000"/>
                  <a:ext cx="1828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6096000" y="5080073"/>
                  <a:ext cx="1828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6842760" y="5135880"/>
                  <a:ext cx="1005840" cy="7315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H="1">
                  <a:off x="7909560" y="4373880"/>
                  <a:ext cx="1005840" cy="7315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/>
              <p:cNvSpPr txBox="1"/>
              <p:nvPr/>
            </p:nvSpPr>
            <p:spPr>
              <a:xfrm>
                <a:off x="7391400" y="2526268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rPr>
                  <a:t>Y</a:t>
                </a:r>
                <a:endParaRPr lang="en-US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440680" y="4572000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rPr>
                  <a:t>X</a:t>
                </a:r>
                <a:endParaRPr lang="en-US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88680" y="3810000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rPr>
                  <a:t>Z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72200" y="5105400"/>
                <a:ext cx="45720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rPr>
                  <a:t>-Z</a:t>
                </a:r>
                <a:endParaRPr lang="en-US" b="1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295400" y="4953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 View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67400" y="5791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 View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62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Various Colors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599904" cy="4110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844040" y="2819400"/>
            <a:ext cx="3566160" cy="45720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28800" y="3535680"/>
            <a:ext cx="3108960" cy="27432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28800" y="4831080"/>
            <a:ext cx="3200400" cy="27432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12620"/>
            <a:ext cx="7329952" cy="1543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6400800" y="1691640"/>
            <a:ext cx="685800" cy="28956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858000" y="1295400"/>
            <a:ext cx="1554480" cy="548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1600" dirty="0" smtClean="0"/>
              <a:t>In Constructor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91000"/>
            <a:ext cx="6858958" cy="2152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6917816" y="3985260"/>
            <a:ext cx="685800" cy="28956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603616" y="3581400"/>
            <a:ext cx="1097280" cy="548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1600" dirty="0" smtClean="0"/>
              <a:t>In Draw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74076" y="4980950"/>
            <a:ext cx="6222124" cy="523220"/>
            <a:chOff x="1474076" y="4980950"/>
            <a:chExt cx="6222124" cy="523220"/>
          </a:xfrm>
        </p:grpSpPr>
        <p:sp>
          <p:nvSpPr>
            <p:cNvPr id="13" name="Rounded Rectangle 12"/>
            <p:cNvSpPr/>
            <p:nvPr/>
          </p:nvSpPr>
          <p:spPr>
            <a:xfrm>
              <a:off x="1474076" y="5105400"/>
              <a:ext cx="5577840" cy="274320"/>
            </a:xfrm>
            <a:prstGeom prst="roundRect">
              <a:avLst/>
            </a:prstGeom>
            <a:solidFill>
              <a:srgbClr val="D16349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29400" y="498095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X</a:t>
              </a:r>
              <a:endParaRPr lang="en-US" sz="2800" b="1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81000" y="2667000"/>
            <a:ext cx="1371600" cy="27432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programming skills….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962400" y="1676400"/>
            <a:ext cx="4038600" cy="1905000"/>
          </a:xfrm>
          <a:prstGeom prst="wedgeRoundRectCallout">
            <a:avLst>
              <a:gd name="adj1" fmla="val -43560"/>
              <a:gd name="adj2" fmla="val 72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atin typeface="Book Antiqua" panose="02040602050305030304" pitchFamily="18" charset="0"/>
              </a:rPr>
              <a:t>Let’s brainstorm together, How</a:t>
            </a:r>
          </a:p>
          <a:p>
            <a:pPr algn="ctr"/>
            <a:r>
              <a:rPr lang="en-US" sz="2800" b="1" i="1" dirty="0" smtClean="0">
                <a:latin typeface="Book Antiqua" panose="02040602050305030304" pitchFamily="18" charset="0"/>
              </a:rPr>
              <a:t>can we do this task??!</a:t>
            </a:r>
            <a:endParaRPr lang="en-US" sz="2800" b="1" i="1" dirty="0">
              <a:latin typeface="Book Antiqua" panose="0204060205030503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76600"/>
            <a:ext cx="4000500" cy="3200400"/>
          </a:xfrm>
        </p:spPr>
      </p:pic>
    </p:spTree>
    <p:extLst>
      <p:ext uri="{BB962C8B-B14F-4D97-AF65-F5344CB8AC3E}">
        <p14:creationId xmlns:p14="http://schemas.microsoft.com/office/powerpoint/2010/main" val="34172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0" y="3001494"/>
            <a:ext cx="5124249" cy="2789706"/>
          </a:xfrm>
        </p:spPr>
      </p:pic>
      <p:sp>
        <p:nvSpPr>
          <p:cNvPr id="5" name="Rounded Rectangular Callout 4"/>
          <p:cNvSpPr/>
          <p:nvPr/>
        </p:nvSpPr>
        <p:spPr>
          <a:xfrm>
            <a:off x="4800600" y="2057400"/>
            <a:ext cx="2133600" cy="1219200"/>
          </a:xfrm>
          <a:prstGeom prst="wedgeRoundRectCallout">
            <a:avLst>
              <a:gd name="adj1" fmla="val -43560"/>
              <a:gd name="adj2" fmla="val 72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atin typeface="Book Antiqua" panose="02040602050305030304" pitchFamily="18" charset="0"/>
              </a:rPr>
              <a:t>See you Next Lab</a:t>
            </a:r>
            <a:endParaRPr lang="en-US" sz="28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in OpenGL ES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3D objects is typically the same as 2D objects.</a:t>
            </a:r>
          </a:p>
          <a:p>
            <a:r>
              <a:rPr lang="en-US" dirty="0" smtClean="0"/>
              <a:t>Only depth buffering should be enabled.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 (Depth Buffering)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4" y="2123893"/>
            <a:ext cx="7994896" cy="3133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1027912" y="3657600"/>
            <a:ext cx="7315200" cy="64008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4953000"/>
            <a:ext cx="228600" cy="36576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943100" y="5318760"/>
            <a:ext cx="1554480" cy="548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Our defined method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6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3495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1828800" y="5105400"/>
            <a:ext cx="228600" cy="36576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943100" y="5471160"/>
            <a:ext cx="1554480" cy="548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1600" dirty="0" smtClean="0"/>
              <a:t>Our defined method 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993753" y="3398520"/>
            <a:ext cx="7315200" cy="45720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3" y="2133600"/>
            <a:ext cx="8584087" cy="294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7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Rendering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58778" cy="3548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944880" y="4739640"/>
            <a:ext cx="6217920" cy="36576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55626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Default is</a:t>
            </a:r>
            <a:r>
              <a:rPr lang="en-US" u="sng" dirty="0" smtClean="0"/>
              <a:t>:</a:t>
            </a:r>
          </a:p>
          <a:p>
            <a:r>
              <a:rPr lang="en-US" dirty="0" smtClean="0"/>
              <a:t> “</a:t>
            </a:r>
            <a:r>
              <a:rPr lang="en-US" dirty="0" err="1" smtClean="0"/>
              <a:t>GLSurfaceView.RENDERMODE_CONTINUOUSLY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2493"/>
            <a:ext cx="8229600" cy="4234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Touch Events: (Press &amp; Drag)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19500" y="4648200"/>
            <a:ext cx="228600" cy="36576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733800" y="5013960"/>
            <a:ext cx="1554480" cy="548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1600" dirty="0" smtClean="0"/>
              <a:t>Our defined methods 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2400" y="3962400"/>
            <a:ext cx="228600" cy="105156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do…?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two cubes placed along the Z-axis. </a:t>
            </a:r>
          </a:p>
          <a:p>
            <a:r>
              <a:rPr lang="en-US" dirty="0" smtClean="0"/>
              <a:t>Each face of the cube should have different color.</a:t>
            </a:r>
          </a:p>
          <a:p>
            <a:r>
              <a:rPr lang="en-US" dirty="0" smtClean="0"/>
              <a:t>The front cube should rotate automatically around Y-axis.</a:t>
            </a:r>
          </a:p>
          <a:p>
            <a:r>
              <a:rPr lang="en-US" dirty="0" smtClean="0"/>
              <a:t>Dragging/Sliding should:</a:t>
            </a:r>
          </a:p>
          <a:p>
            <a:pPr lvl="1"/>
            <a:r>
              <a:rPr lang="en-US" dirty="0" smtClean="0"/>
              <a:t>Change the rotation axis (X, Y, or Z-axis)</a:t>
            </a:r>
          </a:p>
          <a:p>
            <a:pPr lvl="1"/>
            <a:r>
              <a:rPr lang="en-US" dirty="0" smtClean="0"/>
              <a:t>Move the camera (Up, Down, or Forward)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/>
        </p:nvSpPr>
        <p:spPr>
          <a:xfrm rot="16200000" flipV="1">
            <a:off x="944880" y="3474720"/>
            <a:ext cx="2438400" cy="822960"/>
          </a:xfrm>
          <a:prstGeom prst="parallelogram">
            <a:avLst>
              <a:gd name="adj" fmla="val 73946"/>
            </a:avLst>
          </a:prstGeom>
          <a:solidFill>
            <a:srgbClr val="0000FF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2667000"/>
            <a:ext cx="1828800" cy="1828800"/>
          </a:xfrm>
          <a:prstGeom prst="rect">
            <a:avLst/>
          </a:prstGeom>
          <a:solidFill>
            <a:srgbClr val="00FF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3276600" y="1600200"/>
            <a:ext cx="2651760" cy="609600"/>
          </a:xfrm>
          <a:prstGeom prst="parallelogram">
            <a:avLst>
              <a:gd name="adj" fmla="val 131896"/>
            </a:avLst>
          </a:prstGeom>
          <a:solidFill>
            <a:srgbClr val="00FFFF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3291840" y="5562600"/>
            <a:ext cx="2651760" cy="609600"/>
          </a:xfrm>
          <a:prstGeom prst="parallelogram">
            <a:avLst>
              <a:gd name="adj" fmla="val 131896"/>
            </a:avLst>
          </a:prstGeom>
          <a:solidFill>
            <a:srgbClr val="FF00FF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0773" y="3281330"/>
            <a:ext cx="1828800" cy="18288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6200000" flipV="1">
            <a:off x="5989320" y="3474721"/>
            <a:ext cx="2438400" cy="822960"/>
          </a:xfrm>
          <a:prstGeom prst="parallelogram">
            <a:avLst>
              <a:gd name="adj" fmla="val 73946"/>
            </a:avLst>
          </a:prstGeom>
          <a:solidFill>
            <a:srgbClr val="FFFF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basma_hassan\AppData\Local\Microsoft\Windows\INetCache\IE\FK7HZ712\Movie-Camera-13492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200">
            <a:off x="1144973" y="5535682"/>
            <a:ext cx="750207" cy="77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1905000" y="3071336"/>
            <a:ext cx="3322320" cy="2872264"/>
            <a:chOff x="533400" y="3745468"/>
            <a:chExt cx="3322320" cy="2872264"/>
          </a:xfrm>
        </p:grpSpPr>
        <p:grpSp>
          <p:nvGrpSpPr>
            <p:cNvPr id="25" name="Group 24"/>
            <p:cNvGrpSpPr/>
            <p:nvPr/>
          </p:nvGrpSpPr>
          <p:grpSpPr>
            <a:xfrm>
              <a:off x="838200" y="4038600"/>
              <a:ext cx="2834640" cy="2538248"/>
              <a:chOff x="6309360" y="3298672"/>
              <a:chExt cx="2834640" cy="2538248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rot="16200000">
                <a:off x="6400800" y="4213072"/>
                <a:ext cx="1828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7315200" y="5127472"/>
                <a:ext cx="1828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6309360" y="5105400"/>
                <a:ext cx="1005840" cy="7315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7376160" y="4343400"/>
                <a:ext cx="1005840" cy="7315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1554480" y="3745468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Y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81400" y="5802868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X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3400" y="6248400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Z</a:t>
              </a:r>
              <a:endParaRPr lang="en-US" b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49413" y="51054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52600" y="25908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29573" y="450746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0" y="12192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74280" y="26670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617220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9444 L -4.72222E-6 -0.1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3 -1.11111E-6 L 0.1717 -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9444 L 1.38889E-6 0.1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6 3.33333E-6 L -0.18004 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  <p:bldP spid="12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4520</TotalTime>
  <Words>185</Words>
  <Application>Microsoft Office PowerPoint</Application>
  <PresentationFormat>On-screen Show (4:3)</PresentationFormat>
  <Paragraphs>53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 OpenGL ES Entering the 3D With Colors Chapters 4 &amp; 6</vt:lpstr>
      <vt:lpstr>3D in OpenGL ES 2.0</vt:lpstr>
      <vt:lpstr>Renderer (Depth Buffering)</vt:lpstr>
      <vt:lpstr>Renderer</vt:lpstr>
      <vt:lpstr>Renderer</vt:lpstr>
      <vt:lpstr>Continuous Rendering</vt:lpstr>
      <vt:lpstr>Handling Touch Events: (Press &amp; Drag)</vt:lpstr>
      <vt:lpstr>What we are going to do…?</vt:lpstr>
      <vt:lpstr>Cube</vt:lpstr>
      <vt:lpstr>Cube From Different Views</vt:lpstr>
      <vt:lpstr>Use Various Colors</vt:lpstr>
      <vt:lpstr>Cube Class</vt:lpstr>
      <vt:lpstr>Time for programming skills….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basma hassan</dc:creator>
  <cp:lastModifiedBy>Basma</cp:lastModifiedBy>
  <cp:revision>320</cp:revision>
  <dcterms:created xsi:type="dcterms:W3CDTF">2006-08-16T00:00:00Z</dcterms:created>
  <dcterms:modified xsi:type="dcterms:W3CDTF">2015-04-13T12:41:34Z</dcterms:modified>
</cp:coreProperties>
</file>