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307" r:id="rId2"/>
    <p:sldId id="471" r:id="rId3"/>
    <p:sldId id="463" r:id="rId4"/>
    <p:sldId id="472" r:id="rId5"/>
    <p:sldId id="451" r:id="rId6"/>
    <p:sldId id="470" r:id="rId7"/>
    <p:sldId id="473" r:id="rId8"/>
    <p:sldId id="469" r:id="rId9"/>
    <p:sldId id="474" r:id="rId10"/>
    <p:sldId id="464" r:id="rId11"/>
    <p:sldId id="465" r:id="rId12"/>
    <p:sldId id="466" r:id="rId13"/>
    <p:sldId id="467" r:id="rId14"/>
    <p:sldId id="468" r:id="rId15"/>
    <p:sldId id="477" r:id="rId16"/>
    <p:sldId id="475" r:id="rId17"/>
    <p:sldId id="3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  <a:srgbClr val="994733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>
        <p:scale>
          <a:sx n="60" d="100"/>
          <a:sy n="60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why this is happening is because we’ve been passing our coordinates into OpenGL directly,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compensating for the aspect ratio of 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B436-17C5-4462-BE50-7DD91F6F5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pengl/GLSurface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PY44eh2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/>
            <a:r>
              <a:rPr lang="en-US" alt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OpenGL ES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Projection and Camera Views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Chapter 5</a:t>
            </a:r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8965"/>
            <a:ext cx="7373380" cy="4439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3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Camera 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1981200"/>
            <a:ext cx="7887801" cy="3258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ounded Rectangle 2"/>
          <p:cNvSpPr/>
          <p:nvPr/>
        </p:nvSpPr>
        <p:spPr>
          <a:xfrm>
            <a:off x="1051560" y="3749040"/>
            <a:ext cx="7315200" cy="36576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Transformations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13" y="1600200"/>
            <a:ext cx="6927373" cy="487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5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040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smtClean="0"/>
              <a:t>Transformations (Cont.)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1752600"/>
            <a:ext cx="6477000" cy="27432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514600"/>
            <a:ext cx="6858000" cy="144780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90800"/>
            <a:ext cx="4876379" cy="2468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9246"/>
            <a:ext cx="2468880" cy="4254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0" y="502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Landscape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5890" y="5943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Portrait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Translate, Scale, and Rotate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" y="1600200"/>
            <a:ext cx="7504958" cy="487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19200" y="3733800"/>
            <a:ext cx="6553200" cy="213360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71600" y="1752600"/>
            <a:ext cx="3124200" cy="22860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67000" y="6096000"/>
            <a:ext cx="914400" cy="228600"/>
          </a:xfrm>
          <a:prstGeom prst="roundRect">
            <a:avLst/>
          </a:prstGeom>
          <a:solidFill>
            <a:srgbClr val="D1634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4114800"/>
            <a:ext cx="228600" cy="152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2057400"/>
            <a:ext cx="2133600" cy="12192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See you Next Lab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Coordinates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uses </a:t>
            </a:r>
            <a:r>
              <a:rPr lang="en-US" i="1" dirty="0">
                <a:solidFill>
                  <a:srgbClr val="C00000"/>
                </a:solidFill>
              </a:rPr>
              <a:t>normalized device </a:t>
            </a:r>
            <a:r>
              <a:rPr lang="en-US" i="1" dirty="0" smtClean="0">
                <a:solidFill>
                  <a:srgbClr val="C00000"/>
                </a:solidFill>
              </a:rPr>
              <a:t>coordinates </a:t>
            </a:r>
            <a:endParaRPr lang="en-US" i="1" dirty="0" smtClean="0"/>
          </a:p>
          <a:p>
            <a:pPr lvl="1"/>
            <a:r>
              <a:rPr lang="en-US" dirty="0" smtClean="0"/>
              <a:t>gets </a:t>
            </a:r>
            <a:r>
              <a:rPr lang="en-US" dirty="0"/>
              <a:t>mapped to a range of [-1, 1] on both the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z-axes.</a:t>
            </a:r>
          </a:p>
          <a:p>
            <a:pPr lvl="1"/>
            <a:r>
              <a:rPr lang="en-US" dirty="0"/>
              <a:t>independent of the actual size or shape of the </a:t>
            </a:r>
            <a:r>
              <a:rPr lang="en-US" dirty="0" smtClean="0"/>
              <a:t>screen.</a:t>
            </a:r>
          </a:p>
          <a:p>
            <a:pPr lvl="1"/>
            <a:r>
              <a:rPr lang="en-US" dirty="0" smtClean="0"/>
              <a:t>assumes </a:t>
            </a:r>
            <a:r>
              <a:rPr lang="en-US" dirty="0"/>
              <a:t>that the coordinate space is a </a:t>
            </a:r>
            <a:r>
              <a:rPr lang="en-US" dirty="0" smtClean="0"/>
              <a:t>square.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0727"/>
            <a:ext cx="246832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23" y="3530727"/>
            <a:ext cx="2865677" cy="294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0727"/>
            <a:ext cx="2994983" cy="187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Lab Problem….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: Shape changes with </a:t>
            </a:r>
            <a:r>
              <a:rPr lang="en-US" dirty="0"/>
              <a:t>screen </a:t>
            </a:r>
            <a:r>
              <a:rPr lang="en-US" dirty="0" smtClean="0"/>
              <a:t>orientation</a:t>
            </a:r>
            <a:r>
              <a:rPr lang="en-US" dirty="0"/>
              <a:t> </a:t>
            </a:r>
            <a:r>
              <a:rPr lang="en-US" dirty="0" smtClean="0"/>
              <a:t>change.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Reason</a:t>
            </a:r>
            <a:r>
              <a:rPr lang="en-US" dirty="0" smtClean="0"/>
              <a:t>: The </a:t>
            </a:r>
            <a:r>
              <a:rPr lang="en-US" dirty="0"/>
              <a:t>object’s vertices have not been corrected for the proportions </a:t>
            </a:r>
            <a:r>
              <a:rPr lang="en-US" dirty="0" smtClean="0"/>
              <a:t>(aspect ratio) of </a:t>
            </a:r>
            <a:r>
              <a:rPr lang="en-US" dirty="0"/>
              <a:t>the screen </a:t>
            </a:r>
            <a:r>
              <a:rPr lang="en-US" dirty="0" smtClean="0"/>
              <a:t>area.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Solution</a:t>
            </a:r>
            <a:r>
              <a:rPr lang="en-US" dirty="0" smtClean="0"/>
              <a:t>: Projection and Camera View.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0075" y="5777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Landscape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95600"/>
            <a:ext cx="1954685" cy="35145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3867751" cy="20438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58991" y="636167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Portrait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7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en-US" dirty="0" smtClean="0"/>
              <a:t>Coordinates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the </a:t>
            </a:r>
            <a:r>
              <a:rPr lang="en-US" dirty="0" smtClean="0"/>
              <a:t>OpenGL coordinate </a:t>
            </a:r>
            <a:r>
              <a:rPr lang="en-US" dirty="0"/>
              <a:t>space so that it takes the screen shape </a:t>
            </a:r>
            <a:r>
              <a:rPr lang="en-US" dirty="0" smtClean="0"/>
              <a:t>into account.</a:t>
            </a:r>
          </a:p>
          <a:p>
            <a:r>
              <a:rPr lang="en-US" dirty="0" smtClean="0"/>
              <a:t>How…</a:t>
            </a:r>
          </a:p>
          <a:p>
            <a:pPr lvl="1"/>
            <a:r>
              <a:rPr lang="en-US" dirty="0"/>
              <a:t>keep the smaller range </a:t>
            </a:r>
            <a:r>
              <a:rPr lang="en-US" dirty="0" smtClean="0"/>
              <a:t>fixed to </a:t>
            </a:r>
            <a:r>
              <a:rPr lang="en-US" dirty="0"/>
              <a:t>[-1, 1</a:t>
            </a:r>
            <a:r>
              <a:rPr lang="en-US" dirty="0" smtClean="0"/>
              <a:t>],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adjust </a:t>
            </a:r>
            <a:r>
              <a:rPr lang="en-US" dirty="0"/>
              <a:t>the larger range in proportion to the screen </a:t>
            </a:r>
            <a:r>
              <a:rPr lang="en-US" dirty="0" smtClean="0"/>
              <a:t>dimensions.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59" y="38100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1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and Camera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displaying objects more </a:t>
            </a:r>
            <a:r>
              <a:rPr lang="en-US" dirty="0"/>
              <a:t>closely </a:t>
            </a:r>
            <a:r>
              <a:rPr lang="en-US" dirty="0" smtClean="0"/>
              <a:t>to how </a:t>
            </a:r>
            <a:r>
              <a:rPr lang="en-US" dirty="0"/>
              <a:t>you see </a:t>
            </a:r>
            <a:r>
              <a:rPr lang="en-US" dirty="0" smtClean="0"/>
              <a:t>physical objects with </a:t>
            </a:r>
            <a:r>
              <a:rPr lang="en-US" dirty="0"/>
              <a:t>your </a:t>
            </a:r>
            <a:r>
              <a:rPr lang="en-US" dirty="0" smtClean="0"/>
              <a:t>eyes.</a:t>
            </a:r>
          </a:p>
          <a:p>
            <a:r>
              <a:rPr lang="en-US" dirty="0" smtClean="0"/>
              <a:t>Simulation done </a:t>
            </a:r>
            <a:r>
              <a:rPr lang="en-US" dirty="0"/>
              <a:t>with mathematical transformations of drawn object </a:t>
            </a:r>
            <a:r>
              <a:rPr lang="en-US" dirty="0" smtClean="0"/>
              <a:t>coordinates.</a:t>
            </a:r>
          </a:p>
          <a:p>
            <a:r>
              <a:rPr lang="en-US" i="1" dirty="0"/>
              <a:t>Projection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transformation adjusts the coordinates of drawn objects based on </a:t>
            </a:r>
            <a:r>
              <a:rPr lang="en-US" dirty="0">
                <a:solidFill>
                  <a:srgbClr val="C00000"/>
                </a:solidFill>
              </a:rPr>
              <a:t>the width and height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GLSurfaceView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Calculated </a:t>
            </a:r>
            <a:r>
              <a:rPr lang="en-US" dirty="0"/>
              <a:t>when the proportions of the OpenGL view are </a:t>
            </a:r>
            <a:r>
              <a:rPr lang="en-US" dirty="0" smtClean="0"/>
              <a:t>changed.</a:t>
            </a:r>
          </a:p>
          <a:p>
            <a:r>
              <a:rPr lang="en-US" i="1" dirty="0" smtClean="0"/>
              <a:t>Camera View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transformation adjusts the coordinates of drawn objects based on a </a:t>
            </a:r>
            <a:r>
              <a:rPr lang="en-US" dirty="0">
                <a:solidFill>
                  <a:srgbClr val="C00000"/>
                </a:solidFill>
              </a:rPr>
              <a:t>virtual camera </a:t>
            </a:r>
            <a:r>
              <a:rPr lang="en-US" dirty="0" smtClean="0">
                <a:solidFill>
                  <a:srgbClr val="C00000"/>
                </a:solidFill>
              </a:rPr>
              <a:t>position.</a:t>
            </a:r>
          </a:p>
          <a:p>
            <a:pPr lvl="1"/>
            <a:r>
              <a:rPr lang="en-US" dirty="0" smtClean="0"/>
              <a:t>Calculated </a:t>
            </a:r>
            <a:r>
              <a:rPr lang="en-US" dirty="0"/>
              <a:t>only once when </a:t>
            </a:r>
            <a:r>
              <a:rPr lang="en-US" dirty="0" smtClean="0"/>
              <a:t>the OpenGL </a:t>
            </a:r>
            <a:r>
              <a:rPr lang="en-US" dirty="0"/>
              <a:t>view </a:t>
            </a:r>
            <a:r>
              <a:rPr lang="en-US" dirty="0" smtClean="0"/>
              <a:t>is established.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Orthographic vs. 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Orthographic Projection: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Simply</a:t>
            </a:r>
            <a:r>
              <a:rPr lang="en-US" dirty="0"/>
              <a:t>, it ignores the z-component of the point. </a:t>
            </a:r>
            <a:endParaRPr lang="en-US" dirty="0" smtClean="0"/>
          </a:p>
          <a:p>
            <a:pPr lvl="1"/>
            <a:r>
              <a:rPr lang="en-US" dirty="0" smtClean="0"/>
              <a:t>Good for engineering designs</a:t>
            </a:r>
          </a:p>
          <a:p>
            <a:pPr lvl="1"/>
            <a:r>
              <a:rPr lang="en-US" dirty="0" smtClean="0"/>
              <a:t>Not realistic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far from the eye </a:t>
            </a:r>
            <a:r>
              <a:rPr lang="en-US" dirty="0" smtClean="0"/>
              <a:t>aren’t appear smaller </a:t>
            </a:r>
            <a:r>
              <a:rPr lang="en-US" dirty="0"/>
              <a:t>than objects close the eye.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Perspective </a:t>
            </a:r>
            <a:r>
              <a:rPr lang="en-US" dirty="0">
                <a:solidFill>
                  <a:srgbClr val="C00000"/>
                </a:solidFill>
              </a:rPr>
              <a:t>Projection: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Things </a:t>
            </a:r>
            <a:r>
              <a:rPr lang="en-US" dirty="0"/>
              <a:t>far from the eye look smaller. </a:t>
            </a:r>
            <a:endParaRPr lang="en-US" dirty="0" smtClean="0"/>
          </a:p>
          <a:p>
            <a:pPr lvl="1"/>
            <a:r>
              <a:rPr lang="en-US" dirty="0" smtClean="0"/>
              <a:t>Tries </a:t>
            </a:r>
            <a:r>
              <a:rPr lang="en-US" dirty="0"/>
              <a:t>to model the viewing </a:t>
            </a:r>
            <a:r>
              <a:rPr lang="en-US" dirty="0" smtClean="0"/>
              <a:t>of the </a:t>
            </a:r>
            <a:r>
              <a:rPr lang="en-US" dirty="0"/>
              <a:t>human eye: </a:t>
            </a:r>
            <a:endParaRPr lang="en-US" dirty="0" smtClean="0"/>
          </a:p>
          <a:p>
            <a:pPr lvl="1"/>
            <a:r>
              <a:rPr lang="en-US" dirty="0" smtClean="0"/>
              <a:t>A ray </a:t>
            </a:r>
            <a:r>
              <a:rPr lang="en-US" dirty="0"/>
              <a:t>from the point to the eye is drawn, and its projection on the </a:t>
            </a:r>
            <a:r>
              <a:rPr lang="en-US" dirty="0" smtClean="0"/>
              <a:t>near plane </a:t>
            </a:r>
            <a:r>
              <a:rPr lang="en-US" dirty="0"/>
              <a:t>is observed.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projection on the near plane is what we see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40728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Orthographic vs. Perspective 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00212"/>
            <a:ext cx="5715000" cy="4676775"/>
          </a:xfrm>
        </p:spPr>
      </p:pic>
    </p:spTree>
    <p:extLst>
      <p:ext uri="{BB962C8B-B14F-4D97-AF65-F5344CB8AC3E}">
        <p14:creationId xmlns:p14="http://schemas.microsoft.com/office/powerpoint/2010/main" val="8463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Frustum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8334"/>
            <a:ext cx="8229600" cy="3966666"/>
          </a:xfrm>
        </p:spPr>
      </p:pic>
      <p:sp>
        <p:nvSpPr>
          <p:cNvPr id="3" name="TextBox 2"/>
          <p:cNvSpPr txBox="1"/>
          <p:nvPr/>
        </p:nvSpPr>
        <p:spPr>
          <a:xfrm>
            <a:off x="762000" y="6166247"/>
            <a:ext cx="716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Youtube</a:t>
            </a:r>
            <a:r>
              <a:rPr lang="en-US" sz="1600" b="1" dirty="0" smtClean="0"/>
              <a:t> </a:t>
            </a:r>
            <a:r>
              <a:rPr lang="en-US" sz="1600" b="1" dirty="0"/>
              <a:t>Video: </a:t>
            </a:r>
            <a:r>
              <a:rPr lang="en-US" sz="1600" b="1" dirty="0">
                <a:hlinkClick r:id="rId3"/>
              </a:rPr>
              <a:t>https://</a:t>
            </a:r>
            <a:r>
              <a:rPr lang="en-US" sz="1600" b="1" dirty="0" smtClean="0">
                <a:hlinkClick r:id="rId3"/>
              </a:rPr>
              <a:t>www.youtube.com/watch?v=s4lPY44eh2c</a:t>
            </a:r>
            <a:endParaRPr lang="en-US" sz="1600" b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Matrices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09800"/>
            <a:ext cx="5543550" cy="1771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85441"/>
            <a:ext cx="578167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228" y="2807696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Orthographic  </a:t>
            </a:r>
            <a:r>
              <a:rPr 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9668" y="506644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  </a:t>
            </a: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Perspective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4605</TotalTime>
  <Words>353</Words>
  <Application>Microsoft Office PowerPoint</Application>
  <PresentationFormat>On-screen Show (4:3)</PresentationFormat>
  <Paragraphs>63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 OpenGL ES Projection and Camera Views Chapter 5</vt:lpstr>
      <vt:lpstr>OpenGL Coordinates Problem</vt:lpstr>
      <vt:lpstr>Previous Lab Problem….</vt:lpstr>
      <vt:lpstr>OpenGL Coordinates Solution</vt:lpstr>
      <vt:lpstr>Projection and Camera Views</vt:lpstr>
      <vt:lpstr>Orthographic vs. Perspective Projection</vt:lpstr>
      <vt:lpstr>Orthographic vs. Perspective Projection</vt:lpstr>
      <vt:lpstr>View Frustum</vt:lpstr>
      <vt:lpstr>Projection Matrices </vt:lpstr>
      <vt:lpstr>Define a Projection</vt:lpstr>
      <vt:lpstr>Define a Camera View</vt:lpstr>
      <vt:lpstr>Apply Transformations</vt:lpstr>
      <vt:lpstr>Apply Transformations (Cont.)</vt:lpstr>
      <vt:lpstr>Final Output</vt:lpstr>
      <vt:lpstr>Transformation</vt:lpstr>
      <vt:lpstr>Applying Transformation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315</cp:revision>
  <dcterms:created xsi:type="dcterms:W3CDTF">2006-08-16T00:00:00Z</dcterms:created>
  <dcterms:modified xsi:type="dcterms:W3CDTF">2015-04-09T08:21:25Z</dcterms:modified>
</cp:coreProperties>
</file>