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5"/>
  </p:notesMasterIdLst>
  <p:sldIdLst>
    <p:sldId id="307" r:id="rId2"/>
    <p:sldId id="397" r:id="rId3"/>
    <p:sldId id="410" r:id="rId4"/>
    <p:sldId id="409" r:id="rId5"/>
    <p:sldId id="413" r:id="rId6"/>
    <p:sldId id="411" r:id="rId7"/>
    <p:sldId id="405" r:id="rId8"/>
    <p:sldId id="406" r:id="rId9"/>
    <p:sldId id="407" r:id="rId10"/>
    <p:sldId id="408" r:id="rId11"/>
    <p:sldId id="414" r:id="rId12"/>
    <p:sldId id="415" r:id="rId13"/>
    <p:sldId id="41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FF00FF"/>
    <a:srgbClr val="00FFFF"/>
    <a:srgbClr val="FFFF00"/>
    <a:srgbClr val="FF0000"/>
    <a:srgbClr val="005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17" autoAdjust="0"/>
  </p:normalViewPr>
  <p:slideViewPr>
    <p:cSldViewPr>
      <p:cViewPr>
        <p:scale>
          <a:sx n="60" d="100"/>
          <a:sy n="60" d="100"/>
        </p:scale>
        <p:origin x="-164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7A903-AB1A-4258-859A-60FACB2AECB0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8B436-17C5-4462-BE50-7DD91F6F5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70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29057" indent="-280406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2162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57027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18927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46757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1622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36487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1352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82AC743C-C863-4778-AC3F-59094FA82799}" type="slidenum">
              <a:rPr lang="en-US" altLang="en-US">
                <a:latin typeface="Arial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we want to apply a texture to a triangle or set of triangles, we’ll specify a set of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texture coordinates for each vertex so that OpenGL knows which parts of the texture it needs to draw across each triangle.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B436-17C5-4462-BE50-7DD91F6F52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86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http://www.pslweb.org/liberationnews/assets/images/website/android-logo-peeking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244202"/>
            <a:ext cx="838200" cy="1613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219200"/>
            <a:ext cx="7772400" cy="1470025"/>
          </a:xfrm>
        </p:spPr>
        <p:txBody>
          <a:bodyPr/>
          <a:lstStyle/>
          <a:p>
            <a:pPr algn="r"/>
            <a:r>
              <a:rPr lang="en-US" altLang="en-US" sz="3600" dirty="0" smtClean="0"/>
              <a:t> </a:t>
            </a:r>
            <a:r>
              <a:rPr lang="en-US" sz="3600" dirty="0" smtClean="0">
                <a:solidFill>
                  <a:srgbClr val="0070C0"/>
                </a:solidFill>
              </a:rPr>
              <a:t>OpenGL ES</a:t>
            </a:r>
            <a:br>
              <a:rPr lang="en-US" sz="3600" dirty="0" smtClean="0">
                <a:solidFill>
                  <a:srgbClr val="0070C0"/>
                </a:solidFill>
              </a:rPr>
            </a:br>
            <a:r>
              <a:rPr lang="en-US" sz="3600" dirty="0" smtClean="0">
                <a:solidFill>
                  <a:srgbClr val="0070C0"/>
                </a:solidFill>
              </a:rPr>
              <a:t>Introducing Texture Mapping</a:t>
            </a:r>
            <a:br>
              <a:rPr lang="en-US" sz="36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Chapter7</a:t>
            </a:r>
            <a:endParaRPr lang="en-US" altLang="en-US" sz="32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505200"/>
            <a:ext cx="6400800" cy="1752600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altLang="en-US" sz="2400" dirty="0" smtClean="0"/>
              <a:t>Eng. </a:t>
            </a:r>
            <a:r>
              <a:rPr lang="en-US" altLang="en-US" sz="2400" dirty="0" err="1" smtClean="0"/>
              <a:t>Basma</a:t>
            </a:r>
            <a:r>
              <a:rPr lang="en-US" altLang="en-US" sz="2400" dirty="0" smtClean="0"/>
              <a:t> Hassan</a:t>
            </a:r>
          </a:p>
          <a:p>
            <a:pPr algn="r" eaLnBrk="1" hangingPunct="1"/>
            <a:r>
              <a:rPr lang="en-US" altLang="en-US" dirty="0" smtClean="0"/>
              <a:t>Eng. Samar </a:t>
            </a:r>
            <a:r>
              <a:rPr lang="en-US" altLang="en-US" dirty="0" err="1" smtClean="0"/>
              <a:t>Shaban</a:t>
            </a:r>
            <a:endParaRPr lang="en-US" altLang="en-US" sz="2400" dirty="0" smtClean="0"/>
          </a:p>
          <a:p>
            <a:pPr algn="r" eaLnBrk="1" hangingPunct="1"/>
            <a:endParaRPr lang="en-US" altLang="en-US" sz="2400" dirty="0" smtClean="0"/>
          </a:p>
          <a:p>
            <a:pPr algn="r" eaLnBrk="1" hangingPunct="1"/>
            <a:endParaRPr lang="en-US" alt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15" y="3505200"/>
            <a:ext cx="472708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draw a texture onto </a:t>
            </a:r>
            <a:r>
              <a:rPr lang="en-US" dirty="0" smtClean="0"/>
              <a:t>the rendering </a:t>
            </a:r>
            <a:r>
              <a:rPr lang="en-US" dirty="0"/>
              <a:t>surface, the texture’s </a:t>
            </a:r>
            <a:r>
              <a:rPr lang="en-US" dirty="0" err="1"/>
              <a:t>texels</a:t>
            </a:r>
            <a:r>
              <a:rPr lang="en-US" dirty="0"/>
              <a:t> may not map exactly onto the </a:t>
            </a:r>
            <a:r>
              <a:rPr lang="en-US" dirty="0" smtClean="0"/>
              <a:t>fragments generated </a:t>
            </a:r>
            <a:r>
              <a:rPr lang="en-US" dirty="0"/>
              <a:t>by </a:t>
            </a:r>
            <a:r>
              <a:rPr lang="en-US" dirty="0" smtClean="0"/>
              <a:t>OpenGL.</a:t>
            </a:r>
          </a:p>
          <a:p>
            <a:r>
              <a:rPr lang="en-US" dirty="0"/>
              <a:t>There are two cases: </a:t>
            </a:r>
            <a:endParaRPr lang="en-US" dirty="0" smtClean="0"/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Minification</a:t>
            </a:r>
            <a:r>
              <a:rPr lang="en-US" b="1" dirty="0" smtClean="0">
                <a:solidFill>
                  <a:srgbClr val="C00000"/>
                </a:solidFill>
              </a:rPr>
              <a:t>: </a:t>
            </a:r>
            <a:r>
              <a:rPr lang="en-US" dirty="0"/>
              <a:t>happens when </a:t>
            </a:r>
            <a:r>
              <a:rPr lang="en-US" dirty="0" smtClean="0"/>
              <a:t>several </a:t>
            </a:r>
            <a:r>
              <a:rPr lang="en-US" dirty="0" err="1"/>
              <a:t>texels</a:t>
            </a:r>
            <a:r>
              <a:rPr lang="en-US" dirty="0"/>
              <a:t> </a:t>
            </a:r>
            <a:r>
              <a:rPr lang="en-US" dirty="0" smtClean="0"/>
              <a:t>are crammed onto </a:t>
            </a:r>
            <a:r>
              <a:rPr lang="en-US" dirty="0"/>
              <a:t>the same </a:t>
            </a:r>
            <a:r>
              <a:rPr lang="en-US" dirty="0" smtClean="0"/>
              <a:t>fragment.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Magnification: </a:t>
            </a:r>
            <a:r>
              <a:rPr lang="en-US" dirty="0"/>
              <a:t>happens when </a:t>
            </a:r>
            <a:r>
              <a:rPr lang="en-US" dirty="0" smtClean="0"/>
              <a:t>one </a:t>
            </a:r>
            <a:r>
              <a:rPr lang="en-US" dirty="0" err="1"/>
              <a:t>texel</a:t>
            </a:r>
            <a:r>
              <a:rPr lang="en-US" dirty="0"/>
              <a:t> </a:t>
            </a:r>
            <a:r>
              <a:rPr lang="en-US" dirty="0" smtClean="0"/>
              <a:t>is spread across many fragments.</a:t>
            </a:r>
          </a:p>
          <a:p>
            <a:r>
              <a:rPr lang="en-US" dirty="0" smtClean="0"/>
              <a:t>OpenGL must be configured to </a:t>
            </a:r>
            <a:r>
              <a:rPr lang="en-US" dirty="0"/>
              <a:t>use a texture filter for each case.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80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866" y="1600200"/>
            <a:ext cx="2774267" cy="4876800"/>
          </a:xfrm>
        </p:spPr>
      </p:pic>
    </p:spTree>
    <p:extLst>
      <p:ext uri="{BB962C8B-B14F-4D97-AF65-F5344CB8AC3E}">
        <p14:creationId xmlns:p14="http://schemas.microsoft.com/office/powerpoint/2010/main" val="371768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3868181" cy="29721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429000"/>
            <a:ext cx="3524276" cy="3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8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2200275"/>
          </a:xfrm>
        </p:spPr>
        <p:txBody>
          <a:bodyPr/>
          <a:lstStyle/>
          <a:p>
            <a:pPr algn="ctr"/>
            <a:r>
              <a:rPr lang="en-US" dirty="0" smtClean="0"/>
              <a:t>COURSE END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5800" y="2919413"/>
            <a:ext cx="7772400" cy="1500187"/>
          </a:xfrm>
        </p:spPr>
        <p:txBody>
          <a:bodyPr/>
          <a:lstStyle/>
          <a:p>
            <a:pPr algn="ctr"/>
            <a:r>
              <a:rPr lang="en-US" dirty="0" smtClean="0"/>
              <a:t>Prepare any questions you have for coming lab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886200"/>
            <a:ext cx="5124249" cy="278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7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art of texture mapping (along with lighting) is one of the most important parts of building up a </a:t>
            </a:r>
            <a:r>
              <a:rPr lang="en-US" dirty="0">
                <a:solidFill>
                  <a:srgbClr val="C00000"/>
                </a:solidFill>
              </a:rPr>
              <a:t>realistic-looking 3D world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texture is simply </a:t>
            </a:r>
            <a:r>
              <a:rPr lang="en-US" dirty="0" smtClean="0"/>
              <a:t>an </a:t>
            </a:r>
            <a:r>
              <a:rPr lang="en-US" dirty="0" smtClean="0">
                <a:solidFill>
                  <a:srgbClr val="C00000"/>
                </a:solidFill>
              </a:rPr>
              <a:t>image</a:t>
            </a:r>
            <a:r>
              <a:rPr lang="en-US" dirty="0" smtClean="0"/>
              <a:t> </a:t>
            </a:r>
            <a:r>
              <a:rPr lang="en-US" dirty="0"/>
              <a:t>or a </a:t>
            </a:r>
            <a:r>
              <a:rPr lang="en-US" dirty="0">
                <a:solidFill>
                  <a:srgbClr val="C00000"/>
                </a:solidFill>
              </a:rPr>
              <a:t>picture</a:t>
            </a:r>
            <a:r>
              <a:rPr lang="en-US" dirty="0"/>
              <a:t> that has been uploaded into OpenGL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5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92" y="1828800"/>
            <a:ext cx="6422208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4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52600"/>
            <a:ext cx="6096000" cy="4572000"/>
          </a:xfrm>
        </p:spPr>
      </p:pic>
      <p:sp>
        <p:nvSpPr>
          <p:cNvPr id="7" name="Rectangle 6"/>
          <p:cNvSpPr/>
          <p:nvPr/>
        </p:nvSpPr>
        <p:spPr>
          <a:xfrm>
            <a:off x="6019800" y="1828800"/>
            <a:ext cx="1066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9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661" y="1600200"/>
            <a:ext cx="4134678" cy="4876800"/>
          </a:xfrm>
        </p:spPr>
      </p:pic>
    </p:spTree>
    <p:extLst>
      <p:ext uri="{BB962C8B-B14F-4D97-AF65-F5344CB8AC3E}">
        <p14:creationId xmlns:p14="http://schemas.microsoft.com/office/powerpoint/2010/main" val="176343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44" y="2286000"/>
            <a:ext cx="8068556" cy="357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8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Textures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 smtClean="0"/>
              <a:t>two-dimensional texture </a:t>
            </a:r>
            <a:r>
              <a:rPr lang="en-US" dirty="0"/>
              <a:t>is composed of many small </a:t>
            </a:r>
            <a:r>
              <a:rPr lang="en-US" i="1" dirty="0" err="1" smtClean="0">
                <a:solidFill>
                  <a:srgbClr val="C00000"/>
                </a:solidFill>
              </a:rPr>
              <a:t>texels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(small blocks of data).</a:t>
            </a:r>
          </a:p>
          <a:p>
            <a:r>
              <a:rPr lang="en-US" dirty="0"/>
              <a:t>The most common way to use a texture is to </a:t>
            </a:r>
            <a:r>
              <a:rPr lang="en-US" dirty="0">
                <a:solidFill>
                  <a:srgbClr val="C00000"/>
                </a:solidFill>
              </a:rPr>
              <a:t>load</a:t>
            </a:r>
            <a:r>
              <a:rPr lang="en-US" dirty="0"/>
              <a:t> in the </a:t>
            </a:r>
            <a:r>
              <a:rPr lang="en-US" dirty="0">
                <a:solidFill>
                  <a:srgbClr val="C00000"/>
                </a:solidFill>
              </a:rPr>
              <a:t>data</a:t>
            </a:r>
            <a:r>
              <a:rPr lang="en-US" dirty="0"/>
              <a:t> </a:t>
            </a:r>
            <a:r>
              <a:rPr lang="en-US" dirty="0" smtClean="0"/>
              <a:t>directly from </a:t>
            </a:r>
            <a:r>
              <a:rPr lang="en-US" dirty="0"/>
              <a:t>an </a:t>
            </a:r>
            <a:r>
              <a:rPr lang="en-US" dirty="0">
                <a:solidFill>
                  <a:srgbClr val="C00000"/>
                </a:solidFill>
              </a:rPr>
              <a:t>image </a:t>
            </a:r>
            <a:r>
              <a:rPr lang="en-US" dirty="0" smtClean="0">
                <a:solidFill>
                  <a:srgbClr val="C00000"/>
                </a:solidFill>
              </a:rPr>
              <a:t>file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recommended to store </a:t>
            </a:r>
            <a:r>
              <a:rPr lang="en-US" dirty="0"/>
              <a:t>the texture in your project’s </a:t>
            </a:r>
            <a:r>
              <a:rPr lang="en-US" dirty="0">
                <a:solidFill>
                  <a:srgbClr val="C00000"/>
                </a:solidFill>
              </a:rPr>
              <a:t>/res/</a:t>
            </a:r>
            <a:r>
              <a:rPr lang="en-US" dirty="0" err="1">
                <a:solidFill>
                  <a:srgbClr val="C00000"/>
                </a:solidFill>
              </a:rPr>
              <a:t>drawable-nodpi</a:t>
            </a:r>
            <a:r>
              <a:rPr lang="en-US" dirty="0">
                <a:solidFill>
                  <a:srgbClr val="C00000"/>
                </a:solidFill>
              </a:rPr>
              <a:t>/</a:t>
            </a:r>
            <a:r>
              <a:rPr lang="en-US" dirty="0"/>
              <a:t> </a:t>
            </a:r>
            <a:r>
              <a:rPr lang="en-US" dirty="0" smtClean="0"/>
              <a:t>folder.</a:t>
            </a:r>
          </a:p>
          <a:p>
            <a:r>
              <a:rPr lang="en-US" dirty="0" smtClean="0"/>
              <a:t>Texture </a:t>
            </a:r>
            <a:r>
              <a:rPr lang="en-US" dirty="0"/>
              <a:t>has its own coordinate space, ranging </a:t>
            </a:r>
            <a:r>
              <a:rPr lang="en-US" dirty="0" smtClean="0"/>
              <a:t>from (0</a:t>
            </a:r>
            <a:r>
              <a:rPr lang="en-US" dirty="0"/>
              <a:t>, 0) at one corner to (1, 1) at the other corner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two dimensions of the texture are </a:t>
            </a:r>
            <a:r>
              <a:rPr lang="en-US" dirty="0"/>
              <a:t>called </a:t>
            </a:r>
            <a:r>
              <a:rPr lang="en-US" i="1" dirty="0">
                <a:solidFill>
                  <a:srgbClr val="C00000"/>
                </a:solidFill>
              </a:rPr>
              <a:t>S</a:t>
            </a:r>
            <a:r>
              <a:rPr lang="en-US" i="1" dirty="0"/>
              <a:t> </a:t>
            </a:r>
            <a:r>
              <a:rPr lang="en-US" dirty="0" smtClean="0"/>
              <a:t>and </a:t>
            </a:r>
            <a:r>
              <a:rPr lang="en-US" i="1" dirty="0" smtClean="0">
                <a:solidFill>
                  <a:srgbClr val="C00000"/>
                </a:solidFill>
              </a:rPr>
              <a:t>T</a:t>
            </a:r>
          </a:p>
          <a:p>
            <a:r>
              <a:rPr lang="en-US" dirty="0" smtClean="0"/>
              <a:t>To </a:t>
            </a:r>
            <a:r>
              <a:rPr lang="en-US" dirty="0"/>
              <a:t>apply a texture to </a:t>
            </a:r>
            <a:r>
              <a:rPr lang="en-US" dirty="0" smtClean="0"/>
              <a:t>an object, you need to specify </a:t>
            </a:r>
            <a:r>
              <a:rPr lang="en-US" dirty="0"/>
              <a:t>a set of </a:t>
            </a:r>
            <a:r>
              <a:rPr lang="en-US" i="1" dirty="0">
                <a:solidFill>
                  <a:srgbClr val="C00000"/>
                </a:solidFill>
              </a:rPr>
              <a:t>ST </a:t>
            </a:r>
            <a:r>
              <a:rPr lang="en-US" dirty="0">
                <a:solidFill>
                  <a:srgbClr val="C00000"/>
                </a:solidFill>
              </a:rPr>
              <a:t>texture coordinates </a:t>
            </a:r>
            <a:r>
              <a:rPr lang="en-US" dirty="0"/>
              <a:t>for each </a:t>
            </a:r>
            <a:r>
              <a:rPr lang="en-US" dirty="0" smtClean="0"/>
              <a:t>object </a:t>
            </a:r>
            <a:r>
              <a:rPr lang="en-US" dirty="0" smtClean="0">
                <a:solidFill>
                  <a:srgbClr val="C00000"/>
                </a:solidFill>
              </a:rPr>
              <a:t>vertex</a:t>
            </a:r>
            <a:r>
              <a:rPr lang="en-US" dirty="0" smtClean="0"/>
              <a:t>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02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 Coordinate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52600"/>
            <a:ext cx="4572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032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Textures in 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standard OpenGL ES 2.0, textures don’t have to be square, but </a:t>
            </a:r>
            <a:r>
              <a:rPr lang="en-US" dirty="0" smtClean="0">
                <a:solidFill>
                  <a:srgbClr val="C00000"/>
                </a:solidFill>
              </a:rPr>
              <a:t>each dimension </a:t>
            </a:r>
            <a:r>
              <a:rPr lang="en-US" dirty="0"/>
              <a:t>should be a </a:t>
            </a:r>
            <a:r>
              <a:rPr lang="en-US" dirty="0">
                <a:solidFill>
                  <a:srgbClr val="C00000"/>
                </a:solidFill>
              </a:rPr>
              <a:t>power of </a:t>
            </a:r>
            <a:r>
              <a:rPr lang="en-US" dirty="0" smtClean="0">
                <a:solidFill>
                  <a:srgbClr val="C00000"/>
                </a:solidFill>
              </a:rPr>
              <a:t>two </a:t>
            </a:r>
            <a:r>
              <a:rPr lang="en-US" dirty="0" smtClean="0"/>
              <a:t>(</a:t>
            </a:r>
            <a:r>
              <a:rPr lang="en-US" dirty="0"/>
              <a:t>128, 256, </a:t>
            </a:r>
            <a:r>
              <a:rPr lang="en-US" dirty="0" smtClean="0"/>
              <a:t>512, etc.)</a:t>
            </a:r>
          </a:p>
          <a:p>
            <a:r>
              <a:rPr lang="en-US" dirty="0"/>
              <a:t>OpenGL can’t read data from a PNG or JPEG file directly because these </a:t>
            </a:r>
            <a:r>
              <a:rPr lang="en-US" dirty="0" smtClean="0"/>
              <a:t>files are </a:t>
            </a:r>
            <a:r>
              <a:rPr lang="en-US" dirty="0"/>
              <a:t>encoded into specific compressed formats. </a:t>
            </a:r>
            <a:endParaRPr lang="en-US" dirty="0" smtClean="0"/>
          </a:p>
          <a:p>
            <a:r>
              <a:rPr lang="en-US" dirty="0" smtClean="0"/>
              <a:t>OpenGL </a:t>
            </a:r>
            <a:r>
              <a:rPr lang="en-US" dirty="0"/>
              <a:t>needs the raw </a:t>
            </a:r>
            <a:r>
              <a:rPr lang="en-US" dirty="0" smtClean="0"/>
              <a:t>data in </a:t>
            </a:r>
            <a:r>
              <a:rPr lang="en-US" dirty="0"/>
              <a:t>an uncompressed form, so we’ll need to use Android’s built-in </a:t>
            </a:r>
            <a:r>
              <a:rPr lang="en-US" dirty="0" smtClean="0"/>
              <a:t>bitmap decoder </a:t>
            </a:r>
            <a:r>
              <a:rPr lang="en-US" dirty="0"/>
              <a:t>to decompress our image files into a form that OpenGL understands.</a:t>
            </a:r>
          </a:p>
        </p:txBody>
      </p:sp>
    </p:spTree>
    <p:extLst>
      <p:ext uri="{BB962C8B-B14F-4D97-AF65-F5344CB8AC3E}">
        <p14:creationId xmlns:p14="http://schemas.microsoft.com/office/powerpoint/2010/main" val="154393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4721</TotalTime>
  <Words>377</Words>
  <Application>Microsoft Office PowerPoint</Application>
  <PresentationFormat>On-screen Show (4:3)</PresentationFormat>
  <Paragraphs>35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 OpenGL ES Introducing Texture Mapping Chapter7</vt:lpstr>
      <vt:lpstr>Introduction</vt:lpstr>
      <vt:lpstr>Examples 1</vt:lpstr>
      <vt:lpstr>Examples 2</vt:lpstr>
      <vt:lpstr>Examples 3</vt:lpstr>
      <vt:lpstr>Examples 4</vt:lpstr>
      <vt:lpstr>Understanding Textures</vt:lpstr>
      <vt:lpstr>Texture Coordinate Space</vt:lpstr>
      <vt:lpstr>Loading Textures in OpenGL</vt:lpstr>
      <vt:lpstr>Texture Filtering</vt:lpstr>
      <vt:lpstr>Our Program</vt:lpstr>
      <vt:lpstr>Our Program</vt:lpstr>
      <vt:lpstr>COURSE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basma hassan</dc:creator>
  <cp:lastModifiedBy>Basma</cp:lastModifiedBy>
  <cp:revision>343</cp:revision>
  <dcterms:created xsi:type="dcterms:W3CDTF">2006-08-16T00:00:00Z</dcterms:created>
  <dcterms:modified xsi:type="dcterms:W3CDTF">2015-04-20T20:18:41Z</dcterms:modified>
</cp:coreProperties>
</file>