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222" y="-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61E-61EE-415F-916A-2290D6282AE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237B-211B-4C04-9777-1321CBA3B96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61E-61EE-415F-916A-2290D6282AE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237B-211B-4C04-9777-1321CBA3B9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61E-61EE-415F-916A-2290D6282AE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237B-211B-4C04-9777-1321CBA3B9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61E-61EE-415F-916A-2290D6282AE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237B-211B-4C04-9777-1321CBA3B9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61E-61EE-415F-916A-2290D6282AE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237B-211B-4C04-9777-1321CBA3B96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61E-61EE-415F-916A-2290D6282AE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237B-211B-4C04-9777-1321CBA3B9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61E-61EE-415F-916A-2290D6282AE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237B-211B-4C04-9777-1321CBA3B9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61E-61EE-415F-916A-2290D6282AE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237B-211B-4C04-9777-1321CBA3B9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61E-61EE-415F-916A-2290D6282AE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237B-211B-4C04-9777-1321CBA3B9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61E-61EE-415F-916A-2290D6282AE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237B-211B-4C04-9777-1321CBA3B9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61E-61EE-415F-916A-2290D6282AE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35D237B-211B-4C04-9777-1321CBA3B96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6D861E-61EE-415F-916A-2290D6282AE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35D237B-211B-4C04-9777-1321CBA3B968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arShabanCS/DSP" TargetMode="External"/><Relationship Id="rId2" Type="http://schemas.openxmlformats.org/officeDocument/2006/relationships/hyperlink" Target="mailto:ssa10@fayoum.edu.eg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ayoum-university-fci.slack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838200"/>
            <a:ext cx="7851648" cy="1828800"/>
          </a:xfrm>
        </p:spPr>
        <p:txBody>
          <a:bodyPr/>
          <a:lstStyle/>
          <a:p>
            <a:r>
              <a:rPr lang="en-US" dirty="0" smtClean="0"/>
              <a:t>Digital Signal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dirty="0" smtClean="0"/>
              <a:t>Lab2: </a:t>
            </a:r>
            <a:r>
              <a:rPr lang="en-US" dirty="0" err="1" smtClean="0"/>
              <a:t>MatLab</a:t>
            </a:r>
            <a:r>
              <a:rPr lang="en-US" dirty="0" smtClean="0"/>
              <a:t> Graphs and scripts</a:t>
            </a:r>
          </a:p>
          <a:p>
            <a:pPr algn="l"/>
            <a:r>
              <a:rPr lang="en-US" dirty="0" smtClean="0"/>
              <a:t>Instructor: </a:t>
            </a:r>
            <a:r>
              <a:rPr lang="en-US" dirty="0" err="1" smtClean="0"/>
              <a:t>Eng</a:t>
            </a:r>
            <a:r>
              <a:rPr lang="en-US" dirty="0" smtClean="0"/>
              <a:t>\ Samar </a:t>
            </a:r>
            <a:r>
              <a:rPr lang="en-US" dirty="0" err="1" smtClean="0"/>
              <a:t>Shaaban</a:t>
            </a:r>
            <a:endParaRPr lang="en-US" dirty="0" smtClean="0"/>
          </a:p>
          <a:p>
            <a:pPr algn="l"/>
            <a:r>
              <a:rPr lang="en-US" dirty="0" smtClean="0"/>
              <a:t>E-mail: </a:t>
            </a:r>
            <a:r>
              <a:rPr lang="en-US" dirty="0" smtClean="0">
                <a:hlinkClick r:id="rId2"/>
              </a:rPr>
              <a:t>ssa10@fayoum.edu.eg</a:t>
            </a:r>
            <a:endParaRPr lang="en-US" dirty="0" smtClean="0"/>
          </a:p>
          <a:p>
            <a:pPr algn="l"/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 smtClean="0"/>
              <a:t>Repo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github.com/SamarShabanCS/DSP</a:t>
            </a:r>
            <a:endParaRPr lang="en-US" dirty="0" smtClean="0"/>
          </a:p>
          <a:p>
            <a:pPr algn="l"/>
            <a:r>
              <a:rPr lang="en-US" dirty="0"/>
              <a:t>Slack workspace: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fayoum-university-fci.slack.com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9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04088"/>
            <a:ext cx="8229600" cy="1143000"/>
          </a:xfrm>
        </p:spPr>
        <p:txBody>
          <a:bodyPr/>
          <a:lstStyle/>
          <a:p>
            <a:r>
              <a:rPr lang="en-US" dirty="0" smtClean="0"/>
              <a:t>Task: Sol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57400"/>
            <a:ext cx="8686800" cy="4389120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clear;</a:t>
            </a:r>
          </a:p>
          <a:p>
            <a:pPr marL="0" indent="0">
              <a:buNone/>
            </a:pPr>
            <a:r>
              <a:rPr lang="en-US" dirty="0" err="1"/>
              <a:t>clc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close all;</a:t>
            </a:r>
          </a:p>
          <a:p>
            <a:pPr marL="0" indent="0">
              <a:buNone/>
            </a:pPr>
            <a:r>
              <a:rPr lang="en-US" dirty="0"/>
              <a:t>Salaries =</a:t>
            </a:r>
            <a:r>
              <a:rPr lang="en-US" dirty="0" err="1"/>
              <a:t>randi</a:t>
            </a:r>
            <a:r>
              <a:rPr lang="en-US" dirty="0"/>
              <a:t>([700,900],1,10);</a:t>
            </a:r>
          </a:p>
          <a:p>
            <a:pPr marL="0" indent="0">
              <a:buNone/>
            </a:pPr>
            <a:r>
              <a:rPr lang="en-US" dirty="0" err="1"/>
              <a:t>MaxSalary</a:t>
            </a:r>
            <a:r>
              <a:rPr lang="en-US" dirty="0"/>
              <a:t> = max(Salaries);  			</a:t>
            </a:r>
            <a:r>
              <a:rPr lang="en-US" sz="1800" b="1" dirty="0">
                <a:solidFill>
                  <a:schemeClr val="accent5"/>
                </a:solidFill>
              </a:rPr>
              <a:t>% Max. Salary </a:t>
            </a:r>
          </a:p>
          <a:p>
            <a:pPr marL="0" indent="0">
              <a:buNone/>
            </a:pPr>
            <a:r>
              <a:rPr lang="en-US" dirty="0" err="1"/>
              <a:t>EmplMax_ID</a:t>
            </a:r>
            <a:r>
              <a:rPr lang="en-US" dirty="0"/>
              <a:t> = find(Salaries==</a:t>
            </a:r>
            <a:r>
              <a:rPr lang="en-US" dirty="0" err="1"/>
              <a:t>MaxSalary</a:t>
            </a:r>
            <a:r>
              <a:rPr lang="en-US" dirty="0"/>
              <a:t>);    </a:t>
            </a:r>
            <a:r>
              <a:rPr lang="en-US" sz="1800" b="1" dirty="0">
                <a:solidFill>
                  <a:schemeClr val="accent5"/>
                </a:solidFill>
              </a:rPr>
              <a:t>%</a:t>
            </a:r>
            <a:r>
              <a:rPr lang="en-US" sz="1800" b="1" dirty="0" err="1">
                <a:solidFill>
                  <a:schemeClr val="accent5"/>
                </a:solidFill>
              </a:rPr>
              <a:t>Empl</a:t>
            </a:r>
            <a:r>
              <a:rPr lang="en-US" sz="1800" b="1" dirty="0">
                <a:solidFill>
                  <a:schemeClr val="accent5"/>
                </a:solidFill>
              </a:rPr>
              <a:t>. </a:t>
            </a:r>
            <a:r>
              <a:rPr lang="en-US" sz="1800" b="1" dirty="0" err="1">
                <a:solidFill>
                  <a:schemeClr val="accent5"/>
                </a:solidFill>
              </a:rPr>
              <a:t>Max_ID</a:t>
            </a:r>
            <a:r>
              <a:rPr lang="en-US" sz="1800" b="1" dirty="0">
                <a:solidFill>
                  <a:schemeClr val="accent5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err="1"/>
              <a:t>MinSalary</a:t>
            </a:r>
            <a:r>
              <a:rPr lang="en-US" dirty="0"/>
              <a:t> = min(Salaries);  </a:t>
            </a:r>
            <a:r>
              <a:rPr lang="en-US" b="1" dirty="0"/>
              <a:t>         	            </a:t>
            </a:r>
            <a:r>
              <a:rPr lang="en-US" sz="1800" b="1" dirty="0">
                <a:solidFill>
                  <a:schemeClr val="accent5"/>
                </a:solidFill>
              </a:rPr>
              <a:t>%Min. Salary </a:t>
            </a:r>
          </a:p>
          <a:p>
            <a:pPr marL="0" indent="0">
              <a:buNone/>
            </a:pPr>
            <a:r>
              <a:rPr lang="en-US" dirty="0" err="1"/>
              <a:t>EmplMin_ID</a:t>
            </a:r>
            <a:r>
              <a:rPr lang="en-US" dirty="0"/>
              <a:t> = find(Salaries==</a:t>
            </a:r>
            <a:r>
              <a:rPr lang="en-US" dirty="0" err="1"/>
              <a:t>MinSalary</a:t>
            </a:r>
            <a:r>
              <a:rPr lang="en-US" dirty="0"/>
              <a:t>);      </a:t>
            </a:r>
            <a:r>
              <a:rPr lang="en-US" sz="1800" b="1" dirty="0">
                <a:solidFill>
                  <a:schemeClr val="accent5"/>
                </a:solidFill>
              </a:rPr>
              <a:t>%</a:t>
            </a:r>
            <a:r>
              <a:rPr lang="en-US" sz="1800" b="1" dirty="0" err="1">
                <a:solidFill>
                  <a:schemeClr val="accent5"/>
                </a:solidFill>
              </a:rPr>
              <a:t>Empl</a:t>
            </a:r>
            <a:r>
              <a:rPr lang="en-US" sz="1800" b="1" dirty="0">
                <a:solidFill>
                  <a:schemeClr val="accent5"/>
                </a:solidFill>
              </a:rPr>
              <a:t>. </a:t>
            </a:r>
            <a:r>
              <a:rPr lang="en-US" sz="1800" b="1" dirty="0" err="1">
                <a:solidFill>
                  <a:schemeClr val="accent5"/>
                </a:solidFill>
              </a:rPr>
              <a:t>Min_ID</a:t>
            </a:r>
            <a:endParaRPr lang="en-US" sz="1800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0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610600" cy="43891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Any variable defined as string is considered a vector of</a:t>
            </a:r>
          </a:p>
          <a:p>
            <a:pPr marL="0" indent="0">
              <a:buNone/>
            </a:pPr>
            <a:r>
              <a:rPr lang="en-US" dirty="0" smtClean="0"/>
              <a:t> characters</a:t>
            </a:r>
            <a:r>
              <a:rPr lang="en-US" dirty="0"/>
              <a:t>, dealing with it as same as dealing </a:t>
            </a:r>
            <a:r>
              <a:rPr lang="en-US" dirty="0" smtClean="0"/>
              <a:t>with vectors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 smtClean="0"/>
              <a:t>str</a:t>
            </a:r>
            <a:r>
              <a:rPr lang="en-US" dirty="0" smtClean="0"/>
              <a:t> </a:t>
            </a:r>
            <a:r>
              <a:rPr lang="en-US" dirty="0"/>
              <a:t>= ‘hello matlab’; </a:t>
            </a:r>
          </a:p>
          <a:p>
            <a:pPr marL="0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disp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msgbox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dirty="0"/>
              <a:t>= input(‘Enter your number:’)</a:t>
            </a:r>
          </a:p>
          <a:p>
            <a:pPr marL="0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str</a:t>
            </a:r>
            <a:r>
              <a:rPr lang="en-US" dirty="0" smtClean="0"/>
              <a:t> </a:t>
            </a:r>
            <a:r>
              <a:rPr lang="en-US" dirty="0"/>
              <a:t>= input(‘Enter your </a:t>
            </a:r>
            <a:r>
              <a:rPr lang="en-US" dirty="0" err="1"/>
              <a:t>name:’,’s</a:t>
            </a:r>
            <a:r>
              <a:rPr lang="en-US" dirty="0"/>
              <a:t>’) 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----------------------------------------------------------------------------- </a:t>
            </a:r>
          </a:p>
          <a:p>
            <a:pPr marL="0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str</a:t>
            </a:r>
            <a:r>
              <a:rPr lang="en-US" dirty="0" smtClean="0"/>
              <a:t> </a:t>
            </a:r>
            <a:r>
              <a:rPr lang="en-US" dirty="0"/>
              <a:t>= ‘7234’</a:t>
            </a:r>
          </a:p>
          <a:p>
            <a:pPr marL="0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dirty="0"/>
              <a:t>= str2num(</a:t>
            </a:r>
            <a:r>
              <a:rPr lang="en-US" dirty="0" err="1"/>
              <a:t>str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 smtClean="0"/>
              <a:t>&gt;&gt; number </a:t>
            </a:r>
            <a:r>
              <a:rPr lang="en-US" dirty="0"/>
              <a:t>= 55</a:t>
            </a:r>
          </a:p>
          <a:p>
            <a:pPr marL="0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str</a:t>
            </a:r>
            <a:r>
              <a:rPr lang="en-US" dirty="0" smtClean="0"/>
              <a:t> </a:t>
            </a:r>
            <a:r>
              <a:rPr lang="en-US" dirty="0"/>
              <a:t>= num2str(number) </a:t>
            </a:r>
          </a:p>
        </p:txBody>
      </p:sp>
    </p:spTree>
    <p:extLst>
      <p:ext uri="{BB962C8B-B14F-4D97-AF65-F5344CB8AC3E}">
        <p14:creationId xmlns:p14="http://schemas.microsoft.com/office/powerpoint/2010/main" val="69456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Matlab programming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>Relational Operators: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70120"/>
          </a:xfrm>
        </p:spPr>
        <p:txBody>
          <a:bodyPr>
            <a:normAutofit fontScale="85000" lnSpcReduction="20000"/>
          </a:bodyPr>
          <a:lstStyle/>
          <a:p>
            <a:r>
              <a:rPr lang="en-US" i="1" u="sng" dirty="0" smtClean="0"/>
              <a:t>relational </a:t>
            </a:r>
            <a:r>
              <a:rPr lang="en-US" i="1" u="sng" dirty="0"/>
              <a:t>operators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equal </a:t>
            </a:r>
            <a:r>
              <a:rPr lang="en-US" dirty="0"/>
              <a:t>==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notequal</a:t>
            </a:r>
            <a:r>
              <a:rPr lang="en-US" dirty="0" smtClean="0"/>
              <a:t> </a:t>
            </a:r>
            <a:r>
              <a:rPr lang="en-US" dirty="0"/>
              <a:t>~=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greater </a:t>
            </a:r>
            <a:r>
              <a:rPr lang="en-US" dirty="0"/>
              <a:t>than &gt;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less </a:t>
            </a:r>
            <a:r>
              <a:rPr lang="en-US" dirty="0"/>
              <a:t>than &lt;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greater </a:t>
            </a:r>
            <a:r>
              <a:rPr lang="en-US" dirty="0"/>
              <a:t>or equal &gt;=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less </a:t>
            </a:r>
            <a:r>
              <a:rPr lang="en-US" dirty="0"/>
              <a:t>or equal &lt;= 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/>
          </a:p>
          <a:p>
            <a:r>
              <a:rPr lang="en-US" i="1" u="sng" dirty="0" smtClean="0"/>
              <a:t>Logical operators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And </a:t>
            </a:r>
            <a:r>
              <a:rPr lang="en-US" dirty="0"/>
              <a:t>&amp;&amp;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Or ||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Not~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Xor</a:t>
            </a:r>
            <a:r>
              <a:rPr lang="en-US" dirty="0"/>
              <a:t> </a:t>
            </a:r>
            <a:r>
              <a:rPr lang="en-US" dirty="0" err="1"/>
              <a:t>xor</a:t>
            </a:r>
            <a:r>
              <a:rPr lang="en-US" dirty="0"/>
              <a:t> 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/>
          </a:p>
          <a:p>
            <a:r>
              <a:rPr lang="en-US" i="1" u="sng" dirty="0" smtClean="0"/>
              <a:t>Boolean </a:t>
            </a:r>
            <a:r>
              <a:rPr lang="en-US" i="1" u="sng" dirty="0"/>
              <a:t>values</a:t>
            </a:r>
            <a:r>
              <a:rPr lang="en-US" dirty="0"/>
              <a:t>: zero is false, nonzero is true</a:t>
            </a:r>
          </a:p>
        </p:txBody>
      </p:sp>
    </p:spTree>
    <p:extLst>
      <p:ext uri="{BB962C8B-B14F-4D97-AF65-F5344CB8AC3E}">
        <p14:creationId xmlns:p14="http://schemas.microsoft.com/office/powerpoint/2010/main" val="66074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Matlab programming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If </a:t>
            </a:r>
            <a:r>
              <a:rPr lang="en-US" sz="3200" dirty="0"/>
              <a:t>/ else / </a:t>
            </a:r>
            <a:r>
              <a:rPr lang="en-US" sz="3200" dirty="0" err="1"/>
              <a:t>elseif</a:t>
            </a:r>
            <a:r>
              <a:rPr lang="en-US" sz="3200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534400" cy="4389120"/>
          </a:xfrm>
        </p:spPr>
        <p:txBody>
          <a:bodyPr/>
          <a:lstStyle/>
          <a:p>
            <a:r>
              <a:rPr lang="en-US" dirty="0"/>
              <a:t>Basic flow-control, common to all </a:t>
            </a:r>
            <a:r>
              <a:rPr lang="en-US" dirty="0" smtClean="0"/>
              <a:t>languages</a:t>
            </a:r>
          </a:p>
          <a:p>
            <a:r>
              <a:rPr lang="en-US" dirty="0"/>
              <a:t>No need for parentheses : command blocks </a:t>
            </a:r>
            <a:r>
              <a:rPr lang="en-US" dirty="0" smtClean="0"/>
              <a:t>are between </a:t>
            </a:r>
            <a:r>
              <a:rPr lang="en-US" dirty="0"/>
              <a:t>reserved </a:t>
            </a:r>
            <a:r>
              <a:rPr lang="en-US" dirty="0" smtClean="0"/>
              <a:t>words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421117"/>
            <a:ext cx="80772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501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Matlab programming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dirty="0" smtClean="0"/>
              <a:t>Examples</a:t>
            </a:r>
            <a:endParaRPr lang="en-US" sz="3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2087880"/>
            <a:ext cx="45720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4" t="20046" r="70900" b="56414"/>
          <a:stretch/>
        </p:blipFill>
        <p:spPr bwMode="auto">
          <a:xfrm>
            <a:off x="4703379" y="1981200"/>
            <a:ext cx="4288221" cy="414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7" t="21771" r="60551" b="40044"/>
          <a:stretch/>
        </p:blipFill>
        <p:spPr bwMode="auto">
          <a:xfrm>
            <a:off x="255489" y="1981200"/>
            <a:ext cx="4392711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373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Matlab programming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dirty="0" smtClean="0"/>
              <a:t>For loop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command block</a:t>
            </a:r>
            <a:r>
              <a:rPr lang="en-US" dirty="0"/>
              <a:t> </a:t>
            </a:r>
            <a:r>
              <a:rPr lang="en-US" dirty="0" smtClean="0"/>
              <a:t>is anything </a:t>
            </a:r>
            <a:r>
              <a:rPr lang="en-US" dirty="0"/>
              <a:t>between the for line and the end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599" y="2476500"/>
            <a:ext cx="4333875" cy="17145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5" t="37403" r="58586" b="44023"/>
          <a:stretch/>
        </p:blipFill>
        <p:spPr bwMode="auto">
          <a:xfrm>
            <a:off x="477479" y="4344714"/>
            <a:ext cx="3467011" cy="2437086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5" t="55609" r="49276" b="13678"/>
          <a:stretch/>
        </p:blipFill>
        <p:spPr bwMode="auto">
          <a:xfrm>
            <a:off x="4876800" y="4344714"/>
            <a:ext cx="3515711" cy="2437086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802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Matlab programming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dirty="0" smtClean="0"/>
              <a:t>While </a:t>
            </a:r>
            <a:r>
              <a:rPr lang="en-US" sz="3200" dirty="0"/>
              <a:t>loop: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while is like a more general for </a:t>
            </a:r>
            <a:r>
              <a:rPr lang="en-US" dirty="0" smtClean="0"/>
              <a:t>loop</a:t>
            </a:r>
            <a:endParaRPr lang="en-US" dirty="0"/>
          </a:p>
          <a:p>
            <a:r>
              <a:rPr lang="en-US" dirty="0" smtClean="0"/>
              <a:t>Don't </a:t>
            </a:r>
            <a:r>
              <a:rPr lang="en-US" dirty="0"/>
              <a:t>need to know number of </a:t>
            </a:r>
            <a:r>
              <a:rPr lang="en-US" dirty="0" smtClean="0"/>
              <a:t>iterations</a:t>
            </a:r>
          </a:p>
          <a:p>
            <a:r>
              <a:rPr lang="en-US" dirty="0"/>
              <a:t>The command block will execute while the conditional expression is </a:t>
            </a:r>
            <a:r>
              <a:rPr lang="en-US" dirty="0" smtClean="0"/>
              <a:t>true </a:t>
            </a:r>
            <a:endParaRPr lang="en-US" dirty="0"/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Beware </a:t>
            </a:r>
            <a:r>
              <a:rPr lang="en-US" dirty="0"/>
              <a:t>of infinite loops!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343400"/>
            <a:ext cx="4267200" cy="2546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4" t="18943" r="62792" b="61072"/>
          <a:stretch/>
        </p:blipFill>
        <p:spPr bwMode="auto">
          <a:xfrm>
            <a:off x="4876800" y="4322378"/>
            <a:ext cx="4038600" cy="2535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600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Matlab programming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dirty="0" smtClean="0"/>
              <a:t>Continue</a:t>
            </a:r>
            <a:r>
              <a:rPr lang="en-US" sz="32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continue statement passes control to the next iteration of the loop</a:t>
            </a:r>
          </a:p>
          <a:p>
            <a:r>
              <a:rPr lang="en-US" dirty="0"/>
              <a:t>Skipping any remaining statements in the body of the loop.</a:t>
            </a:r>
          </a:p>
          <a:p>
            <a:r>
              <a:rPr lang="en-US" dirty="0"/>
              <a:t>In nested loops, continue passes control to the next iteration of the </a:t>
            </a:r>
            <a:r>
              <a:rPr lang="en-US" dirty="0" smtClean="0"/>
              <a:t>loop </a:t>
            </a:r>
            <a:r>
              <a:rPr lang="en-US" dirty="0"/>
              <a:t>enclosing it</a:t>
            </a:r>
            <a:r>
              <a:rPr lang="en-US" dirty="0" smtClean="0"/>
              <a:t>.</a:t>
            </a:r>
          </a:p>
          <a:p>
            <a:r>
              <a:rPr lang="en-US" b="1" dirty="0"/>
              <a:t>Example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3" t="58115" r="53552" b="14299"/>
          <a:stretch/>
        </p:blipFill>
        <p:spPr bwMode="auto">
          <a:xfrm>
            <a:off x="5715000" y="4114800"/>
            <a:ext cx="2971800" cy="2718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233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Matlab programming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dirty="0" smtClean="0"/>
              <a:t>Break</a:t>
            </a:r>
            <a:r>
              <a:rPr lang="en-US" sz="32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break statement lets you exit early from a for loop or while loop. </a:t>
            </a:r>
          </a:p>
          <a:p>
            <a:r>
              <a:rPr lang="en-US" dirty="0" smtClean="0"/>
              <a:t>In </a:t>
            </a:r>
            <a:r>
              <a:rPr lang="en-US" dirty="0"/>
              <a:t>nested loops, break exits from the innermost loop only. </a:t>
            </a:r>
          </a:p>
          <a:p>
            <a:r>
              <a:rPr lang="en-US" b="1" dirty="0" smtClean="0"/>
              <a:t>Example</a:t>
            </a:r>
            <a:r>
              <a:rPr lang="en-US" b="1" dirty="0"/>
              <a:t>: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45" t="52046" r="42483" b="21655"/>
          <a:stretch/>
        </p:blipFill>
        <p:spPr bwMode="auto">
          <a:xfrm>
            <a:off x="4191000" y="3581400"/>
            <a:ext cx="4574628" cy="313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882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Matlab programming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dirty="0" smtClean="0"/>
              <a:t>User-defined </a:t>
            </a:r>
            <a:r>
              <a:rPr lang="en-US" sz="3200" dirty="0"/>
              <a:t>Functions: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Functions look exactly like scripts, but for ONE </a:t>
            </a:r>
            <a:r>
              <a:rPr lang="en-US" dirty="0" smtClean="0"/>
              <a:t>difference Functions </a:t>
            </a:r>
            <a:r>
              <a:rPr lang="en-US" dirty="0"/>
              <a:t>must have a function declaration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/>
              <a:t>need for return : </a:t>
            </a:r>
            <a:r>
              <a:rPr lang="en-US" dirty="0" smtClean="0"/>
              <a:t>MATLAB </a:t>
            </a:r>
            <a:r>
              <a:rPr lang="en-US" dirty="0"/>
              <a:t>'returns' the variables whose names match those in the </a:t>
            </a:r>
            <a:r>
              <a:rPr lang="en-US" dirty="0" smtClean="0"/>
              <a:t>function </a:t>
            </a:r>
            <a:r>
              <a:rPr lang="en-US" dirty="0"/>
              <a:t>declaration.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19400"/>
            <a:ext cx="8077200" cy="240030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082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Lucida Sans" pitchFamily="34" charset="0"/>
              </a:rPr>
              <a:t>MATLAB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MATLAB functions for plotting </a:t>
            </a:r>
            <a:r>
              <a:rPr lang="en-US" dirty="0" smtClean="0"/>
              <a:t>graphs</a:t>
            </a:r>
          </a:p>
          <a:p>
            <a:r>
              <a:rPr lang="en-US" dirty="0"/>
              <a:t>For more information help graph2d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1" t="45609" r="21276" b="23862"/>
          <a:stretch/>
        </p:blipFill>
        <p:spPr bwMode="auto">
          <a:xfrm>
            <a:off x="457199" y="3029607"/>
            <a:ext cx="8382001" cy="344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554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Matlab programming </a:t>
            </a:r>
            <a:br>
              <a:rPr lang="en-US" sz="3200" b="1" dirty="0"/>
            </a:br>
            <a:r>
              <a:rPr lang="en-US" sz="3200" dirty="0"/>
              <a:t>User-defined Functions: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2" t="17282" r="2076" b="11673"/>
          <a:stretch/>
        </p:blipFill>
        <p:spPr bwMode="auto">
          <a:xfrm>
            <a:off x="533400" y="1905000"/>
            <a:ext cx="8229600" cy="4483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602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2" t="27014" r="59862" b="55862"/>
          <a:stretch/>
        </p:blipFill>
        <p:spPr bwMode="auto">
          <a:xfrm>
            <a:off x="381000" y="1905000"/>
            <a:ext cx="8077200" cy="2641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0" t="42667" r="31311" b="10069"/>
          <a:stretch/>
        </p:blipFill>
        <p:spPr bwMode="auto">
          <a:xfrm>
            <a:off x="3733800" y="2362200"/>
            <a:ext cx="5029201" cy="405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803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8" t="23541" r="43724" b="43172"/>
          <a:stretch/>
        </p:blipFill>
        <p:spPr bwMode="auto">
          <a:xfrm>
            <a:off x="457200" y="19812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41" t="31701" r="24863" b="20115"/>
          <a:stretch/>
        </p:blipFill>
        <p:spPr bwMode="auto">
          <a:xfrm>
            <a:off x="2932386" y="1860330"/>
            <a:ext cx="5470635" cy="4130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360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38" t="24276" r="42793" b="40782"/>
          <a:stretch/>
        </p:blipFill>
        <p:spPr bwMode="auto">
          <a:xfrm>
            <a:off x="457200" y="1868671"/>
            <a:ext cx="8077200" cy="4527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38" t="29310" r="15862" b="24713"/>
          <a:stretch/>
        </p:blipFill>
        <p:spPr bwMode="auto">
          <a:xfrm>
            <a:off x="3505200" y="2611819"/>
            <a:ext cx="5029201" cy="394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309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in 3-D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There are also ways to plot in multiple dimensions in Matlab*. One type </a:t>
            </a:r>
            <a:r>
              <a:rPr lang="en-US" sz="2000" dirty="0" smtClean="0"/>
              <a:t>of 3D </a:t>
            </a:r>
            <a:r>
              <a:rPr lang="en-US" sz="2000" dirty="0"/>
              <a:t>plot that may be useful is a surface plot, which requires you to generate some kind of x-y plane and then apply a 3rd function as the z dimension.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9" t="22988" r="30690" b="54943"/>
          <a:stretch/>
        </p:blipFill>
        <p:spPr bwMode="auto">
          <a:xfrm>
            <a:off x="304800" y="3429000"/>
            <a:ext cx="84582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65" t="21954" r="5828" b="33111"/>
          <a:stretch/>
        </p:blipFill>
        <p:spPr bwMode="auto">
          <a:xfrm>
            <a:off x="3581400" y="2929759"/>
            <a:ext cx="5060732" cy="3852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911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2688"/>
            <a:ext cx="8229600" cy="9723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Programming Considerations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/>
              <a:t>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4770120"/>
          </a:xfrm>
        </p:spPr>
        <p:txBody>
          <a:bodyPr/>
          <a:lstStyle/>
          <a:p>
            <a:r>
              <a:rPr lang="en-US" dirty="0"/>
              <a:t>Scripts are </a:t>
            </a:r>
          </a:p>
          <a:p>
            <a:pPr marL="365760" lvl="1" indent="0">
              <a:buNone/>
            </a:pPr>
            <a:r>
              <a:rPr lang="en-US" dirty="0"/>
              <a:t>o collection of commands executed in sequence</a:t>
            </a:r>
          </a:p>
          <a:p>
            <a:pPr marL="365760" lvl="1" indent="0">
              <a:buNone/>
            </a:pPr>
            <a:r>
              <a:rPr lang="en-US" dirty="0"/>
              <a:t>o written in the MATLAB editor </a:t>
            </a:r>
          </a:p>
          <a:p>
            <a:pPr marL="365760" lvl="1" indent="0">
              <a:buNone/>
            </a:pPr>
            <a:r>
              <a:rPr lang="en-US" dirty="0"/>
              <a:t>o saved as MATLAB files (.m extension) </a:t>
            </a:r>
          </a:p>
          <a:p>
            <a:r>
              <a:rPr lang="en-US" dirty="0"/>
              <a:t>To create an MATLAB file from command-line </a:t>
            </a:r>
          </a:p>
          <a:p>
            <a:pPr marL="365760" lvl="1" indent="0">
              <a:buNone/>
            </a:pPr>
            <a:r>
              <a:rPr lang="en-US" dirty="0"/>
              <a:t>»edit </a:t>
            </a:r>
            <a:r>
              <a:rPr lang="en-US" dirty="0" err="1"/>
              <a:t>helloWorld.m</a:t>
            </a:r>
            <a:r>
              <a:rPr lang="en-US" dirty="0"/>
              <a:t>. </a:t>
            </a:r>
          </a:p>
          <a:p>
            <a:pPr marL="365760" lvl="1" indent="0">
              <a:buNone/>
            </a:pPr>
            <a:r>
              <a:rPr lang="en-US" dirty="0"/>
              <a:t>or click 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07" t="20046" r="20752" b="53839"/>
          <a:stretch/>
        </p:blipFill>
        <p:spPr bwMode="auto">
          <a:xfrm>
            <a:off x="1981200" y="4800600"/>
            <a:ext cx="7094483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1447800" y="5105400"/>
            <a:ext cx="6858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83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variables created and modified in a script exist in the </a:t>
            </a:r>
            <a:r>
              <a:rPr lang="en-US" dirty="0" smtClean="0"/>
              <a:t>workspace </a:t>
            </a:r>
            <a:r>
              <a:rPr lang="en-US" dirty="0"/>
              <a:t>even after it has stopped </a:t>
            </a:r>
            <a:r>
              <a:rPr lang="en-US" dirty="0" smtClean="0"/>
              <a:t>running</a:t>
            </a:r>
          </a:p>
          <a:p>
            <a:r>
              <a:rPr lang="en-US" dirty="0" smtClean="0"/>
              <a:t>Just type the script name on the </a:t>
            </a:r>
            <a:r>
              <a:rPr lang="en-US" dirty="0" err="1" smtClean="0"/>
              <a:t>comand</a:t>
            </a:r>
            <a:r>
              <a:rPr lang="en-US" dirty="0" smtClean="0"/>
              <a:t> window without extension .m to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75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04088"/>
            <a:ext cx="8229600" cy="1143000"/>
          </a:xfrm>
        </p:spPr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random vector to represent the salaries of </a:t>
            </a:r>
            <a:r>
              <a:rPr lang="en-US" dirty="0" smtClean="0"/>
              <a:t>10 employees </a:t>
            </a:r>
            <a:r>
              <a:rPr lang="en-US" dirty="0"/>
              <a:t>that in range of 700-900 L.E. Then present </a:t>
            </a:r>
            <a:r>
              <a:rPr lang="en-US" dirty="0" smtClean="0"/>
              <a:t>some statistic </a:t>
            </a:r>
            <a:r>
              <a:rPr lang="en-US" dirty="0"/>
              <a:t>about these employees salaries : </a:t>
            </a:r>
          </a:p>
          <a:p>
            <a:pPr marL="393192" lvl="1" indent="0">
              <a:buNone/>
            </a:pPr>
            <a:r>
              <a:rPr lang="en-US" dirty="0"/>
              <a:t>o Max. Salary </a:t>
            </a:r>
          </a:p>
          <a:p>
            <a:pPr marL="393192" lvl="1" indent="0">
              <a:buNone/>
            </a:pPr>
            <a:r>
              <a:rPr lang="en-US" dirty="0"/>
              <a:t>o </a:t>
            </a:r>
            <a:r>
              <a:rPr lang="en-US" dirty="0" err="1"/>
              <a:t>Empl</a:t>
            </a:r>
            <a:r>
              <a:rPr lang="en-US" dirty="0"/>
              <a:t>. </a:t>
            </a:r>
            <a:r>
              <a:rPr lang="en-US" dirty="0" err="1"/>
              <a:t>Max_ID</a:t>
            </a:r>
            <a:r>
              <a:rPr lang="en-US" dirty="0"/>
              <a:t>  </a:t>
            </a:r>
          </a:p>
          <a:p>
            <a:pPr marL="393192" lvl="1" indent="0">
              <a:buNone/>
            </a:pPr>
            <a:r>
              <a:rPr lang="en-US" dirty="0"/>
              <a:t>o Min. Salary  </a:t>
            </a:r>
          </a:p>
          <a:p>
            <a:pPr marL="393192" lvl="1" indent="0">
              <a:buNone/>
            </a:pPr>
            <a:r>
              <a:rPr lang="en-US" dirty="0"/>
              <a:t>o </a:t>
            </a:r>
            <a:r>
              <a:rPr lang="en-US" dirty="0" err="1"/>
              <a:t>Empl</a:t>
            </a:r>
            <a:r>
              <a:rPr lang="en-US" dirty="0"/>
              <a:t>. </a:t>
            </a:r>
            <a:r>
              <a:rPr lang="en-US" dirty="0" err="1"/>
              <a:t>Min_ID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1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3760</TotalTime>
  <Words>537</Words>
  <Application>Microsoft Office PowerPoint</Application>
  <PresentationFormat>On-screen Show (4:3)</PresentationFormat>
  <Paragraphs>100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Digital Signal Processing</vt:lpstr>
      <vt:lpstr>MATLAB Graphics</vt:lpstr>
      <vt:lpstr>example</vt:lpstr>
      <vt:lpstr>Legends</vt:lpstr>
      <vt:lpstr>Subplots</vt:lpstr>
      <vt:lpstr>Plotting in 3-D</vt:lpstr>
      <vt:lpstr>Programming Considerations  Scripts</vt:lpstr>
      <vt:lpstr>PowerPoint Presentation</vt:lpstr>
      <vt:lpstr>Task</vt:lpstr>
      <vt:lpstr>Task: Sol</vt:lpstr>
      <vt:lpstr>String</vt:lpstr>
      <vt:lpstr>Matlab programming Relational Operators:</vt:lpstr>
      <vt:lpstr>Matlab programming If / else / elseif :</vt:lpstr>
      <vt:lpstr>Matlab programming  Examples</vt:lpstr>
      <vt:lpstr>Matlab programming  For loop</vt:lpstr>
      <vt:lpstr>Matlab programming  While loop:</vt:lpstr>
      <vt:lpstr>Matlab programming  Continue:</vt:lpstr>
      <vt:lpstr>Matlab programming  Break:</vt:lpstr>
      <vt:lpstr>Matlab programming  User-defined Functions:</vt:lpstr>
      <vt:lpstr>Matlab programming  User-defined Functions: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Signal Processing</dc:title>
  <dc:creator>HSH</dc:creator>
  <cp:lastModifiedBy>HSH</cp:lastModifiedBy>
  <cp:revision>27</cp:revision>
  <dcterms:created xsi:type="dcterms:W3CDTF">2020-10-17T17:25:27Z</dcterms:created>
  <dcterms:modified xsi:type="dcterms:W3CDTF">2020-11-04T14:52:52Z</dcterms:modified>
</cp:coreProperties>
</file>