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9" r:id="rId3"/>
    <p:sldId id="257" r:id="rId4"/>
    <p:sldId id="258" r:id="rId5"/>
    <p:sldId id="271" r:id="rId6"/>
    <p:sldId id="270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860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C1365-6335-46E3-9F7C-81B2BC3F05D3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A47FF-9185-4849-9F62-86C01057C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0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nthroot</a:t>
            </a:r>
            <a:r>
              <a:rPr lang="en-US" dirty="0" smtClean="0"/>
              <a:t>(number, root)</a:t>
            </a:r>
          </a:p>
          <a:p>
            <a:r>
              <a:rPr lang="en-US" dirty="0" smtClean="0"/>
              <a:t>e=</a:t>
            </a:r>
            <a:r>
              <a:rPr lang="en-US" dirty="0" err="1" smtClean="0"/>
              <a:t>exp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A47FF-9185-4849-9F62-86C01057CB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67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arShabanCS/DSP" TargetMode="External"/><Relationship Id="rId2" Type="http://schemas.openxmlformats.org/officeDocument/2006/relationships/hyperlink" Target="mailto:ssa10@fayoum.edu.eg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u-fci-2nd-year.slack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mathwork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J3MGvBd47U&amp;fbclid=IwAR01gkO_IcfDvu027Q4gqB9ZPJZxMZ1pDDU6AX1gRMYte0WgqcWLWlVHWD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838200"/>
            <a:ext cx="7851648" cy="1828800"/>
          </a:xfrm>
        </p:spPr>
        <p:txBody>
          <a:bodyPr/>
          <a:lstStyle/>
          <a:p>
            <a:r>
              <a:rPr lang="en-US" dirty="0" smtClean="0"/>
              <a:t>Digital Signal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dirty="0" smtClean="0"/>
              <a:t>Lab1: Introduction to </a:t>
            </a:r>
            <a:r>
              <a:rPr lang="en-US" dirty="0" err="1" smtClean="0"/>
              <a:t>MatLab</a:t>
            </a:r>
            <a:endParaRPr lang="en-US" dirty="0" smtClean="0"/>
          </a:p>
          <a:p>
            <a:pPr algn="l"/>
            <a:r>
              <a:rPr lang="en-US" dirty="0" smtClean="0"/>
              <a:t>Instructor: </a:t>
            </a:r>
            <a:r>
              <a:rPr lang="en-US" dirty="0" err="1" smtClean="0"/>
              <a:t>Eng</a:t>
            </a:r>
            <a:r>
              <a:rPr lang="en-US" dirty="0" smtClean="0"/>
              <a:t>\ Samar </a:t>
            </a:r>
            <a:r>
              <a:rPr lang="en-US" dirty="0" err="1" smtClean="0"/>
              <a:t>Shaaban</a:t>
            </a:r>
            <a:endParaRPr lang="en-US" dirty="0" smtClean="0"/>
          </a:p>
          <a:p>
            <a:pPr algn="l"/>
            <a:r>
              <a:rPr lang="en-US" dirty="0" smtClean="0"/>
              <a:t>E-mail: </a:t>
            </a:r>
            <a:r>
              <a:rPr lang="en-US" dirty="0" smtClean="0">
                <a:hlinkClick r:id="rId2"/>
              </a:rPr>
              <a:t>ssa10@fayoum.edu.eg</a:t>
            </a:r>
            <a:endParaRPr lang="en-US" dirty="0" smtClean="0"/>
          </a:p>
          <a:p>
            <a:pPr algn="l"/>
            <a:r>
              <a:rPr lang="en-US" dirty="0" err="1" smtClean="0"/>
              <a:t>Github</a:t>
            </a:r>
            <a:r>
              <a:rPr lang="en-US" dirty="0"/>
              <a:t> </a:t>
            </a:r>
            <a:r>
              <a:rPr lang="en-US" dirty="0" smtClean="0"/>
              <a:t>Repo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github.com/SamarShabanCS/DSP</a:t>
            </a:r>
            <a:endParaRPr lang="en-US" dirty="0" smtClean="0"/>
          </a:p>
          <a:p>
            <a:pPr algn="l"/>
            <a:r>
              <a:rPr lang="en-US" dirty="0"/>
              <a:t>Slack workspace: </a:t>
            </a:r>
            <a:r>
              <a:rPr lang="en-US" dirty="0">
                <a:hlinkClick r:id="rId4"/>
              </a:rPr>
              <a:t>https</a:t>
            </a:r>
            <a:r>
              <a:rPr lang="en-US" dirty="0" smtClean="0">
                <a:hlinkClick r:id="rId4"/>
              </a:rPr>
              <a:t>://fu-fci-2nd-year.slack.com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625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704088"/>
            <a:ext cx="5486400" cy="1581912"/>
          </a:xfrm>
        </p:spPr>
        <p:txBody>
          <a:bodyPr>
            <a:noAutofit/>
          </a:bodyPr>
          <a:lstStyle/>
          <a:p>
            <a:r>
              <a:rPr lang="en-US" sz="3600" i="1" dirty="0"/>
              <a:t>Use MATLAB as calculator to find </a:t>
            </a:r>
            <a:r>
              <a:rPr lang="en-US" sz="3600" i="1" dirty="0" smtClean="0"/>
              <a:t>answers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0" t="49333" r="20500" b="8445"/>
          <a:stretch/>
        </p:blipFill>
        <p:spPr bwMode="auto">
          <a:xfrm>
            <a:off x="304800" y="2667000"/>
            <a:ext cx="849630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Vertical Scroll 4"/>
          <p:cNvSpPr/>
          <p:nvPr/>
        </p:nvSpPr>
        <p:spPr>
          <a:xfrm>
            <a:off x="-152400" y="76200"/>
            <a:ext cx="3657600" cy="2667000"/>
          </a:xfrm>
          <a:prstGeom prst="verticalScroll">
            <a:avLst/>
          </a:prstGeom>
          <a:solidFill>
            <a:srgbClr val="FFC000">
              <a:alpha val="46000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i="1" dirty="0" smtClean="0">
                <a:solidFill>
                  <a:srgbClr val="FF0000"/>
                </a:solidFill>
              </a:rPr>
              <a:t>TASK</a:t>
            </a:r>
            <a:endParaRPr lang="en-US" b="1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216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762000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Type and simulate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73680"/>
            <a:ext cx="8229600" cy="438912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z=3+4i 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r=abs(z</a:t>
            </a:r>
            <a:r>
              <a:rPr lang="en-US" dirty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fii</a:t>
            </a:r>
            <a:r>
              <a:rPr lang="en-US" dirty="0" smtClean="0"/>
              <a:t>=angle(z</a:t>
            </a:r>
            <a:r>
              <a:rPr lang="en-US" dirty="0"/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r*</a:t>
            </a:r>
            <a:r>
              <a:rPr lang="en-US" dirty="0" err="1" smtClean="0"/>
              <a:t>exp</a:t>
            </a:r>
            <a:r>
              <a:rPr lang="en-US" dirty="0" smtClean="0"/>
              <a:t>(i*</a:t>
            </a:r>
            <a:r>
              <a:rPr lang="en-US" dirty="0" err="1" smtClean="0"/>
              <a:t>fii</a:t>
            </a:r>
            <a:r>
              <a:rPr lang="en-US" dirty="0"/>
              <a:t>) 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zk</a:t>
            </a:r>
            <a:r>
              <a:rPr lang="en-US" dirty="0" smtClean="0"/>
              <a:t>=</a:t>
            </a:r>
            <a:r>
              <a:rPr lang="en-US" dirty="0" err="1" smtClean="0"/>
              <a:t>conj</a:t>
            </a:r>
            <a:r>
              <a:rPr lang="en-US" dirty="0" smtClean="0"/>
              <a:t>(z</a:t>
            </a:r>
            <a:r>
              <a:rPr lang="en-US" dirty="0"/>
              <a:t>)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z*zk-r^2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i="1" dirty="0" smtClean="0"/>
              <a:t>What </a:t>
            </a:r>
            <a:r>
              <a:rPr lang="en-US" i="1" dirty="0"/>
              <a:t>the command format</a:t>
            </a:r>
            <a:r>
              <a:rPr lang="en-US" b="1" i="1" dirty="0"/>
              <a:t> does? </a:t>
            </a:r>
            <a:endParaRPr lang="en-US" dirty="0"/>
          </a:p>
        </p:txBody>
      </p:sp>
      <p:sp>
        <p:nvSpPr>
          <p:cNvPr id="4" name="Vertical Scroll 3"/>
          <p:cNvSpPr/>
          <p:nvPr/>
        </p:nvSpPr>
        <p:spPr>
          <a:xfrm>
            <a:off x="-152400" y="76200"/>
            <a:ext cx="3657600" cy="2667000"/>
          </a:xfrm>
          <a:prstGeom prst="verticalScroll">
            <a:avLst/>
          </a:prstGeom>
          <a:solidFill>
            <a:srgbClr val="FFC000">
              <a:alpha val="46000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i="1" dirty="0" smtClean="0">
                <a:solidFill>
                  <a:srgbClr val="FF0000"/>
                </a:solidFill>
              </a:rPr>
              <a:t>TASK</a:t>
            </a:r>
            <a:endParaRPr lang="en-US" b="1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482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Autofit/>
          </a:bodyPr>
          <a:lstStyle/>
          <a:p>
            <a:r>
              <a:rPr lang="en-US" sz="1800" dirty="0"/>
              <a:t>Type </a:t>
            </a:r>
          </a:p>
          <a:p>
            <a:pPr lvl="2"/>
            <a:r>
              <a:rPr lang="en-US" sz="1900" dirty="0" smtClean="0"/>
              <a:t>a</a:t>
            </a:r>
            <a:r>
              <a:rPr lang="en-US" sz="1900" dirty="0"/>
              <a:t>=[2 4 5 7] </a:t>
            </a:r>
            <a:endParaRPr lang="en-US" sz="1900" dirty="0" smtClean="0"/>
          </a:p>
          <a:p>
            <a:pPr lvl="2"/>
            <a:r>
              <a:rPr lang="en-US" sz="1900" dirty="0" smtClean="0"/>
              <a:t>b</a:t>
            </a:r>
            <a:r>
              <a:rPr lang="en-US" sz="1900" dirty="0"/>
              <a:t>=[-1 4 -2 1]</a:t>
            </a:r>
          </a:p>
          <a:p>
            <a:r>
              <a:rPr lang="en-US" sz="1800" dirty="0" smtClean="0"/>
              <a:t>Find</a:t>
            </a:r>
          </a:p>
          <a:p>
            <a:pPr lvl="2"/>
            <a:r>
              <a:rPr lang="en-US" sz="1900" dirty="0" smtClean="0"/>
              <a:t> </a:t>
            </a:r>
            <a:r>
              <a:rPr lang="en-US" sz="1900" dirty="0" err="1" smtClean="0"/>
              <a:t>a+b</a:t>
            </a:r>
            <a:endParaRPr lang="en-US" sz="1900" dirty="0" smtClean="0"/>
          </a:p>
          <a:p>
            <a:pPr lvl="2"/>
            <a:r>
              <a:rPr lang="en-US" sz="1900" dirty="0" smtClean="0"/>
              <a:t>2*a-2*b </a:t>
            </a:r>
          </a:p>
          <a:p>
            <a:pPr lvl="2"/>
            <a:r>
              <a:rPr lang="pt-BR" sz="1900" dirty="0" smtClean="0"/>
              <a:t>a*b</a:t>
            </a:r>
            <a:endParaRPr lang="pt-BR" sz="1900" dirty="0"/>
          </a:p>
          <a:p>
            <a:pPr lvl="2"/>
            <a:r>
              <a:rPr lang="pt-BR" sz="1900" dirty="0" smtClean="0"/>
              <a:t> </a:t>
            </a:r>
            <a:r>
              <a:rPr lang="pt-BR" sz="1900" dirty="0"/>
              <a:t>a’*</a:t>
            </a:r>
            <a:r>
              <a:rPr lang="pt-BR" sz="1900" dirty="0" smtClean="0"/>
              <a:t>b</a:t>
            </a:r>
          </a:p>
          <a:p>
            <a:pPr lvl="2"/>
            <a:r>
              <a:rPr lang="pt-BR" sz="1900" dirty="0" smtClean="0"/>
              <a:t> </a:t>
            </a:r>
            <a:r>
              <a:rPr lang="pt-BR" sz="1900" dirty="0"/>
              <a:t>a*b</a:t>
            </a:r>
            <a:r>
              <a:rPr lang="pt-BR" sz="1900" dirty="0" smtClean="0"/>
              <a:t>’</a:t>
            </a:r>
          </a:p>
          <a:p>
            <a:pPr lvl="2"/>
            <a:r>
              <a:rPr lang="pt-BR" sz="1900" dirty="0" smtClean="0"/>
              <a:t> </a:t>
            </a:r>
            <a:r>
              <a:rPr lang="pt-BR" sz="1900" dirty="0"/>
              <a:t>a’*b</a:t>
            </a:r>
            <a:r>
              <a:rPr lang="pt-BR" sz="1900" dirty="0" smtClean="0"/>
              <a:t>’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2800" dirty="0"/>
              <a:t>Try: </a:t>
            </a:r>
            <a:r>
              <a:rPr lang="en-US" sz="2400" dirty="0"/>
              <a:t>-1:10; 0:2:100; 1:-0.25:-2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Form vectors:  </a:t>
            </a:r>
            <a:r>
              <a:rPr lang="en-US" sz="1800" dirty="0"/>
              <a:t>a</a:t>
            </a:r>
            <a:r>
              <a:rPr lang="en-US" sz="2000" dirty="0"/>
              <a:t>=(7,8,9,…,22); b=(0,2,4,…,100</a:t>
            </a:r>
            <a:r>
              <a:rPr lang="en-US" sz="2000" dirty="0" smtClean="0"/>
              <a:t>); c</a:t>
            </a:r>
            <a:r>
              <a:rPr lang="en-US" sz="2000" dirty="0"/>
              <a:t>=(100,95,90,…,35) 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/>
              <a:t>What </a:t>
            </a:r>
            <a:r>
              <a:rPr lang="en-US" sz="1800" b="1" dirty="0"/>
              <a:t>did you </a:t>
            </a:r>
            <a:r>
              <a:rPr lang="en-US" sz="1800" b="1" dirty="0" smtClean="0"/>
              <a:t>get:  </a:t>
            </a:r>
            <a:r>
              <a:rPr lang="en-US" sz="2000" dirty="0"/>
              <a:t>a(3)? a([3 5 7])? a(3:7)? a(3:end)? </a:t>
            </a:r>
          </a:p>
        </p:txBody>
      </p:sp>
    </p:spTree>
    <p:extLst>
      <p:ext uri="{BB962C8B-B14F-4D97-AF65-F5344CB8AC3E}">
        <p14:creationId xmlns:p14="http://schemas.microsoft.com/office/powerpoint/2010/main" val="3772923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Matri</a:t>
            </a:r>
            <a:r>
              <a:rPr lang="az-Cyrl-AZ" dirty="0"/>
              <a:t>с</a:t>
            </a:r>
            <a:r>
              <a:rPr lang="en-US" dirty="0" err="1"/>
              <a:t>es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pt-BR" dirty="0"/>
              <a:t>A=[-7 5 -9; 2 -1 2; 1 -1 2</a:t>
            </a:r>
            <a:r>
              <a:rPr lang="pt-BR" dirty="0" smtClean="0"/>
              <a:t>];</a:t>
            </a:r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r>
              <a:rPr lang="pt-BR" dirty="0" smtClean="0"/>
              <a:t>Generate Matrix B &amp; 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4" t="29906" r="54013" b="53307"/>
          <a:stretch/>
        </p:blipFill>
        <p:spPr bwMode="auto">
          <a:xfrm>
            <a:off x="4267200" y="1143000"/>
            <a:ext cx="44196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6" t="49356" r="21241" b="10477"/>
          <a:stretch/>
        </p:blipFill>
        <p:spPr bwMode="auto">
          <a:xfrm>
            <a:off x="659524" y="3962400"/>
            <a:ext cx="8103476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8199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4267200"/>
          </a:xfrm>
        </p:spPr>
        <p:txBody>
          <a:bodyPr>
            <a:normAutofit/>
          </a:bodyPr>
          <a:lstStyle/>
          <a:p>
            <a:r>
              <a:rPr lang="en-US" dirty="0"/>
              <a:t>Calculate: 3A-5C, 7A+2B, CA, CD’ </a:t>
            </a:r>
          </a:p>
          <a:p>
            <a:r>
              <a:rPr lang="pt-BR" dirty="0" smtClean="0"/>
              <a:t>Find </a:t>
            </a:r>
            <a:r>
              <a:rPr lang="pt-BR" dirty="0"/>
              <a:t>out commands: zeros(n), zeros(m,n), ones(n), ones(m,n), </a:t>
            </a:r>
            <a:r>
              <a:rPr lang="pt-BR" dirty="0" smtClean="0"/>
              <a:t>size(D</a:t>
            </a:r>
            <a:r>
              <a:rPr lang="pt-BR" dirty="0"/>
              <a:t>), zeros(size(D)), diag([1 2 3 4]), eye(n)</a:t>
            </a:r>
          </a:p>
          <a:p>
            <a:r>
              <a:rPr lang="en-US" dirty="0" smtClean="0"/>
              <a:t>What </a:t>
            </a:r>
            <a:r>
              <a:rPr lang="en-US" dirty="0"/>
              <a:t>happens [A,B] and [A;B]?</a:t>
            </a:r>
          </a:p>
          <a:p>
            <a:r>
              <a:rPr lang="en-US" dirty="0" smtClean="0"/>
              <a:t>Try </a:t>
            </a:r>
            <a:r>
              <a:rPr lang="en-US" dirty="0"/>
              <a:t>to find an easy way to build a 7*8-matrix whose other entries are </a:t>
            </a:r>
            <a:r>
              <a:rPr lang="en-US" dirty="0" smtClean="0"/>
              <a:t>zeros</a:t>
            </a:r>
            <a:r>
              <a:rPr lang="en-US" dirty="0"/>
              <a:t>, but in its diagonal and its last column are </a:t>
            </a:r>
            <a:r>
              <a:rPr lang="en-US" dirty="0" smtClean="0"/>
              <a:t>5s</a:t>
            </a:r>
            <a:endParaRPr lang="en-US" dirty="0"/>
          </a:p>
          <a:p>
            <a:r>
              <a:rPr lang="en-US" dirty="0" smtClean="0"/>
              <a:t>Output of: A(i</a:t>
            </a:r>
            <a:r>
              <a:rPr lang="en-US" dirty="0"/>
              <a:t>,:) and column with A(:,j)</a:t>
            </a:r>
          </a:p>
        </p:txBody>
      </p:sp>
      <p:sp>
        <p:nvSpPr>
          <p:cNvPr id="4" name="Vertical Scroll 3"/>
          <p:cNvSpPr/>
          <p:nvPr/>
        </p:nvSpPr>
        <p:spPr>
          <a:xfrm>
            <a:off x="0" y="76200"/>
            <a:ext cx="3657600" cy="2209800"/>
          </a:xfrm>
          <a:prstGeom prst="verticalScroll">
            <a:avLst/>
          </a:prstGeom>
          <a:solidFill>
            <a:srgbClr val="FFC000">
              <a:alpha val="46000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i="1" dirty="0" smtClean="0">
                <a:solidFill>
                  <a:srgbClr val="FF0000"/>
                </a:solidFill>
              </a:rPr>
              <a:t>TASK</a:t>
            </a:r>
            <a:endParaRPr lang="en-US" b="1" i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896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139952"/>
            <a:ext cx="8183880" cy="5413248"/>
          </a:xfrm>
        </p:spPr>
        <p:txBody>
          <a:bodyPr/>
          <a:lstStyle/>
          <a:p>
            <a:r>
              <a:rPr lang="en-US" dirty="0" smtClean="0"/>
              <a:t>Matlab </a:t>
            </a:r>
            <a:r>
              <a:rPr lang="en-US" dirty="0" smtClean="0">
                <a:latin typeface="Lucida Sans" pitchFamily="34" charset="0"/>
              </a:rPr>
              <a:t>is </a:t>
            </a:r>
            <a:r>
              <a:rPr lang="en-US" dirty="0">
                <a:latin typeface="Lucida Sans" pitchFamily="34" charset="0"/>
              </a:rPr>
              <a:t>developed by </a:t>
            </a:r>
            <a:r>
              <a:rPr lang="en-US" dirty="0">
                <a:solidFill>
                  <a:srgbClr val="93A299"/>
                </a:solidFill>
                <a:latin typeface="Lucida Sans" pitchFamily="34" charset="0"/>
                <a:hlinkClick r:id="rId2"/>
              </a:rPr>
              <a:t>The </a:t>
            </a:r>
            <a:r>
              <a:rPr lang="en-US" dirty="0" err="1">
                <a:solidFill>
                  <a:srgbClr val="93A299"/>
                </a:solidFill>
                <a:latin typeface="Lucida Sans" pitchFamily="34" charset="0"/>
                <a:hlinkClick r:id="rId2"/>
              </a:rPr>
              <a:t>Mathworks</a:t>
            </a:r>
            <a:r>
              <a:rPr lang="en-US" dirty="0">
                <a:solidFill>
                  <a:srgbClr val="93A299"/>
                </a:solidFill>
                <a:latin typeface="Lucida Sans" pitchFamily="34" charset="0"/>
                <a:hlinkClick r:id="rId2"/>
              </a:rPr>
              <a:t>, Inc.</a:t>
            </a:r>
            <a:r>
              <a:rPr lang="en-US" dirty="0">
                <a:solidFill>
                  <a:srgbClr val="93A299"/>
                </a:solidFill>
                <a:latin typeface="Lucida Sans" pitchFamily="34" charset="0"/>
              </a:rPr>
              <a:t> </a:t>
            </a:r>
            <a:r>
              <a:rPr lang="en-US" dirty="0">
                <a:latin typeface="Lucida Sans" pitchFamily="34" charset="0"/>
              </a:rPr>
              <a:t>(http://www.mathworks.com) </a:t>
            </a:r>
          </a:p>
          <a:p>
            <a:endParaRPr lang="ar-EG" dirty="0" smtClean="0"/>
          </a:p>
          <a:p>
            <a:pPr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dirty="0" smtClean="0">
                <a:latin typeface="Lucida Sans" pitchFamily="34" charset="0"/>
              </a:rPr>
              <a:t>It </a:t>
            </a:r>
            <a:r>
              <a:rPr lang="en-US" dirty="0">
                <a:latin typeface="Lucida Sans" pitchFamily="34" charset="0"/>
              </a:rPr>
              <a:t>is an interactive, integrated, environment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1800" dirty="0">
                <a:latin typeface="Lucida Sans" pitchFamily="34" charset="0"/>
              </a:rPr>
              <a:t>for numerical/symbolic, scientific computations and other apps.</a:t>
            </a:r>
          </a:p>
          <a:p>
            <a:pPr lvl="1">
              <a:defRPr/>
            </a:pPr>
            <a:r>
              <a:rPr lang="en-US" sz="1800" dirty="0" smtClean="0">
                <a:latin typeface="Lucida Sans" pitchFamily="34" charset="0"/>
              </a:rPr>
              <a:t>slow </a:t>
            </a:r>
            <a:r>
              <a:rPr lang="en-US" sz="1800" dirty="0">
                <a:latin typeface="Lucida Sans" pitchFamily="34" charset="0"/>
              </a:rPr>
              <a:t>(compared with FORTRAN or C) because it is interpreted.</a:t>
            </a:r>
          </a:p>
          <a:p>
            <a:pPr lvl="1">
              <a:defRPr/>
            </a:pPr>
            <a:r>
              <a:rPr lang="en-US" sz="1800" dirty="0">
                <a:latin typeface="Lucida Sans" pitchFamily="34" charset="0"/>
              </a:rPr>
              <a:t>automatic memory management; no need to declare arrays.</a:t>
            </a:r>
          </a:p>
          <a:p>
            <a:pPr lvl="1">
              <a:defRPr/>
            </a:pPr>
            <a:r>
              <a:rPr lang="en-US" sz="1800" dirty="0">
                <a:latin typeface="Lucida Sans" pitchFamily="34" charset="0"/>
              </a:rPr>
              <a:t>intuitive, easy to use. </a:t>
            </a:r>
            <a:endParaRPr lang="en-US" sz="1800" dirty="0" smtClean="0">
              <a:latin typeface="Lucida Sans" pitchFamily="34" charset="0"/>
            </a:endParaRPr>
          </a:p>
          <a:p>
            <a:pPr lvl="1">
              <a:defRPr/>
            </a:pPr>
            <a:r>
              <a:rPr lang="en-US" sz="1800" dirty="0"/>
              <a:t>Modeling, simulation </a:t>
            </a:r>
            <a:r>
              <a:rPr lang="en-US" sz="1800" dirty="0" smtClean="0"/>
              <a:t> Data </a:t>
            </a:r>
            <a:r>
              <a:rPr lang="en-US" sz="1800" dirty="0"/>
              <a:t>analysis and visualization</a:t>
            </a:r>
          </a:p>
          <a:p>
            <a:pPr lvl="1">
              <a:defRPr/>
            </a:pPr>
            <a:endParaRPr lang="en-US" sz="1800" dirty="0">
              <a:latin typeface="Lucida Sans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953000"/>
            <a:ext cx="2133600" cy="1421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992367"/>
            <a:ext cx="2271647" cy="1350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5015221"/>
            <a:ext cx="1981200" cy="129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59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the steps in following video link to download, install and activate MatLab2020 successfully: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www.youtube.com/watch?v=YJ3MGvBd47U&amp;fbclid=IwAR01gkO_IcfDvu027Q4gqB9ZPJZxMZ1pDDU6AX1gRMYte0WgqcWLWlVHWDA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685800"/>
            <a:ext cx="8229600" cy="780288"/>
          </a:xfrm>
          <a:prstGeom prst="rect">
            <a:avLst/>
          </a:prstGeom>
        </p:spPr>
        <p:txBody>
          <a:bodyPr vert="horz" lIns="0" rIns="0" bIns="0" anchor="b"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677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780288"/>
          </a:xfrm>
        </p:spPr>
        <p:txBody>
          <a:bodyPr>
            <a:normAutofit fontScale="90000"/>
          </a:bodyPr>
          <a:lstStyle/>
          <a:p>
            <a:r>
              <a:rPr lang="en-US" dirty="0"/>
              <a:t>BASICS OF MATLAB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3" t="7983" r="22897" b="12759"/>
          <a:stretch/>
        </p:blipFill>
        <p:spPr bwMode="auto">
          <a:xfrm>
            <a:off x="76200" y="1524000"/>
            <a:ext cx="8991600" cy="527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400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Lucida Sans" pitchFamily="34" charset="0"/>
              </a:rPr>
              <a:t>Rules on Variable and File Names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en-US" dirty="0">
                <a:latin typeface="Lucida Sans" pitchFamily="34" charset="0"/>
              </a:rPr>
              <a:t>Variables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1600" dirty="0">
                <a:latin typeface="Lucida Sans" pitchFamily="34" charset="0"/>
              </a:rPr>
              <a:t>case sensitive, </a:t>
            </a:r>
            <a:r>
              <a:rPr lang="en-US" sz="1600" i="1" dirty="0">
                <a:latin typeface="Lucida Sans" pitchFamily="34" charset="0"/>
              </a:rPr>
              <a:t>e.g.,</a:t>
            </a:r>
            <a:r>
              <a:rPr lang="en-US" sz="1600" dirty="0">
                <a:latin typeface="Lucida Sans" pitchFamily="34" charset="0"/>
              </a:rPr>
              <a:t> NAME and Name are 2 distinct names. </a:t>
            </a:r>
          </a:p>
          <a:p>
            <a:pPr lvl="1">
              <a:defRPr/>
            </a:pPr>
            <a:r>
              <a:rPr lang="en-US" sz="1800" dirty="0">
                <a:latin typeface="Lucida Sans" pitchFamily="34" charset="0"/>
              </a:rPr>
              <a:t>variable begins with a </a:t>
            </a:r>
            <a:r>
              <a:rPr lang="en-US" sz="1800" i="1" dirty="0">
                <a:latin typeface="Lucida Sans" pitchFamily="34" charset="0"/>
              </a:rPr>
              <a:t>letter</a:t>
            </a:r>
            <a:r>
              <a:rPr lang="en-US" sz="1800" dirty="0">
                <a:latin typeface="Lucida Sans" pitchFamily="34" charset="0"/>
              </a:rPr>
              <a:t>, </a:t>
            </a:r>
            <a:r>
              <a:rPr lang="en-US" sz="1800" i="1" dirty="0">
                <a:latin typeface="Lucida Sans" pitchFamily="34" charset="0"/>
              </a:rPr>
              <a:t>e.g.,</a:t>
            </a:r>
            <a:r>
              <a:rPr lang="en-US" sz="1800" dirty="0">
                <a:latin typeface="Lucida Sans" pitchFamily="34" charset="0"/>
              </a:rPr>
              <a:t> A2z or a2z </a:t>
            </a:r>
          </a:p>
          <a:p>
            <a:pPr lvl="1">
              <a:defRPr/>
            </a:pPr>
            <a:r>
              <a:rPr lang="en-US" sz="1800" dirty="0">
                <a:latin typeface="Lucida Sans" pitchFamily="34" charset="0"/>
              </a:rPr>
              <a:t>can be a mix of letters, digits, and underscores (</a:t>
            </a:r>
            <a:r>
              <a:rPr lang="en-US" sz="1800" i="1" dirty="0">
                <a:latin typeface="Lucida Sans" pitchFamily="34" charset="0"/>
              </a:rPr>
              <a:t>e.g.,</a:t>
            </a:r>
            <a:r>
              <a:rPr lang="en-US" sz="1800" dirty="0">
                <a:latin typeface="Lucida Sans" pitchFamily="34" charset="0"/>
              </a:rPr>
              <a:t> </a:t>
            </a:r>
            <a:r>
              <a:rPr lang="en-US" sz="1800" dirty="0" err="1">
                <a:latin typeface="Lucida Sans" pitchFamily="34" charset="0"/>
              </a:rPr>
              <a:t>vector_A</a:t>
            </a:r>
            <a:r>
              <a:rPr lang="en-US" sz="1800" dirty="0">
                <a:latin typeface="Lucida Sans" pitchFamily="34" charset="0"/>
              </a:rPr>
              <a:t>)</a:t>
            </a:r>
          </a:p>
          <a:p>
            <a:pPr lvl="1">
              <a:defRPr/>
            </a:pPr>
            <a:r>
              <a:rPr lang="en-US" sz="1800" dirty="0">
                <a:latin typeface="Lucida Sans" pitchFamily="34" charset="0"/>
              </a:rPr>
              <a:t>reserved characters:   </a:t>
            </a:r>
            <a:r>
              <a:rPr lang="en-US" sz="1800" dirty="0">
                <a:solidFill>
                  <a:schemeClr val="tx2"/>
                </a:solidFill>
                <a:latin typeface="Lucida Sans" pitchFamily="34" charset="0"/>
              </a:rPr>
              <a:t>%  =  +  –  ~  ;  :  !  </a:t>
            </a:r>
            <a:r>
              <a:rPr lang="en-US" sz="1800" b="1" i="1" dirty="0">
                <a:solidFill>
                  <a:schemeClr val="tx2"/>
                </a:solidFill>
                <a:latin typeface="Lucida Sans" pitchFamily="34" charset="0"/>
              </a:rPr>
              <a:t>'</a:t>
            </a:r>
            <a:r>
              <a:rPr lang="en-US" sz="1800" i="1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Lucida Sans" pitchFamily="34" charset="0"/>
              </a:rPr>
              <a:t> [ ]  ( )  ,  @  #  $ &amp;  ^</a:t>
            </a:r>
          </a:p>
          <a:p>
            <a:pPr lvl="1">
              <a:defRPr/>
            </a:pPr>
            <a:r>
              <a:rPr lang="en-US" sz="1800" dirty="0">
                <a:latin typeface="Lucida Sans" pitchFamily="34" charset="0"/>
              </a:rPr>
              <a:t>up to 63 characters</a:t>
            </a:r>
          </a:p>
          <a:p>
            <a:pPr>
              <a:defRPr/>
            </a:pPr>
            <a:r>
              <a:rPr lang="en-US" sz="2000" dirty="0">
                <a:latin typeface="Lucida Sans" pitchFamily="34" charset="0"/>
              </a:rPr>
              <a:t>Functions/scripts </a:t>
            </a:r>
          </a:p>
          <a:p>
            <a:pPr lvl="1">
              <a:defRPr/>
            </a:pPr>
            <a:r>
              <a:rPr lang="en-US" sz="1800" dirty="0">
                <a:latin typeface="Lucida Sans" pitchFamily="34" charset="0"/>
              </a:rPr>
              <a:t>performs specific tasks; same naming rules as for variables 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dirty="0">
                <a:latin typeface="Lucida Sans" pitchFamily="34" charset="0"/>
              </a:rPr>
              <a:t>File names </a:t>
            </a:r>
            <a:endParaRPr lang="en-US" sz="1400" dirty="0">
              <a:latin typeface="Lucida Sans" pitchFamily="34" charset="0"/>
            </a:endParaRPr>
          </a:p>
          <a:p>
            <a:pPr lvl="1">
              <a:defRPr/>
            </a:pPr>
            <a:r>
              <a:rPr lang="en-US" sz="1800" i="1" dirty="0">
                <a:latin typeface="Lucida Sans" pitchFamily="34" charset="0"/>
              </a:rPr>
              <a:t>MATLAB</a:t>
            </a:r>
            <a:r>
              <a:rPr lang="en-US" sz="1800" dirty="0">
                <a:latin typeface="Lucida Sans" pitchFamily="34" charset="0"/>
              </a:rPr>
              <a:t> command files should be named with a suffix of ".m", </a:t>
            </a:r>
            <a:r>
              <a:rPr lang="en-US" sz="1800" i="1" dirty="0">
                <a:latin typeface="Lucida Sans" pitchFamily="34" charset="0"/>
              </a:rPr>
              <a:t>e.g.,</a:t>
            </a:r>
            <a:r>
              <a:rPr lang="en-US" sz="1800" dirty="0">
                <a:latin typeface="Lucida Sans" pitchFamily="34" charset="0"/>
              </a:rPr>
              <a:t> </a:t>
            </a:r>
            <a:r>
              <a:rPr lang="en-US" sz="1800" i="1" dirty="0" err="1">
                <a:solidFill>
                  <a:srgbClr val="93A299"/>
                </a:solidFill>
                <a:latin typeface="Lucida Sans" pitchFamily="34" charset="0"/>
              </a:rPr>
              <a:t>myfile.m</a:t>
            </a:r>
            <a:r>
              <a:rPr lang="en-US" sz="1800" dirty="0">
                <a:latin typeface="Lucida Sans" pitchFamily="34" charset="0"/>
              </a:rPr>
              <a:t>. An m-file typically contains a sequence of MATLAB commands that will be executed in order</a:t>
            </a:r>
          </a:p>
          <a:p>
            <a:pPr lvl="1">
              <a:defRPr/>
            </a:pPr>
            <a:r>
              <a:rPr lang="en-US" sz="1800" dirty="0">
                <a:latin typeface="Lucida Sans" pitchFamily="34" charset="0"/>
              </a:rPr>
              <a:t>A file may contain a collection of commands, functions</a:t>
            </a:r>
          </a:p>
          <a:p>
            <a:pPr lvl="1">
              <a:buFontTx/>
              <a:buNone/>
              <a:defRPr/>
            </a:pPr>
            <a:r>
              <a:rPr lang="en-US" sz="1800" i="1" dirty="0">
                <a:latin typeface="Lucida Sans" pitchFamily="34" charset="0"/>
              </a:rPr>
              <a:t>Note: To run, enter m-file, without .m,  e.g., </a:t>
            </a:r>
            <a:endParaRPr lang="en-US" sz="1800" dirty="0">
              <a:latin typeface="Lucida Sans" pitchFamily="34" charset="0"/>
            </a:endParaRPr>
          </a:p>
          <a:p>
            <a:pPr lvl="1">
              <a:buFontTx/>
              <a:buNone/>
              <a:defRPr/>
            </a:pPr>
            <a:r>
              <a:rPr lang="en-US" sz="1800" dirty="0">
                <a:solidFill>
                  <a:srgbClr val="00CC66"/>
                </a:solidFill>
                <a:latin typeface="Lucida Sans" pitchFamily="34" charset="0"/>
              </a:rPr>
              <a:t>&gt;&gt;</a:t>
            </a:r>
            <a:r>
              <a:rPr lang="en-US" sz="1800" i="1" dirty="0">
                <a:latin typeface="Lucida Sans" pitchFamily="34" charset="0"/>
              </a:rPr>
              <a:t> </a:t>
            </a:r>
            <a:r>
              <a:rPr lang="en-US" sz="1800" i="1" dirty="0" err="1">
                <a:solidFill>
                  <a:srgbClr val="93A299"/>
                </a:solidFill>
                <a:latin typeface="Lucida Sans" pitchFamily="34" charset="0"/>
              </a:rPr>
              <a:t>myfile</a:t>
            </a:r>
            <a:r>
              <a:rPr lang="en-US" sz="1800" i="1" dirty="0">
                <a:solidFill>
                  <a:srgbClr val="93A299"/>
                </a:solidFill>
                <a:latin typeface="Lucida Sans" pitchFamily="34" charset="0"/>
              </a:rPr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02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0560"/>
            <a:ext cx="8183880" cy="548640"/>
          </a:xfrm>
        </p:spPr>
        <p:txBody>
          <a:bodyPr>
            <a:noAutofit/>
          </a:bodyPr>
          <a:lstStyle/>
          <a:p>
            <a:r>
              <a:rPr lang="en-US" sz="3600" dirty="0"/>
              <a:t>Variables and </a:t>
            </a:r>
            <a:r>
              <a:rPr lang="en-US" sz="3600" dirty="0" smtClean="0"/>
              <a:t>Data types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01" y="1371600"/>
            <a:ext cx="8447999" cy="1752600"/>
          </a:xfrm>
        </p:spPr>
      </p:pic>
      <p:sp>
        <p:nvSpPr>
          <p:cNvPr id="5" name="Cloud Callout 4"/>
          <p:cNvSpPr/>
          <p:nvPr/>
        </p:nvSpPr>
        <p:spPr>
          <a:xfrm rot="1316510">
            <a:off x="5943600" y="3810000"/>
            <a:ext cx="2438400" cy="19050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Class(a)</a:t>
            </a:r>
          </a:p>
          <a:p>
            <a:pPr algn="ctr"/>
            <a:r>
              <a:rPr lang="en-US" dirty="0" smtClean="0"/>
              <a:t>Return Data type of variable (a)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836532"/>
              </p:ext>
            </p:extLst>
          </p:nvPr>
        </p:nvGraphicFramePr>
        <p:xfrm>
          <a:off x="914400" y="3581400"/>
          <a:ext cx="4572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667000"/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‘a’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‘</a:t>
                      </a:r>
                      <a:r>
                        <a:rPr lang="en-US" dirty="0" err="1" smtClean="0"/>
                        <a:t>ahmed</a:t>
                      </a:r>
                      <a:r>
                        <a:rPr lang="en-US" dirty="0" smtClean="0"/>
                        <a:t>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“a”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ahmed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840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hints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&lt;name&gt; (for example: &gt;&gt; help </a:t>
            </a:r>
            <a:r>
              <a:rPr lang="en-US" dirty="0" err="1"/>
              <a:t>cos</a:t>
            </a:r>
            <a:r>
              <a:rPr lang="en-US" dirty="0"/>
              <a:t>)</a:t>
            </a:r>
          </a:p>
          <a:p>
            <a:r>
              <a:rPr lang="en-US" dirty="0" smtClean="0"/>
              <a:t>; </a:t>
            </a:r>
            <a:r>
              <a:rPr lang="en-US" i="1" dirty="0"/>
              <a:t>blocks automatically output of the variables</a:t>
            </a:r>
          </a:p>
          <a:p>
            <a:r>
              <a:rPr lang="en-US" dirty="0" smtClean="0"/>
              <a:t>% </a:t>
            </a:r>
            <a:r>
              <a:rPr lang="en-US" i="1" dirty="0"/>
              <a:t>makes a comment </a:t>
            </a:r>
          </a:p>
          <a:p>
            <a:r>
              <a:rPr lang="en-US" i="1" dirty="0" smtClean="0"/>
              <a:t>to </a:t>
            </a:r>
            <a:r>
              <a:rPr lang="en-US" i="1" dirty="0"/>
              <a:t>comment a few rows hold </a:t>
            </a:r>
            <a:r>
              <a:rPr lang="en-US" i="1" dirty="0" err="1"/>
              <a:t>Ctrl+R</a:t>
            </a:r>
            <a:r>
              <a:rPr lang="en-US" i="1" dirty="0"/>
              <a:t> </a:t>
            </a:r>
          </a:p>
          <a:p>
            <a:r>
              <a:rPr lang="en-US" i="1" dirty="0" smtClean="0"/>
              <a:t>to </a:t>
            </a:r>
            <a:r>
              <a:rPr lang="en-US" i="1" dirty="0"/>
              <a:t>uncomment a few rows </a:t>
            </a:r>
            <a:r>
              <a:rPr lang="en-US" i="1" dirty="0" err="1"/>
              <a:t>Ctrl+T</a:t>
            </a:r>
            <a:endParaRPr lang="en-US" i="1" dirty="0"/>
          </a:p>
          <a:p>
            <a:r>
              <a:rPr lang="en-US" i="1" dirty="0" smtClean="0"/>
              <a:t>Always </a:t>
            </a:r>
            <a:r>
              <a:rPr lang="en-US" i="1" dirty="0"/>
              <a:t>use: </a:t>
            </a:r>
            <a:r>
              <a:rPr lang="en-US" i="1" dirty="0" err="1" smtClean="0"/>
              <a:t>clc,clear</a:t>
            </a:r>
            <a:r>
              <a:rPr lang="en-US" i="1" dirty="0" smtClean="0"/>
              <a:t>; </a:t>
            </a:r>
            <a:r>
              <a:rPr lang="en-US" i="1" dirty="0"/>
              <a:t>close all; </a:t>
            </a:r>
            <a:endParaRPr lang="en-US" dirty="0"/>
          </a:p>
        </p:txBody>
      </p:sp>
      <p:sp>
        <p:nvSpPr>
          <p:cNvPr id="4" name="Vertical Scroll 3"/>
          <p:cNvSpPr/>
          <p:nvPr/>
        </p:nvSpPr>
        <p:spPr>
          <a:xfrm>
            <a:off x="5486400" y="3886200"/>
            <a:ext cx="3657600" cy="2667000"/>
          </a:xfrm>
          <a:prstGeom prst="verticalScroll">
            <a:avLst/>
          </a:prstGeom>
          <a:solidFill>
            <a:srgbClr val="FFC000">
              <a:alpha val="46000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i="1" dirty="0" smtClean="0">
                <a:solidFill>
                  <a:srgbClr val="FF0000"/>
                </a:solidFill>
              </a:rPr>
              <a:t>TASK</a:t>
            </a:r>
            <a:endParaRPr lang="en-US" b="1" i="1" dirty="0" smtClean="0">
              <a:solidFill>
                <a:srgbClr val="FF0000"/>
              </a:solidFill>
            </a:endParaRPr>
          </a:p>
          <a:p>
            <a:r>
              <a:rPr lang="en-US" i="1" dirty="0" smtClean="0"/>
              <a:t>Type </a:t>
            </a:r>
            <a:r>
              <a:rPr lang="en-US" i="1" dirty="0"/>
              <a:t>in Editor: </a:t>
            </a:r>
          </a:p>
          <a:p>
            <a:r>
              <a:rPr lang="en-US" dirty="0" smtClean="0"/>
              <a:t>===============</a:t>
            </a:r>
            <a:endParaRPr lang="en-US" dirty="0"/>
          </a:p>
          <a:p>
            <a:r>
              <a:rPr lang="en-US" dirty="0" smtClean="0"/>
              <a:t>My </a:t>
            </a:r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en-US" dirty="0" smtClean="0"/>
              <a:t> program</a:t>
            </a:r>
            <a:endParaRPr lang="en-US" dirty="0"/>
          </a:p>
          <a:p>
            <a:r>
              <a:rPr lang="en-US" dirty="0" smtClean="0"/>
              <a:t>=============== </a:t>
            </a:r>
            <a:endParaRPr lang="en-US" dirty="0"/>
          </a:p>
          <a:p>
            <a:r>
              <a:rPr lang="en-US" dirty="0"/>
              <a:t>• </a:t>
            </a:r>
            <a:r>
              <a:rPr lang="en-US" i="1" dirty="0"/>
              <a:t>Use CTRL+R to comment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069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32688"/>
          </a:xfrm>
        </p:spPr>
        <p:txBody>
          <a:bodyPr/>
          <a:lstStyle/>
          <a:p>
            <a:r>
              <a:rPr lang="en-US" dirty="0"/>
              <a:t>Main MATLAB objects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Commands </a:t>
            </a:r>
            <a:r>
              <a:rPr lang="en-US" i="1" dirty="0"/>
              <a:t>(</a:t>
            </a:r>
            <a:r>
              <a:rPr lang="en-US" i="1" dirty="0" err="1"/>
              <a:t>clc</a:t>
            </a:r>
            <a:r>
              <a:rPr lang="en-US" i="1" dirty="0"/>
              <a:t>, help, demo)</a:t>
            </a:r>
          </a:p>
          <a:p>
            <a:r>
              <a:rPr lang="pt-BR" i="1" dirty="0" smtClean="0"/>
              <a:t>Constants </a:t>
            </a:r>
            <a:r>
              <a:rPr lang="pt-BR" i="1" dirty="0"/>
              <a:t>(10, -17.28, 5+3j, 1e-6, 10^2) </a:t>
            </a:r>
          </a:p>
          <a:p>
            <a:r>
              <a:rPr lang="en-US" i="1" dirty="0" smtClean="0"/>
              <a:t>Standard </a:t>
            </a:r>
            <a:r>
              <a:rPr lang="en-US" i="1" dirty="0" err="1"/>
              <a:t>const</a:t>
            </a:r>
            <a:r>
              <a:rPr lang="en-US" i="1" dirty="0"/>
              <a:t> (pi, </a:t>
            </a:r>
            <a:r>
              <a:rPr lang="en-US" i="1" dirty="0" smtClean="0"/>
              <a:t>1i or 1j, </a:t>
            </a:r>
            <a:r>
              <a:rPr lang="en-US" i="1" dirty="0" err="1" smtClean="0"/>
              <a:t>eps,inf</a:t>
            </a:r>
            <a:r>
              <a:rPr lang="en-US" i="1" dirty="0" smtClean="0"/>
              <a:t>, nan) </a:t>
            </a:r>
            <a:endParaRPr lang="en-US" i="1" dirty="0"/>
          </a:p>
          <a:p>
            <a:r>
              <a:rPr lang="en-US" i="1" dirty="0" smtClean="0"/>
              <a:t>Variables </a:t>
            </a:r>
            <a:r>
              <a:rPr lang="en-US" i="1" dirty="0"/>
              <a:t>– </a:t>
            </a:r>
            <a:r>
              <a:rPr lang="en-US" i="1" dirty="0" err="1"/>
              <a:t>MATlab</a:t>
            </a:r>
            <a:r>
              <a:rPr lang="en-US" i="1" dirty="0"/>
              <a:t> object, which might change it’s value during </a:t>
            </a:r>
            <a:r>
              <a:rPr lang="en-US" i="1" dirty="0" smtClean="0"/>
              <a:t>simulation</a:t>
            </a:r>
            <a:r>
              <a:rPr lang="en-US" i="1" dirty="0"/>
              <a:t>. </a:t>
            </a:r>
            <a:r>
              <a:rPr lang="en-US" i="1" u="sng" dirty="0">
                <a:solidFill>
                  <a:srgbClr val="FF0000"/>
                </a:solidFill>
              </a:rPr>
              <a:t>All variables are MATRIXES in </a:t>
            </a:r>
            <a:r>
              <a:rPr lang="en-US" i="1" u="sng" dirty="0" err="1">
                <a:solidFill>
                  <a:srgbClr val="FF0000"/>
                </a:solidFill>
              </a:rPr>
              <a:t>MATlab</a:t>
            </a:r>
            <a:r>
              <a:rPr lang="en-US" i="1" u="sng" dirty="0">
                <a:solidFill>
                  <a:srgbClr val="FF0000"/>
                </a:solidFill>
              </a:rPr>
              <a:t> </a:t>
            </a:r>
          </a:p>
          <a:p>
            <a:r>
              <a:rPr lang="en-US" i="1" dirty="0" smtClean="0"/>
              <a:t>Functions </a:t>
            </a:r>
            <a:r>
              <a:rPr lang="en-US" i="1" dirty="0"/>
              <a:t>(sin(X), </a:t>
            </a:r>
            <a:r>
              <a:rPr lang="en-US" i="1" dirty="0" err="1"/>
              <a:t>exp</a:t>
            </a:r>
            <a:r>
              <a:rPr lang="en-US" i="1" dirty="0"/>
              <a:t>(X), log10(X), </a:t>
            </a:r>
            <a:r>
              <a:rPr lang="en-US" i="1" dirty="0" err="1"/>
              <a:t>sqrt</a:t>
            </a:r>
            <a:r>
              <a:rPr lang="en-US" i="1" dirty="0"/>
              <a:t>(X), abs(X</a:t>
            </a:r>
            <a:r>
              <a:rPr lang="en-US" i="1" dirty="0" smtClean="0"/>
              <a:t>), </a:t>
            </a:r>
            <a:r>
              <a:rPr lang="en-US" dirty="0" smtClean="0"/>
              <a:t>real(X</a:t>
            </a:r>
            <a:r>
              <a:rPr lang="en-US" dirty="0"/>
              <a:t>), </a:t>
            </a:r>
            <a:r>
              <a:rPr lang="en-US" dirty="0" err="1"/>
              <a:t>imag</a:t>
            </a:r>
            <a:r>
              <a:rPr lang="en-US" dirty="0"/>
              <a:t>(X)) </a:t>
            </a:r>
          </a:p>
          <a:p>
            <a:r>
              <a:rPr lang="en-US" i="1" dirty="0" smtClean="0"/>
              <a:t>Expressions </a:t>
            </a:r>
            <a:r>
              <a:rPr lang="en-US" i="1" dirty="0"/>
              <a:t>– is a sum of constants, functions, variables, which are </a:t>
            </a:r>
            <a:r>
              <a:rPr lang="en-US" i="1" dirty="0" smtClean="0"/>
              <a:t>summed </a:t>
            </a:r>
            <a:r>
              <a:rPr lang="en-US" i="1" dirty="0"/>
              <a:t>by operational symbols (</a:t>
            </a:r>
            <a:r>
              <a:rPr lang="en-US" i="1" dirty="0" err="1"/>
              <a:t>x+sin</a:t>
            </a:r>
            <a:r>
              <a:rPr lang="en-US" i="1" dirty="0"/>
              <a:t>(a)-</a:t>
            </a:r>
            <a:r>
              <a:rPr lang="en-US" i="1" dirty="0" err="1"/>
              <a:t>sqrt</a:t>
            </a:r>
            <a:r>
              <a:rPr lang="en-US" i="1" dirty="0"/>
              <a:t>(pi);)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34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Main operation symbols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1498478"/>
              </p:ext>
            </p:extLst>
          </p:nvPr>
        </p:nvGraphicFramePr>
        <p:xfrm>
          <a:off x="457200" y="1935161"/>
          <a:ext cx="8305800" cy="292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900"/>
                <a:gridCol w="4152900"/>
              </a:tblGrid>
              <a:tr h="409063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Operation </a:t>
                      </a:r>
                      <a:endParaRPr lang="en-US" dirty="0"/>
                    </a:p>
                  </a:txBody>
                  <a:tcPr/>
                </a:tc>
              </a:tr>
              <a:tr h="409063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Summation</a:t>
                      </a:r>
                      <a:endParaRPr lang="en-US" dirty="0"/>
                    </a:p>
                  </a:txBody>
                  <a:tcPr/>
                </a:tc>
              </a:tr>
              <a:tr h="409063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Difference </a:t>
                      </a:r>
                      <a:endParaRPr lang="en-US" dirty="0"/>
                    </a:p>
                  </a:txBody>
                  <a:tcPr/>
                </a:tc>
              </a:tr>
              <a:tr h="409063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Multiplication of matrixes</a:t>
                      </a:r>
                      <a:endParaRPr lang="en-US" dirty="0"/>
                    </a:p>
                  </a:txBody>
                  <a:tcPr/>
                </a:tc>
              </a:tr>
              <a:tr h="467187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Multiplication of elements</a:t>
                      </a:r>
                      <a:endParaRPr lang="en-US" dirty="0"/>
                    </a:p>
                  </a:txBody>
                  <a:tcPr/>
                </a:tc>
              </a:tr>
              <a:tr h="409063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Right division</a:t>
                      </a:r>
                      <a:endParaRPr lang="en-US" dirty="0"/>
                    </a:p>
                  </a:txBody>
                  <a:tcPr/>
                </a:tc>
              </a:tr>
              <a:tr h="409063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‘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Transposing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961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4600</TotalTime>
  <Words>711</Words>
  <Application>Microsoft Office PowerPoint</Application>
  <PresentationFormat>On-screen Show (4:3)</PresentationFormat>
  <Paragraphs>126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Digital Signal Processing</vt:lpstr>
      <vt:lpstr>PowerPoint Presentation</vt:lpstr>
      <vt:lpstr> </vt:lpstr>
      <vt:lpstr>BASICS OF MATLAB</vt:lpstr>
      <vt:lpstr>Rules on Variable and File Names</vt:lpstr>
      <vt:lpstr>Variables and Data types</vt:lpstr>
      <vt:lpstr>Some basic hints </vt:lpstr>
      <vt:lpstr>Main MATLAB objects </vt:lpstr>
      <vt:lpstr>Main operation symbols</vt:lpstr>
      <vt:lpstr>Use MATLAB as calculator to find answers</vt:lpstr>
      <vt:lpstr>Type and simulate </vt:lpstr>
      <vt:lpstr>Vectors </vt:lpstr>
      <vt:lpstr>Matriсes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HSH</cp:lastModifiedBy>
  <cp:revision>34</cp:revision>
  <dcterms:created xsi:type="dcterms:W3CDTF">2006-08-16T00:00:00Z</dcterms:created>
  <dcterms:modified xsi:type="dcterms:W3CDTF">2020-10-24T02:23:10Z</dcterms:modified>
</cp:coreProperties>
</file>