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2130" y="-5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88F5A-D839-49BC-A9FE-98A0110897E5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7B32-5578-459F-A1BD-A1AD05722B5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88F5A-D839-49BC-A9FE-98A0110897E5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7B32-5578-459F-A1BD-A1AD05722B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88F5A-D839-49BC-A9FE-98A0110897E5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7B32-5578-459F-A1BD-A1AD05722B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88F5A-D839-49BC-A9FE-98A0110897E5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7B32-5578-459F-A1BD-A1AD05722B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88F5A-D839-49BC-A9FE-98A0110897E5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7B32-5578-459F-A1BD-A1AD05722B5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88F5A-D839-49BC-A9FE-98A0110897E5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7B32-5578-459F-A1BD-A1AD05722B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88F5A-D839-49BC-A9FE-98A0110897E5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7B32-5578-459F-A1BD-A1AD05722B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88F5A-D839-49BC-A9FE-98A0110897E5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7B32-5578-459F-A1BD-A1AD05722B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88F5A-D839-49BC-A9FE-98A0110897E5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7B32-5578-459F-A1BD-A1AD05722B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88F5A-D839-49BC-A9FE-98A0110897E5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7B32-5578-459F-A1BD-A1AD05722B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88F5A-D839-49BC-A9FE-98A0110897E5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00F7B32-5578-459F-A1BD-A1AD05722B5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B688F5A-D839-49BC-A9FE-98A0110897E5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00F7B32-5578-459F-A1BD-A1AD05722B5D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marShabanCS/DSP" TargetMode="External"/><Relationship Id="rId2" Type="http://schemas.openxmlformats.org/officeDocument/2006/relationships/hyperlink" Target="mailto:ssa10@fayoum.edu.eg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fayoum-university-fci.slack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lectrical4u.com/fourier-series-and-fourier-transfor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Digital Signal Processing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3505" y="3810000"/>
            <a:ext cx="7854696" cy="1752600"/>
          </a:xfrm>
        </p:spPr>
        <p:txBody>
          <a:bodyPr tIns="40005" bIns="40005">
            <a:normAutofit fontScale="85000" lnSpcReduction="20000"/>
          </a:bodyPr>
          <a:lstStyle/>
          <a:p>
            <a:pPr algn="l"/>
            <a:r>
              <a:rPr lang="en-US" dirty="0" smtClean="0"/>
              <a:t>Lab3: signal convolution</a:t>
            </a:r>
          </a:p>
          <a:p>
            <a:pPr algn="l"/>
            <a:r>
              <a:rPr lang="en-US" dirty="0" smtClean="0"/>
              <a:t>Instructor: </a:t>
            </a:r>
            <a:r>
              <a:rPr lang="en-US" dirty="0" err="1" smtClean="0"/>
              <a:t>Eng</a:t>
            </a:r>
            <a:r>
              <a:rPr lang="en-US" dirty="0" smtClean="0"/>
              <a:t>\ Samar </a:t>
            </a:r>
            <a:r>
              <a:rPr lang="en-US" dirty="0" err="1" smtClean="0"/>
              <a:t>Shaaban</a:t>
            </a:r>
            <a:endParaRPr lang="en-US" dirty="0" smtClean="0"/>
          </a:p>
          <a:p>
            <a:pPr algn="l"/>
            <a:r>
              <a:rPr lang="en-US" dirty="0" smtClean="0"/>
              <a:t>E-mail: </a:t>
            </a:r>
            <a:r>
              <a:rPr lang="en-US" dirty="0" smtClean="0">
                <a:hlinkClick r:id="rId2"/>
              </a:rPr>
              <a:t>ssa10@fayoum.edu.eg</a:t>
            </a:r>
            <a:endParaRPr lang="en-US" dirty="0" smtClean="0"/>
          </a:p>
          <a:p>
            <a:pPr algn="l"/>
            <a:r>
              <a:rPr lang="en-US" dirty="0" err="1" smtClean="0"/>
              <a:t>Github</a:t>
            </a:r>
            <a:r>
              <a:rPr lang="en-US" dirty="0" smtClean="0"/>
              <a:t> Repo: </a:t>
            </a:r>
            <a:r>
              <a:rPr lang="en-US" dirty="0" smtClean="0">
                <a:hlinkClick r:id="rId3"/>
              </a:rPr>
              <a:t>https://github.com/SamarShabanCS/DSP</a:t>
            </a:r>
            <a:endParaRPr lang="en-US" dirty="0" smtClean="0"/>
          </a:p>
          <a:p>
            <a:pPr algn="l"/>
            <a:r>
              <a:rPr lang="en-US" dirty="0" smtClean="0"/>
              <a:t>Slack workspace: </a:t>
            </a:r>
            <a:r>
              <a:rPr lang="en-US" dirty="0" smtClean="0">
                <a:hlinkClick r:id="rId4"/>
              </a:rPr>
              <a:t>https://fayoum-university-fci.slack.com</a:t>
            </a:r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78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29" t="23701" r="47122" b="50000"/>
          <a:stretch/>
        </p:blipFill>
        <p:spPr bwMode="auto">
          <a:xfrm>
            <a:off x="304801" y="1970690"/>
            <a:ext cx="8318938" cy="4353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90" t="12942" r="32621" b="41618"/>
          <a:stretch/>
        </p:blipFill>
        <p:spPr bwMode="auto">
          <a:xfrm>
            <a:off x="3972910" y="2173670"/>
            <a:ext cx="5134304" cy="3895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6664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0"/>
            <a:ext cx="7010400" cy="914400"/>
          </a:xfrm>
        </p:spPr>
        <p:txBody>
          <a:bodyPr tIns="40005">
            <a:normAutofit/>
          </a:bodyPr>
          <a:lstStyle/>
          <a:p>
            <a:pPr algn="ctr"/>
            <a:r>
              <a:rPr lang="en-US" sz="5400" b="1" i="1" dirty="0" smtClean="0">
                <a:latin typeface="+mn-lt"/>
              </a:rPr>
              <a:t>Sheet2 </a:t>
            </a:r>
            <a:r>
              <a:rPr lang="en-US" sz="5400" b="1" i="1" dirty="0">
                <a:latin typeface="+mn-lt"/>
              </a:rPr>
              <a:t>Discussion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7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Sinusoidal Wave Signal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Why is </a:t>
            </a:r>
            <a:r>
              <a:rPr lang="en-US" b="1" dirty="0" smtClean="0"/>
              <a:t>it so </a:t>
            </a:r>
            <a:r>
              <a:rPr lang="en-US" b="1" dirty="0"/>
              <a:t>Important?</a:t>
            </a:r>
          </a:p>
          <a:p>
            <a:pPr marL="393192" lvl="1" indent="0">
              <a:buNone/>
            </a:pPr>
            <a:r>
              <a:rPr lang="en-US" sz="2000" b="1" dirty="0"/>
              <a:t>Sinusoidal signals</a:t>
            </a:r>
            <a:r>
              <a:rPr lang="en-US" sz="2000" dirty="0"/>
              <a:t> are important in both electrical and electronic engineering </a:t>
            </a:r>
            <a:r>
              <a:rPr lang="en-US" sz="2000" dirty="0" smtClean="0"/>
              <a:t>domains. According </a:t>
            </a:r>
            <a:r>
              <a:rPr lang="en-US" sz="2000" dirty="0"/>
              <a:t>to </a:t>
            </a:r>
            <a:r>
              <a:rPr lang="en-US" sz="2000" dirty="0">
                <a:hlinkClick r:id="rId2"/>
              </a:rPr>
              <a:t>Fourier Series</a:t>
            </a:r>
            <a:r>
              <a:rPr lang="en-US" sz="2000" dirty="0"/>
              <a:t> Theory, any signal (Periodic Signal) can be written in terms of only sine and cosine Signals of different frequencies. Therefore a complex signal can be broken-down into simple sine and cosine signals and mathematical analysis becomes easy. Hence it is widely used in electrical and electronic analysis.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2712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Generate Sinusoidal Signal (</a:t>
            </a:r>
            <a:r>
              <a:rPr lang="en-US" sz="3200" dirty="0"/>
              <a:t>matlab): Beep sound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form :</a:t>
            </a:r>
          </a:p>
          <a:p>
            <a:pPr lvl="2" algn="ctr"/>
            <a:r>
              <a:rPr lang="pt-BR" sz="4400" dirty="0" smtClean="0"/>
              <a:t>x=A cos </a:t>
            </a:r>
            <a:r>
              <a:rPr lang="pt-BR" sz="4400" dirty="0"/>
              <a:t>(</a:t>
            </a:r>
            <a:r>
              <a:rPr lang="pt-BR" sz="4400" dirty="0" smtClean="0"/>
              <a:t>2*pi*fm*t)</a:t>
            </a:r>
          </a:p>
          <a:p>
            <a:pPr marL="667512" lvl="2" indent="0" algn="ctr">
              <a:buNone/>
            </a:pPr>
            <a:endParaRPr lang="pt-BR" sz="4400" dirty="0" smtClean="0"/>
          </a:p>
          <a:p>
            <a:pPr lvl="1">
              <a:buFont typeface="Wingdings" pitchFamily="2" charset="2"/>
              <a:buChar char="Ø"/>
            </a:pPr>
            <a:r>
              <a:rPr lang="pt-BR" dirty="0" smtClean="0"/>
              <a:t>Where  A</a:t>
            </a:r>
            <a:r>
              <a:rPr lang="pt-BR" dirty="0" smtClean="0">
                <a:sym typeface="Wingdings" pitchFamily="2" charset="2"/>
              </a:rPr>
              <a:t>signal amplitude</a:t>
            </a:r>
          </a:p>
          <a:p>
            <a:pPr lvl="1">
              <a:buFont typeface="Wingdings" pitchFamily="2" charset="2"/>
              <a:buChar char="Ø"/>
            </a:pPr>
            <a:r>
              <a:rPr lang="pt-BR" dirty="0" smtClean="0">
                <a:sym typeface="Wingdings" pitchFamily="2" charset="2"/>
              </a:rPr>
              <a:t>Fmsignal fequency</a:t>
            </a:r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81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 t="22874" r="48241" b="35195"/>
          <a:stretch/>
        </p:blipFill>
        <p:spPr bwMode="auto">
          <a:xfrm>
            <a:off x="441434" y="1905000"/>
            <a:ext cx="6553199" cy="4866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4" t="12207" r="33793" b="41632"/>
          <a:stretch/>
        </p:blipFill>
        <p:spPr bwMode="auto">
          <a:xfrm>
            <a:off x="3810000" y="2133600"/>
            <a:ext cx="5181600" cy="4215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0642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Autofit/>
          </a:bodyPr>
          <a:lstStyle/>
          <a:p>
            <a:r>
              <a:rPr lang="en-US" sz="3200" dirty="0"/>
              <a:t>Generate </a:t>
            </a:r>
            <a:r>
              <a:rPr lang="en-US" sz="3200" dirty="0" smtClean="0"/>
              <a:t>random Signal </a:t>
            </a:r>
            <a:r>
              <a:rPr lang="en-US" sz="3200" dirty="0"/>
              <a:t>(matlab): </a:t>
            </a:r>
            <a:r>
              <a:rPr lang="en-US" sz="3200" dirty="0" err="1" smtClean="0"/>
              <a:t>sh</a:t>
            </a:r>
            <a:r>
              <a:rPr lang="en-US" sz="3200" dirty="0" smtClean="0"/>
              <a:t> sound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rand function to generate random signal follow the uniform distribution.</a:t>
            </a:r>
          </a:p>
          <a:p>
            <a:r>
              <a:rPr lang="en-US" dirty="0" smtClean="0"/>
              <a:t>values range [</a:t>
            </a:r>
            <a:r>
              <a:rPr lang="en-US" dirty="0"/>
              <a:t>0,1</a:t>
            </a:r>
            <a:r>
              <a:rPr lang="en-US" dirty="0" smtClean="0"/>
              <a:t>].</a:t>
            </a:r>
          </a:p>
          <a:p>
            <a:r>
              <a:rPr lang="en-US" dirty="0" smtClean="0"/>
              <a:t>to generate the white noise use this form:</a:t>
            </a:r>
          </a:p>
          <a:p>
            <a:endParaRPr lang="en-US" dirty="0" smtClean="0"/>
          </a:p>
          <a:p>
            <a:pPr lvl="2" algn="ctr"/>
            <a:r>
              <a:rPr lang="pt-BR" sz="4000" dirty="0" smtClean="0"/>
              <a:t>x=A rand(1,N)*2-1</a:t>
            </a:r>
          </a:p>
          <a:p>
            <a:pPr marL="667512" lvl="2" indent="0" algn="ctr">
              <a:buNone/>
            </a:pPr>
            <a:endParaRPr lang="pt-BR" sz="4000" dirty="0"/>
          </a:p>
          <a:p>
            <a:pPr lvl="1">
              <a:buFont typeface="Wingdings" pitchFamily="2" charset="2"/>
              <a:buChar char="Ø"/>
            </a:pPr>
            <a:r>
              <a:rPr lang="pt-BR" dirty="0"/>
              <a:t>Where  </a:t>
            </a:r>
            <a:r>
              <a:rPr lang="pt-BR" dirty="0" smtClean="0"/>
              <a:t>N</a:t>
            </a:r>
            <a:r>
              <a:rPr lang="pt-BR" dirty="0" smtClean="0">
                <a:sym typeface="Wingdings" pitchFamily="2" charset="2"/>
              </a:rPr>
              <a:t></a:t>
            </a:r>
            <a:r>
              <a:rPr lang="pt-BR" dirty="0">
                <a:sym typeface="Wingdings" pitchFamily="2" charset="2"/>
              </a:rPr>
              <a:t>signal </a:t>
            </a:r>
            <a:r>
              <a:rPr lang="pt-BR" dirty="0" smtClean="0">
                <a:sym typeface="Wingdings" pitchFamily="2" charset="2"/>
              </a:rPr>
              <a:t>length or samples number during signal duration </a:t>
            </a:r>
            <a:r>
              <a:rPr lang="pt-BR" b="1" i="1" dirty="0" smtClean="0">
                <a:sym typeface="Wingdings" pitchFamily="2" charset="2"/>
              </a:rPr>
              <a:t>N=fs*time</a:t>
            </a:r>
            <a:r>
              <a:rPr lang="pt-BR" dirty="0" smtClean="0">
                <a:sym typeface="Wingdings" pitchFamily="2" charset="2"/>
              </a:rPr>
              <a:t>.</a:t>
            </a:r>
            <a:endParaRPr lang="pt-BR" dirty="0">
              <a:sym typeface="Wingdings" pitchFamily="2" charset="2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41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60" t="23241" r="48447" b="38379"/>
          <a:stretch/>
        </p:blipFill>
        <p:spPr bwMode="auto">
          <a:xfrm>
            <a:off x="480848" y="1981200"/>
            <a:ext cx="6377152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65" t="12023" r="34069" b="41111"/>
          <a:stretch/>
        </p:blipFill>
        <p:spPr bwMode="auto">
          <a:xfrm>
            <a:off x="3293446" y="1905000"/>
            <a:ext cx="5621954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1299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24712"/>
            <a:ext cx="8229600" cy="704088"/>
          </a:xfrm>
        </p:spPr>
        <p:txBody>
          <a:bodyPr>
            <a:noAutofit/>
          </a:bodyPr>
          <a:lstStyle/>
          <a:p>
            <a:r>
              <a:rPr lang="en-US" sz="3200" dirty="0" smtClean="0"/>
              <a:t>Convolution Effect on Audio Processing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simulate the reverberation effect of a particular </a:t>
            </a:r>
            <a:r>
              <a:rPr lang="en-US" dirty="0" smtClean="0"/>
              <a:t>area</a:t>
            </a:r>
          </a:p>
          <a:p>
            <a:r>
              <a:rPr lang="en-US" dirty="0"/>
              <a:t>merge two </a:t>
            </a:r>
            <a:r>
              <a:rPr lang="en-US" dirty="0" smtClean="0"/>
              <a:t>sounds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matlab </a:t>
            </a:r>
            <a:r>
              <a:rPr lang="en-US" dirty="0" err="1" smtClean="0"/>
              <a:t>conv</a:t>
            </a:r>
            <a:r>
              <a:rPr lang="en-US" dirty="0" smtClean="0"/>
              <a:t>() function to do convolution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971800"/>
            <a:ext cx="5029200" cy="255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55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780288"/>
          </a:xfrm>
        </p:spPr>
        <p:txBody>
          <a:bodyPr>
            <a:noAutofit/>
          </a:bodyPr>
          <a:lstStyle/>
          <a:p>
            <a:r>
              <a:rPr lang="en-US" sz="3200" dirty="0">
                <a:latin typeface="ArialMT" pitchFamily="2" charset="0"/>
              </a:rPr>
              <a:t>Filtering a random signal by direct convolution</a:t>
            </a:r>
            <a:endParaRPr lang="en-US" sz="3200" dirty="0">
              <a:latin typeface="ArialMT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Angsana New" pitchFamily="18" charset="-34"/>
                <a:cs typeface="Angsana New" pitchFamily="18" charset="-34"/>
              </a:rPr>
              <a:t>Generate a random input signal of 50 samples whose </a:t>
            </a:r>
            <a:r>
              <a:rPr lang="en-US" sz="3200" dirty="0" smtClean="0">
                <a:latin typeface="Angsana New" pitchFamily="18" charset="-34"/>
                <a:cs typeface="Angsana New" pitchFamily="18" charset="-34"/>
              </a:rPr>
              <a:t>amplitude is uniformly distributed between -2 and 3.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Angsana New" pitchFamily="18" charset="-34"/>
                <a:cs typeface="Angsana New" pitchFamily="18" charset="-34"/>
              </a:rPr>
              <a:t>Process the input signal by direct </a:t>
            </a:r>
            <a:r>
              <a:rPr lang="en-US" sz="3200" dirty="0" smtClean="0">
                <a:latin typeface="Angsana New" pitchFamily="18" charset="-34"/>
                <a:cs typeface="Angsana New" pitchFamily="18" charset="-34"/>
              </a:rPr>
              <a:t>convolution with the filter impulse repose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>
              <a:latin typeface="Angsana New" pitchFamily="18" charset="-34"/>
              <a:cs typeface="Angsana New" pitchFamily="18" charset="-34"/>
            </a:endParaRPr>
          </a:p>
          <a:p>
            <a:pPr marL="514350" indent="-514350">
              <a:buFont typeface="+mj-lt"/>
              <a:buAutoNum type="arabicPeriod"/>
            </a:pPr>
            <a:endParaRPr lang="en-US" sz="3200" dirty="0" smtClean="0">
              <a:latin typeface="Angsana New" pitchFamily="18" charset="-34"/>
              <a:cs typeface="Angsana New" pitchFamily="18" charset="-34"/>
            </a:endParaRPr>
          </a:p>
          <a:p>
            <a:pPr marL="514350" indent="-514350">
              <a:buFont typeface="+mj-lt"/>
              <a:buAutoNum type="arabicPeriod"/>
            </a:pPr>
            <a:endParaRPr lang="en-US" sz="3200" dirty="0">
              <a:latin typeface="Angsana New" pitchFamily="18" charset="-34"/>
              <a:cs typeface="Angsana New" pitchFamily="18" charset="-34"/>
            </a:endParaRPr>
          </a:p>
          <a:p>
            <a:pPr marL="514350" indent="-514350">
              <a:buFont typeface="+mj-lt"/>
              <a:buAutoNum type="arabicPeriod"/>
            </a:pPr>
            <a:endParaRPr lang="en-US" sz="3200" dirty="0" smtClean="0">
              <a:latin typeface="Angsana New" pitchFamily="18" charset="-34"/>
              <a:cs typeface="Angsana New" pitchFamily="18" charset="-34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Angsana New" pitchFamily="18" charset="-34"/>
                <a:cs typeface="Angsana New" pitchFamily="18" charset="-34"/>
              </a:rPr>
              <a:t>Plot the input and output signals on the same graph and explain what the filtering effect is</a:t>
            </a:r>
            <a:endParaRPr lang="en-US" sz="3200" dirty="0" smtClean="0">
              <a:latin typeface="Angsana New" pitchFamily="18" charset="-34"/>
              <a:cs typeface="Angsana New" pitchFamily="18" charset="-34"/>
            </a:endParaRP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79" t="51647" r="55931" b="40629"/>
          <a:stretch/>
        </p:blipFill>
        <p:spPr bwMode="auto">
          <a:xfrm>
            <a:off x="2895600" y="3810000"/>
            <a:ext cx="3505200" cy="1302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12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726</TotalTime>
  <Words>265</Words>
  <Application>Microsoft Office PowerPoint</Application>
  <PresentationFormat>On-screen Show (4:3)</PresentationFormat>
  <Paragraphs>45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Digital Signal Processing</vt:lpstr>
      <vt:lpstr>Sheet2 Discussion</vt:lpstr>
      <vt:lpstr>Sinusoidal Wave Signal </vt:lpstr>
      <vt:lpstr>Generate Sinusoidal Signal (matlab): Beep sound</vt:lpstr>
      <vt:lpstr>PowerPoint Presentation</vt:lpstr>
      <vt:lpstr>Generate random Signal (matlab): sh sound</vt:lpstr>
      <vt:lpstr>PowerPoint Presentation</vt:lpstr>
      <vt:lpstr>Convolution Effect on Audio Processing</vt:lpstr>
      <vt:lpstr>Filtering a random signal by direct convolution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Signal Processing</dc:title>
  <dc:creator>HSH</dc:creator>
  <cp:lastModifiedBy>HSH</cp:lastModifiedBy>
  <cp:revision>11</cp:revision>
  <dcterms:created xsi:type="dcterms:W3CDTF">2020-11-23T20:09:32Z</dcterms:created>
  <dcterms:modified xsi:type="dcterms:W3CDTF">2020-11-24T08:16:03Z</dcterms:modified>
</cp:coreProperties>
</file>