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6" r:id="rId3"/>
    <p:sldId id="267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02" autoAdjust="0"/>
  </p:normalViewPr>
  <p:slideViewPr>
    <p:cSldViewPr>
      <p:cViewPr>
        <p:scale>
          <a:sx n="60" d="100"/>
          <a:sy n="60" d="100"/>
        </p:scale>
        <p:origin x="-2130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D4FFD-AD2B-4DD6-891B-E43D0EE5261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EA580-8119-420E-88CE-68BBAE80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3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EA580-8119-420E-88CE-68BBAE8093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4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pointer of type void * represents the address of an object, but not its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type. For example, a memory allocation function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*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malloc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size_t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size); returns a pointer to void which can be casted to any data type.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EA580-8119-420E-88CE-68BBAE8093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5400" dirty="0" smtClean="0"/>
              <a:t>multithreading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Operating System </a:t>
            </a:r>
            <a:br>
              <a:rPr lang="en-US" dirty="0" smtClean="0"/>
            </a:br>
            <a:r>
              <a:rPr lang="en-US" dirty="0" smtClean="0"/>
              <a:t>lab7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9" t="24092" r="24276" b="17609"/>
          <a:stretch/>
        </p:blipFill>
        <p:spPr bwMode="auto">
          <a:xfrm>
            <a:off x="381000" y="1676400"/>
            <a:ext cx="7614745" cy="499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5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through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program_name.c</a:t>
            </a:r>
            <a:r>
              <a:rPr lang="en-US" dirty="0" smtClean="0"/>
              <a:t> –</a:t>
            </a:r>
            <a:r>
              <a:rPr lang="en-US" dirty="0" err="1" smtClean="0"/>
              <a:t>lpthread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Install eclipse: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install default-</a:t>
            </a:r>
            <a:r>
              <a:rPr lang="en-US" dirty="0" err="1"/>
              <a:t>jre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snap install --classic </a:t>
            </a:r>
            <a:r>
              <a:rPr lang="en-US" dirty="0" smtClean="0"/>
              <a:t>eclipse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eclipse eclipse-</a:t>
            </a:r>
            <a:r>
              <a:rPr lang="en-US" dirty="0" err="1"/>
              <a:t>cdt</a:t>
            </a:r>
            <a:r>
              <a:rPr lang="en-US" dirty="0"/>
              <a:t> g++</a:t>
            </a:r>
          </a:p>
        </p:txBody>
      </p:sp>
    </p:spTree>
    <p:extLst>
      <p:ext uri="{BB962C8B-B14F-4D97-AF65-F5344CB8AC3E}">
        <p14:creationId xmlns:p14="http://schemas.microsoft.com/office/powerpoint/2010/main" val="14031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1" y="2133600"/>
            <a:ext cx="3886200" cy="4572001"/>
            <a:chOff x="152400" y="2133600"/>
            <a:chExt cx="4824249" cy="45720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77" t="10115" r="42069" b="36551"/>
            <a:stretch/>
          </p:blipFill>
          <p:spPr bwMode="auto">
            <a:xfrm>
              <a:off x="152400" y="2133600"/>
              <a:ext cx="4824249" cy="4572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371600" y="5562600"/>
              <a:ext cx="2133600" cy="1524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76600" y="304800"/>
            <a:ext cx="5715000" cy="3704897"/>
            <a:chOff x="3276600" y="281151"/>
            <a:chExt cx="5715000" cy="370489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0" t="10001" r="26000" b="46781"/>
            <a:stretch/>
          </p:blipFill>
          <p:spPr bwMode="auto">
            <a:xfrm>
              <a:off x="3276600" y="281151"/>
              <a:ext cx="5715000" cy="3704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10000" y="1295400"/>
              <a:ext cx="4267200" cy="4572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44766" y="2590800"/>
              <a:ext cx="2346434" cy="2286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52800" y="3505200"/>
            <a:ext cx="5943600" cy="2895601"/>
            <a:chOff x="3276600" y="3810000"/>
            <a:chExt cx="5943600" cy="289560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0" t="43864" r="21862" b="10000"/>
            <a:stretch/>
          </p:blipFill>
          <p:spPr bwMode="auto">
            <a:xfrm>
              <a:off x="3276600" y="3810000"/>
              <a:ext cx="5943600" cy="2895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3597166" y="3810000"/>
              <a:ext cx="2346434" cy="2286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62800" y="6324600"/>
              <a:ext cx="762000" cy="2286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3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pthread</a:t>
            </a:r>
            <a:r>
              <a:rPr lang="en-US" dirty="0" smtClean="0"/>
              <a:t> to linker setting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8" t="8644" r="22828" b="10253"/>
          <a:stretch/>
        </p:blipFill>
        <p:spPr bwMode="auto">
          <a:xfrm>
            <a:off x="-76200" y="190500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1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Multithreading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A multithreaded program contains two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or more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parts that can run concurrently and each part can handle different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task at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the same time making optimal use of the available resources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specially when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your computer has multiple CPUs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just"/>
            <a:endParaRPr lang="en-US" dirty="0">
              <a:latin typeface="Arabic Typesetting" pitchFamily="66" charset="-78"/>
              <a:cs typeface="Arabic Typesetting" pitchFamily="66" charset="-78"/>
            </a:endParaRPr>
          </a:p>
          <a:p>
            <a:pPr algn="just"/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By definition multitasking is when multiple processes share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common processing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resources such as a CPU. Multithreading extends the idea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of multitasking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into applications where you can subdivide specific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operations within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a single application into individual threads. Each of the threads can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run in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parallel. The OS divides processing time not only among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different applications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, but also among each thread within an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Multithreading enables you to write in a way where multiple activities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can proceed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concurrently in the same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program.</a:t>
            </a:r>
          </a:p>
          <a:p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Each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thread is associated with a process. </a:t>
            </a:r>
            <a:endParaRPr lang="en-US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A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thread is an entity that executes by </a:t>
            </a:r>
            <a:r>
              <a:rPr lang="en-US" sz="2800" b="1" dirty="0">
                <a:latin typeface="Arabic Typesetting" pitchFamily="66" charset="-78"/>
                <a:cs typeface="Arabic Typesetting" pitchFamily="66" charset="-78"/>
              </a:rPr>
              <a:t>relying on the code and resources, holding by the associated </a:t>
            </a:r>
            <a:r>
              <a:rPr lang="en-US" sz="2800" b="1" dirty="0" smtClean="0">
                <a:latin typeface="Arabic Typesetting" pitchFamily="66" charset="-78"/>
                <a:cs typeface="Arabic Typesetting" pitchFamily="66" charset="-78"/>
              </a:rPr>
              <a:t>process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What differentiates threads from normal processes is the </a:t>
            </a:r>
            <a:r>
              <a:rPr lang="en-US" sz="2800" b="1" dirty="0" smtClean="0">
                <a:latin typeface="Arabic Typesetting" pitchFamily="66" charset="-78"/>
                <a:cs typeface="Arabic Typesetting" pitchFamily="66" charset="-78"/>
              </a:rPr>
              <a:t>shared memory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 (objects), which is </a:t>
            </a:r>
            <a:r>
              <a:rPr lang="en-US" sz="2800" b="1" dirty="0" smtClean="0">
                <a:latin typeface="Arabic Typesetting" pitchFamily="66" charset="-78"/>
                <a:cs typeface="Arabic Typesetting" pitchFamily="66" charset="-78"/>
              </a:rPr>
              <a:t>visible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 to all threads in a multi-threaded program.</a:t>
            </a:r>
          </a:p>
          <a:p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A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thread </a:t>
            </a:r>
            <a:r>
              <a:rPr lang="en-US" sz="2800" b="1" dirty="0">
                <a:latin typeface="Arabic Typesetting" pitchFamily="66" charset="-78"/>
                <a:cs typeface="Arabic Typesetting" pitchFamily="66" charset="-78"/>
              </a:rPr>
              <a:t>has much less overhead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 than a process so is sometimes called as </a:t>
            </a:r>
            <a:r>
              <a:rPr lang="en-US" sz="2800" b="1" i="1" dirty="0">
                <a:latin typeface="Arabic Typesetting" pitchFamily="66" charset="-78"/>
                <a:cs typeface="Arabic Typesetting" pitchFamily="66" charset="-78"/>
              </a:rPr>
              <a:t>light-weight process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. </a:t>
            </a:r>
          </a:p>
          <a:p>
            <a:pPr marL="742950" lvl="1" indent="-285750" algn="just">
              <a:buClr>
                <a:srgbClr val="B43218"/>
              </a:buClr>
              <a:buSzPct val="80000"/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79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9913" lvl="1" indent="-342900" algn="just">
              <a:buClr>
                <a:schemeClr val="accent2"/>
              </a:buClr>
              <a:buSzPct val="80000"/>
            </a:pP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Concurrent multithreading systems </a:t>
            </a:r>
            <a:r>
              <a:rPr lang="en-US" sz="2800" b="1" dirty="0">
                <a:latin typeface="Arabic Typesetting" pitchFamily="66" charset="-78"/>
                <a:cs typeface="Arabic Typesetting" pitchFamily="66" charset="-78"/>
              </a:rPr>
              <a:t>give the appearance of several tasks executing at once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, but these tasks are actually split up into chunks that share the processor with chunks from other tasks. </a:t>
            </a:r>
          </a:p>
          <a:p>
            <a:pPr marL="684213" lvl="1" indent="-457200" algn="just">
              <a:buClr>
                <a:schemeClr val="accent2"/>
              </a:buClr>
              <a:buSzPct val="80000"/>
            </a:pP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In parallel systems, two tasks are actually performed simultaneously. </a:t>
            </a:r>
            <a:r>
              <a:rPr lang="en-US" sz="2800" b="1" dirty="0">
                <a:latin typeface="Arabic Typesetting" pitchFamily="66" charset="-78"/>
                <a:cs typeface="Arabic Typesetting" pitchFamily="66" charset="-78"/>
              </a:rPr>
              <a:t>Parallelism requires a multi-CPU system.</a:t>
            </a:r>
          </a:p>
          <a:p>
            <a:endParaRPr lang="en-US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267200"/>
            <a:ext cx="1676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67200"/>
            <a:ext cx="20478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2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process will start with a single thread which is called main thread or master thread</a:t>
            </a:r>
            <a:r>
              <a:rPr lang="en-US" dirty="0" smtClean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pthread_create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creates a new </a:t>
            </a:r>
            <a:r>
              <a:rPr lang="en-US" dirty="0" smtClean="0"/>
              <a:t>thread and take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parameters.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pointer  to </a:t>
            </a:r>
            <a:r>
              <a:rPr lang="en-US" sz="2000" dirty="0"/>
              <a:t>a </a:t>
            </a:r>
            <a:r>
              <a:rPr lang="en-US" sz="2000" dirty="0" err="1" smtClean="0"/>
              <a:t>pthread_t</a:t>
            </a:r>
            <a:r>
              <a:rPr lang="en-US" sz="2000" dirty="0" smtClean="0"/>
              <a:t>. // thread handle </a:t>
            </a:r>
            <a:endParaRPr lang="en-US" sz="2000" dirty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pointer </a:t>
            </a:r>
            <a:r>
              <a:rPr lang="en-US" sz="2000" dirty="0"/>
              <a:t>to a </a:t>
            </a:r>
            <a:r>
              <a:rPr lang="en-US" sz="2000" dirty="0" err="1"/>
              <a:t>pthread</a:t>
            </a:r>
            <a:r>
              <a:rPr lang="en-US" sz="2000" dirty="0"/>
              <a:t> </a:t>
            </a:r>
            <a:r>
              <a:rPr lang="en-US" sz="2000" dirty="0" smtClean="0"/>
              <a:t>attributes. Can </a:t>
            </a:r>
            <a:r>
              <a:rPr lang="en-US" sz="2000" dirty="0"/>
              <a:t>be a null pointer if </a:t>
            </a:r>
            <a:r>
              <a:rPr lang="en-US" sz="2000" dirty="0" smtClean="0"/>
              <a:t>the default </a:t>
            </a:r>
            <a:r>
              <a:rPr lang="en-US" sz="2000" dirty="0"/>
              <a:t>attributes are to be </a:t>
            </a:r>
            <a:r>
              <a:rPr lang="en-US" sz="2000" dirty="0" smtClean="0"/>
              <a:t>used.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The routine/function </a:t>
            </a:r>
            <a:r>
              <a:rPr lang="en-US" sz="2000" dirty="0"/>
              <a:t>to be executed.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A value or pointer to be passed into the new thread as a </a:t>
            </a:r>
            <a:r>
              <a:rPr lang="en-US" sz="2000" dirty="0" smtClean="0"/>
              <a:t>parameter.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message of “In thread code” May not appear.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10666" r="51586" b="52919"/>
          <a:stretch/>
        </p:blipFill>
        <p:spPr bwMode="auto">
          <a:xfrm>
            <a:off x="381000" y="1828800"/>
            <a:ext cx="6873765" cy="312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2" t="55609" r="18829" b="36851"/>
          <a:stretch/>
        </p:blipFill>
        <p:spPr bwMode="auto">
          <a:xfrm>
            <a:off x="449317" y="5236781"/>
            <a:ext cx="6153808" cy="6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2" t="69219" r="18863" b="27838"/>
          <a:stretch/>
        </p:blipFill>
        <p:spPr bwMode="auto">
          <a:xfrm>
            <a:off x="454572" y="4953000"/>
            <a:ext cx="6148553" cy="25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Threads termination &amp;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r>
              <a:rPr lang="en-US" dirty="0"/>
              <a:t>Child threads terminate when they complete the routine they were assigned to run</a:t>
            </a:r>
            <a:r>
              <a:rPr lang="en-US" dirty="0" smtClean="0"/>
              <a:t>. Or using </a:t>
            </a:r>
            <a:r>
              <a:rPr lang="en-US" dirty="0" err="1" smtClean="0">
                <a:solidFill>
                  <a:srgbClr val="FF0000"/>
                </a:solidFill>
              </a:rPr>
              <a:t>pthread_exit</a:t>
            </a:r>
            <a:r>
              <a:rPr lang="en-US" dirty="0" smtClean="0">
                <a:solidFill>
                  <a:srgbClr val="FF0000"/>
                </a:solidFill>
              </a:rPr>
              <a:t>().</a:t>
            </a:r>
          </a:p>
          <a:p>
            <a:r>
              <a:rPr lang="en-US" dirty="0"/>
              <a:t>The value returned by the </a:t>
            </a:r>
            <a:r>
              <a:rPr lang="en-US" dirty="0" smtClean="0"/>
              <a:t>thread function can </a:t>
            </a:r>
            <a:r>
              <a:rPr lang="en-US" dirty="0"/>
              <a:t>be </a:t>
            </a:r>
            <a:r>
              <a:rPr lang="en-US" dirty="0" smtClean="0"/>
              <a:t>available in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main thread when </a:t>
            </a:r>
            <a:r>
              <a:rPr lang="en-US" dirty="0" smtClean="0"/>
              <a:t>calling </a:t>
            </a:r>
            <a:r>
              <a:rPr lang="en-US" dirty="0" err="1" smtClean="0">
                <a:solidFill>
                  <a:srgbClr val="FF0000"/>
                </a:solidFill>
              </a:rPr>
              <a:t>pthread_join</a:t>
            </a:r>
            <a:r>
              <a:rPr lang="en-US" dirty="0" smtClean="0">
                <a:solidFill>
                  <a:srgbClr val="FF0000"/>
                </a:solidFill>
              </a:rPr>
              <a:t>().</a:t>
            </a:r>
          </a:p>
          <a:p>
            <a:r>
              <a:rPr lang="en-US" dirty="0"/>
              <a:t>The </a:t>
            </a:r>
            <a:r>
              <a:rPr lang="en-US" dirty="0" err="1"/>
              <a:t>pthread_join</a:t>
            </a:r>
            <a:r>
              <a:rPr lang="en-US" dirty="0"/>
              <a:t>() call takes </a:t>
            </a:r>
            <a:r>
              <a:rPr lang="en-US" dirty="0" smtClean="0">
                <a:solidFill>
                  <a:srgbClr val="FF0000"/>
                </a:solidFill>
              </a:rPr>
              <a:t>2 </a:t>
            </a:r>
            <a:r>
              <a:rPr lang="en-US" dirty="0" smtClean="0"/>
              <a:t>parameters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first </a:t>
            </a:r>
            <a:r>
              <a:rPr lang="en-US" dirty="0" smtClean="0"/>
              <a:t>: </a:t>
            </a:r>
            <a:r>
              <a:rPr lang="en-US" dirty="0"/>
              <a:t>thread </a:t>
            </a:r>
            <a:r>
              <a:rPr lang="en-US" dirty="0" smtClean="0"/>
              <a:t>handle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second: is </a:t>
            </a:r>
            <a:r>
              <a:rPr lang="en-US" dirty="0"/>
              <a:t>either zero or the address of </a:t>
            </a:r>
            <a:r>
              <a:rPr lang="en-US" dirty="0" smtClean="0"/>
              <a:t>a pointer </a:t>
            </a:r>
            <a:r>
              <a:rPr lang="en-US" dirty="0"/>
              <a:t>to a void, which </a:t>
            </a:r>
            <a:r>
              <a:rPr lang="en-US" dirty="0" smtClean="0"/>
              <a:t>hold </a:t>
            </a:r>
            <a:r>
              <a:rPr lang="en-US" dirty="0"/>
              <a:t>the value returned by the child thread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/>
              <a:t>If the thread has not yet terminated, </a:t>
            </a:r>
            <a:r>
              <a:rPr lang="en-US" dirty="0" smtClean="0"/>
              <a:t>this call </a:t>
            </a:r>
            <a:r>
              <a:rPr lang="en-US" dirty="0"/>
              <a:t>will wait until the thread </a:t>
            </a:r>
            <a:r>
              <a:rPr lang="en-US" dirty="0" smtClean="0"/>
              <a:t>terminates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0" r="67414" b="38230"/>
          <a:stretch/>
        </p:blipFill>
        <p:spPr bwMode="auto">
          <a:xfrm>
            <a:off x="520262" y="1981200"/>
            <a:ext cx="4966138" cy="327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9" t="28943" r="15655" b="52482"/>
          <a:stretch/>
        </p:blipFill>
        <p:spPr bwMode="auto">
          <a:xfrm>
            <a:off x="1715814" y="4876800"/>
            <a:ext cx="6747642" cy="159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9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62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data to-from child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t="10483" r="37311" b="16874"/>
          <a:stretch/>
        </p:blipFill>
        <p:spPr bwMode="auto">
          <a:xfrm>
            <a:off x="21021" y="1524000"/>
            <a:ext cx="8923283" cy="535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5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444</TotalTime>
  <Words>524</Words>
  <Application>Microsoft Office PowerPoint</Application>
  <PresentationFormat>On-screen Show (4:3)</PresentationFormat>
  <Paragraphs>56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Operating System  lab7</vt:lpstr>
      <vt:lpstr>Multithreading program</vt:lpstr>
      <vt:lpstr>PowerPoint Presentation</vt:lpstr>
      <vt:lpstr>PowerPoint Presentation</vt:lpstr>
      <vt:lpstr>Thread creation</vt:lpstr>
      <vt:lpstr>Example 1</vt:lpstr>
      <vt:lpstr>Threads termination &amp; gathering</vt:lpstr>
      <vt:lpstr>Example 2</vt:lpstr>
      <vt:lpstr>Passing data to-from child threads</vt:lpstr>
      <vt:lpstr>Example 3</vt:lpstr>
      <vt:lpstr>Run through command line</vt:lpstr>
      <vt:lpstr>PowerPoint Presentation</vt:lpstr>
      <vt:lpstr>Adding pthread to linker setting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HSH</cp:lastModifiedBy>
  <cp:revision>16</cp:revision>
  <dcterms:created xsi:type="dcterms:W3CDTF">2006-08-16T00:00:00Z</dcterms:created>
  <dcterms:modified xsi:type="dcterms:W3CDTF">2021-12-21T06:25:31Z</dcterms:modified>
</cp:coreProperties>
</file>