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3" r:id="rId10"/>
    <p:sldId id="274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9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arShabanCS/Operating-Sytem-2021" TargetMode="External"/><Relationship Id="rId2" Type="http://schemas.openxmlformats.org/officeDocument/2006/relationships/hyperlink" Target="mailto:ssa10@fayoum.edu.e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fu-fci-os-2021.slac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nux" TargetMode="External"/><Relationship Id="rId2" Type="http://schemas.openxmlformats.org/officeDocument/2006/relationships/hyperlink" Target="http://en.wikipedia.org/wiki/Kernel_(computing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ree_and_open_source_software" TargetMode="External"/><Relationship Id="rId4" Type="http://schemas.openxmlformats.org/officeDocument/2006/relationships/hyperlink" Target="http://en.wikipedia.org/wiki/Unix-lik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Operating System </a:t>
            </a:r>
            <a:br>
              <a:rPr lang="en-US" dirty="0" smtClean="0"/>
            </a:br>
            <a:r>
              <a:rPr lang="en-US" dirty="0" smtClean="0"/>
              <a:t>lab2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505200"/>
            <a:ext cx="9144000" cy="20574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Lab1: Introduction to </a:t>
            </a:r>
            <a:r>
              <a:rPr lang="en-US" dirty="0"/>
              <a:t>Shell Scripts</a:t>
            </a:r>
            <a:endParaRPr lang="en-US" dirty="0"/>
          </a:p>
          <a:p>
            <a:pPr algn="l"/>
            <a:r>
              <a:rPr lang="en-US" dirty="0"/>
              <a:t>Instructor: </a:t>
            </a:r>
            <a:r>
              <a:rPr lang="en-US" dirty="0" err="1"/>
              <a:t>Eng</a:t>
            </a:r>
            <a:r>
              <a:rPr lang="en-US" dirty="0"/>
              <a:t>\ Samar </a:t>
            </a:r>
            <a:r>
              <a:rPr lang="en-US" dirty="0" err="1"/>
              <a:t>Shaaban</a:t>
            </a:r>
            <a:endParaRPr lang="en-US" dirty="0"/>
          </a:p>
          <a:p>
            <a:pPr algn="l"/>
            <a:r>
              <a:rPr lang="en-US" dirty="0"/>
              <a:t>E-mail: </a:t>
            </a:r>
            <a:r>
              <a:rPr lang="en-US" dirty="0" smtClean="0">
                <a:hlinkClick r:id="rId2"/>
              </a:rPr>
              <a:t>ssa10@fayoum.edu.eg</a:t>
            </a:r>
            <a:endParaRPr lang="en-US" dirty="0" smtClean="0"/>
          </a:p>
          <a:p>
            <a:pPr algn="l"/>
            <a:r>
              <a:rPr lang="en-US" dirty="0" smtClean="0"/>
              <a:t>Email subject: </a:t>
            </a:r>
            <a:r>
              <a:rPr lang="en-US" b="1" dirty="0" smtClean="0">
                <a:solidFill>
                  <a:srgbClr val="FFFF00"/>
                </a:solidFill>
              </a:rPr>
              <a:t>fci-os-2021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Repo: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github.com/SamarShabanCS/Operating-Sytem-2021</a:t>
            </a:r>
            <a:endParaRPr lang="en-US" dirty="0" smtClean="0"/>
          </a:p>
          <a:p>
            <a:pPr algn="l"/>
            <a:r>
              <a:rPr lang="en-US" dirty="0" smtClean="0"/>
              <a:t>Slack </a:t>
            </a:r>
            <a:r>
              <a:rPr lang="en-US" dirty="0"/>
              <a:t>workspace: </a:t>
            </a:r>
            <a:r>
              <a:rPr lang="en-US" dirty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://fu-fci-os-2021.slack.com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29" y="4945750"/>
            <a:ext cx="1926771" cy="198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27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Octal numerical </a:t>
            </a:r>
            <a:r>
              <a:rPr lang="en-US" b="1" dirty="0" smtClean="0"/>
              <a:t>representation</a:t>
            </a:r>
          </a:p>
          <a:p>
            <a:pPr lvl="3">
              <a:buFont typeface="Wingdings" pitchFamily="2" charset="2"/>
              <a:buChar char="§"/>
            </a:pPr>
            <a:r>
              <a:rPr lang="en-US" b="1" dirty="0" smtClean="0"/>
              <a:t> r 	4</a:t>
            </a:r>
          </a:p>
          <a:p>
            <a:pPr lvl="3">
              <a:buFont typeface="Wingdings" pitchFamily="2" charset="2"/>
              <a:buChar char="§"/>
            </a:pPr>
            <a:r>
              <a:rPr lang="en-US" b="1" dirty="0" smtClean="0"/>
              <a:t>w 	2</a:t>
            </a:r>
          </a:p>
          <a:p>
            <a:pPr lvl="3">
              <a:buFont typeface="Wingdings" pitchFamily="2" charset="2"/>
              <a:buChar char="§"/>
            </a:pPr>
            <a:r>
              <a:rPr lang="en-US" b="1" dirty="0" smtClean="0"/>
              <a:t>x 	1</a:t>
            </a:r>
          </a:p>
          <a:p>
            <a:pPr lvl="3">
              <a:buFont typeface="Wingdings" pitchFamily="2" charset="2"/>
              <a:buChar char="§"/>
            </a:pPr>
            <a:endParaRPr lang="en-US" dirty="0"/>
          </a:p>
          <a:p>
            <a:r>
              <a:rPr lang="en-US" dirty="0"/>
              <a:t>For example: converting </a:t>
            </a:r>
            <a:r>
              <a:rPr lang="en-US" dirty="0" err="1"/>
              <a:t>rwxr</a:t>
            </a:r>
            <a:r>
              <a:rPr lang="en-US" dirty="0"/>
              <a:t>-x--- to octal:</a:t>
            </a:r>
            <a:br>
              <a:rPr lang="en-US" dirty="0"/>
            </a:br>
            <a:r>
              <a:rPr lang="en-US" dirty="0"/>
              <a:t>7 = 4+2+1 = r + w + x</a:t>
            </a:r>
            <a:br>
              <a:rPr lang="en-US" dirty="0"/>
            </a:br>
            <a:r>
              <a:rPr lang="en-US" dirty="0"/>
              <a:t>5 = 4+1 = r + x (not write)</a:t>
            </a:r>
            <a:br>
              <a:rPr lang="en-US" dirty="0"/>
            </a:br>
            <a:r>
              <a:rPr lang="en-US" dirty="0"/>
              <a:t>0 = no rights</a:t>
            </a:r>
            <a:br>
              <a:rPr lang="en-US" dirty="0"/>
            </a:br>
            <a:r>
              <a:rPr lang="en-US" dirty="0"/>
              <a:t>So </a:t>
            </a:r>
            <a:r>
              <a:rPr lang="en-US" dirty="0" err="1"/>
              <a:t>rwxr</a:t>
            </a:r>
            <a:r>
              <a:rPr lang="en-US" dirty="0"/>
              <a:t>-x--- is 750 in octal. </a:t>
            </a:r>
          </a:p>
          <a:p>
            <a:r>
              <a:rPr lang="en-US" dirty="0"/>
              <a:t>Octal values can be given to </a:t>
            </a:r>
            <a:r>
              <a:rPr lang="en-US" dirty="0" err="1"/>
              <a:t>chmod</a:t>
            </a:r>
            <a:r>
              <a:rPr lang="en-US" dirty="0"/>
              <a:t>, so </a:t>
            </a:r>
            <a:r>
              <a:rPr lang="en-US" dirty="0" err="1"/>
              <a:t>chmod</a:t>
            </a:r>
            <a:r>
              <a:rPr lang="en-US" dirty="0"/>
              <a:t> 750 file </a:t>
            </a:r>
          </a:p>
        </p:txBody>
      </p:sp>
    </p:spTree>
    <p:extLst>
      <p:ext uri="{BB962C8B-B14F-4D97-AF65-F5344CB8AC3E}">
        <p14:creationId xmlns:p14="http://schemas.microsoft.com/office/powerpoint/2010/main" val="25664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Shell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Shell scripts</a:t>
            </a:r>
            <a:r>
              <a:rPr lang="en-US" dirty="0"/>
              <a:t> are short </a:t>
            </a:r>
            <a:r>
              <a:rPr lang="en-US" i="1" u="sng" dirty="0"/>
              <a:t>programs</a:t>
            </a:r>
            <a:r>
              <a:rPr lang="en-US" dirty="0"/>
              <a:t> that are written in a </a:t>
            </a:r>
            <a:r>
              <a:rPr lang="en-US" i="1" dirty="0"/>
              <a:t>shell programming language</a:t>
            </a:r>
            <a:r>
              <a:rPr lang="en-US" dirty="0"/>
              <a:t> and</a:t>
            </a:r>
            <a:r>
              <a:rPr lang="en-US" i="1" dirty="0"/>
              <a:t> </a:t>
            </a:r>
            <a:r>
              <a:rPr lang="en-US" i="1" u="sng" dirty="0"/>
              <a:t>interpreted</a:t>
            </a:r>
            <a:r>
              <a:rPr lang="en-US" dirty="0"/>
              <a:t> by a </a:t>
            </a:r>
            <a:r>
              <a:rPr lang="en-US" i="1" dirty="0"/>
              <a:t>shell process.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 feature of bash and other shells used on Unix-like operating systems is that each contains a </a:t>
            </a:r>
            <a:r>
              <a:rPr lang="en-US" u="sng" dirty="0"/>
              <a:t>built-in programming language</a:t>
            </a:r>
            <a:r>
              <a:rPr lang="en-US" dirty="0"/>
              <a:t>, referred to as a shell programming language or </a:t>
            </a:r>
            <a:r>
              <a:rPr lang="en-US" i="1" dirty="0"/>
              <a:t>shell scripting language</a:t>
            </a:r>
            <a:r>
              <a:rPr lang="en-US" dirty="0"/>
              <a:t>, which is used to create shell scripts.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First Script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The script clears the monitor screen of all previous lines and then writes the text </a:t>
            </a:r>
            <a:r>
              <a:rPr lang="en-US" dirty="0" smtClean="0"/>
              <a:t>”</a:t>
            </a:r>
            <a:r>
              <a:rPr lang="en-US" i="1" dirty="0" smtClean="0"/>
              <a:t>Hello World.”</a:t>
            </a:r>
            <a:r>
              <a:rPr lang="en-US" dirty="0"/>
              <a:t> on it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Save the text file with </a:t>
            </a:r>
            <a:r>
              <a:rPr lang="en-US" b="1" i="1" dirty="0">
                <a:solidFill>
                  <a:srgbClr val="FF0000"/>
                </a:solidFill>
              </a:rPr>
              <a:t>.</a:t>
            </a:r>
            <a:r>
              <a:rPr lang="en-US" b="1" i="1" dirty="0" err="1">
                <a:solidFill>
                  <a:srgbClr val="FF0000"/>
                </a:solidFill>
              </a:rPr>
              <a:t>sh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60319" y="3733800"/>
            <a:ext cx="4267200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dirty="0">
                <a:solidFill>
                  <a:schemeClr val="tx1"/>
                </a:solidFill>
              </a:rPr>
              <a:t>#!/bin/bash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clear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echo </a:t>
            </a:r>
            <a:r>
              <a:rPr lang="en-US" b="1" i="1" dirty="0" smtClean="0">
                <a:solidFill>
                  <a:schemeClr val="tx1"/>
                </a:solidFill>
              </a:rPr>
              <a:t>“Hello World."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82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i="1" dirty="0" smtClean="0"/>
              <a:t>After </a:t>
            </a:r>
            <a:r>
              <a:rPr lang="en-US" sz="2400" i="1" dirty="0"/>
              <a:t>writing shell script set execute permission for your script </a:t>
            </a:r>
            <a:r>
              <a:rPr lang="en-US" sz="2400" i="1" dirty="0" smtClean="0"/>
              <a:t>using syntax</a:t>
            </a:r>
            <a:r>
              <a:rPr lang="en-US" sz="2400" i="1" dirty="0"/>
              <a:t>: 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err="1" smtClean="0"/>
              <a:t>chmod</a:t>
            </a:r>
            <a:r>
              <a:rPr lang="en-US" sz="2400" i="1" dirty="0" smtClean="0"/>
              <a:t> </a:t>
            </a:r>
            <a:r>
              <a:rPr lang="en-US" sz="2400" i="1" dirty="0"/>
              <a:t>permission your-script-name</a:t>
            </a:r>
            <a:endParaRPr lang="en-US" sz="2400" dirty="0"/>
          </a:p>
          <a:p>
            <a:pPr lvl="4">
              <a:buFont typeface="Wingdings" pitchFamily="2" charset="2"/>
              <a:buChar char="q"/>
            </a:pPr>
            <a:r>
              <a:rPr lang="en-US" i="1" dirty="0"/>
              <a:t>Examples:</a:t>
            </a:r>
            <a:br>
              <a:rPr lang="en-US" i="1" dirty="0"/>
            </a:br>
            <a:r>
              <a:rPr lang="en-US" i="1" dirty="0"/>
              <a:t>$ </a:t>
            </a:r>
            <a:r>
              <a:rPr lang="en-US" i="1" dirty="0" err="1"/>
              <a:t>chmod</a:t>
            </a:r>
            <a:r>
              <a:rPr lang="en-US" i="1" dirty="0"/>
              <a:t> +x your-script-name</a:t>
            </a:r>
            <a:br>
              <a:rPr lang="en-US" i="1" dirty="0"/>
            </a:br>
            <a:r>
              <a:rPr lang="en-US" i="1" dirty="0"/>
              <a:t>$ </a:t>
            </a:r>
            <a:r>
              <a:rPr lang="en-US" i="1" dirty="0" err="1"/>
              <a:t>chmod</a:t>
            </a:r>
            <a:r>
              <a:rPr lang="en-US" i="1" dirty="0"/>
              <a:t> 755 </a:t>
            </a:r>
            <a:r>
              <a:rPr lang="en-US" i="1" dirty="0" smtClean="0"/>
              <a:t>your-script-name</a:t>
            </a:r>
          </a:p>
          <a:p>
            <a:pPr marL="667512" lvl="2" indent="0">
              <a:buNone/>
            </a:pPr>
            <a:endParaRPr lang="en-US" b="1" i="1" dirty="0" smtClean="0"/>
          </a:p>
          <a:p>
            <a:r>
              <a:rPr lang="en-US" i="1" dirty="0"/>
              <a:t>Execute your script </a:t>
            </a:r>
            <a:r>
              <a:rPr lang="en-US" i="1" dirty="0" smtClean="0"/>
              <a:t>using syntax</a:t>
            </a:r>
            <a:r>
              <a:rPr lang="en-US" i="1" dirty="0"/>
              <a:t>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bash </a:t>
            </a:r>
            <a:r>
              <a:rPr lang="en-US" i="1" dirty="0"/>
              <a:t>your-script-name</a:t>
            </a:r>
            <a:br>
              <a:rPr lang="en-US" i="1" dirty="0"/>
            </a:br>
            <a:r>
              <a:rPr lang="en-US" i="1" dirty="0" smtClean="0"/>
              <a:t>	</a:t>
            </a:r>
            <a:r>
              <a:rPr lang="en-US" i="1" dirty="0" err="1" smtClean="0"/>
              <a:t>sh</a:t>
            </a:r>
            <a:r>
              <a:rPr lang="en-US" i="1" dirty="0" smtClean="0"/>
              <a:t> </a:t>
            </a:r>
            <a:r>
              <a:rPr lang="en-US" i="1" dirty="0"/>
              <a:t>your-script-name</a:t>
            </a:r>
            <a:br>
              <a:rPr lang="en-US" i="1" dirty="0"/>
            </a:br>
            <a:r>
              <a:rPr lang="en-US" i="1" dirty="0" smtClean="0"/>
              <a:t>	./</a:t>
            </a:r>
            <a:r>
              <a:rPr lang="en-US" i="1" dirty="0"/>
              <a:t>your-script-name</a:t>
            </a:r>
            <a:endParaRPr lang="en-US" dirty="0"/>
          </a:p>
          <a:p>
            <a:pPr lvl="4">
              <a:buFont typeface="Wingdings" pitchFamily="2" charset="2"/>
              <a:buChar char="q"/>
            </a:pPr>
            <a:r>
              <a:rPr lang="en-US" i="1" dirty="0"/>
              <a:t>Examples:</a:t>
            </a:r>
            <a:br>
              <a:rPr lang="en-US" i="1" dirty="0"/>
            </a:br>
            <a:r>
              <a:rPr lang="en-US" i="1" dirty="0"/>
              <a:t>$ bash bar</a:t>
            </a:r>
            <a:br>
              <a:rPr lang="en-US" i="1" dirty="0"/>
            </a:br>
            <a:r>
              <a:rPr lang="en-US" i="1" dirty="0"/>
              <a:t>$ </a:t>
            </a:r>
            <a:r>
              <a:rPr lang="en-US" i="1" dirty="0" err="1"/>
              <a:t>sh</a:t>
            </a:r>
            <a:r>
              <a:rPr lang="en-US" i="1" dirty="0"/>
              <a:t> bar</a:t>
            </a:r>
            <a:br>
              <a:rPr lang="en-US" i="1" dirty="0"/>
            </a:br>
            <a:r>
              <a:rPr lang="en-US" i="1" dirty="0"/>
              <a:t>$ ./bar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Linux Kernel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dirty="0"/>
              <a:t>Linux Shell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dirty="0"/>
              <a:t>Basic Linux Commands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dirty="0"/>
              <a:t>File Permissions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dirty="0"/>
              <a:t>Shell Scripts</a:t>
            </a:r>
            <a:r>
              <a:rPr lang="en-US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36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</a:t>
            </a:r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Linux kernel</a:t>
            </a:r>
            <a:r>
              <a:rPr lang="en-US" dirty="0"/>
              <a:t> is the operating system </a:t>
            </a:r>
            <a:r>
              <a:rPr lang="en-US" u="sng" dirty="0">
                <a:hlinkClick r:id="rId2" tooltip="Kernel (computing)"/>
              </a:rPr>
              <a:t>kernel</a:t>
            </a:r>
            <a:r>
              <a:rPr lang="en-US" dirty="0"/>
              <a:t> used by the </a:t>
            </a:r>
            <a:r>
              <a:rPr lang="en-US" u="sng" dirty="0">
                <a:hlinkClick r:id="rId3" tooltip="Linux"/>
              </a:rPr>
              <a:t>Linux</a:t>
            </a:r>
            <a:r>
              <a:rPr lang="en-US" dirty="0"/>
              <a:t> family of </a:t>
            </a:r>
            <a:r>
              <a:rPr lang="en-US" u="sng" dirty="0">
                <a:hlinkClick r:id="rId4" tooltip="Unix-like"/>
              </a:rPr>
              <a:t>Unix-like</a:t>
            </a:r>
            <a:r>
              <a:rPr lang="en-US" dirty="0"/>
              <a:t> systems. It is one of the most prominent examples of </a:t>
            </a:r>
            <a:r>
              <a:rPr lang="en-US" u="sng" dirty="0">
                <a:hlinkClick r:id="rId5" tooltip="Free and open source software"/>
              </a:rPr>
              <a:t>free and open source software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3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</a:t>
            </a:r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Shell </a:t>
            </a:r>
            <a:r>
              <a:rPr lang="en-US" i="1" dirty="0"/>
              <a:t>is a user program or its environment provided for user interaction. Shell is a command language interpreter that executes commands read from the standard input device (keyboard) or from a file</a:t>
            </a:r>
            <a:r>
              <a:rPr lang="en-US" i="1" dirty="0" smtClean="0"/>
              <a:t>.</a:t>
            </a:r>
          </a:p>
          <a:p>
            <a:endParaRPr lang="en-US" dirty="0"/>
          </a:p>
          <a:p>
            <a:r>
              <a:rPr lang="en-US" i="1" dirty="0"/>
              <a:t>Shell is not part of system kernel, but uses the system kernel to execute programs, create files </a:t>
            </a:r>
            <a:r>
              <a:rPr lang="en-US" i="1" dirty="0" smtClean="0"/>
              <a:t>etc.</a:t>
            </a:r>
          </a:p>
          <a:p>
            <a:endParaRPr lang="en-US" i="1" dirty="0"/>
          </a:p>
          <a:p>
            <a:r>
              <a:rPr lang="en-US" i="1" dirty="0" smtClean="0"/>
              <a:t>There </a:t>
            </a:r>
            <a:r>
              <a:rPr lang="en-US" i="1" dirty="0"/>
              <a:t>are several shells available like Bourne shell, C </a:t>
            </a:r>
            <a:r>
              <a:rPr lang="en-US" i="1" dirty="0" smtClean="0"/>
              <a:t>shell, </a:t>
            </a:r>
            <a:r>
              <a:rPr lang="en-US" i="1" dirty="0" err="1" smtClean="0"/>
              <a:t>Korn</a:t>
            </a:r>
            <a:r>
              <a:rPr lang="en-US" i="1" dirty="0" smtClean="0"/>
              <a:t> </a:t>
            </a:r>
            <a:r>
              <a:rPr lang="en-US" i="1" dirty="0"/>
              <a:t>shell, etc. Each shell differs from the other in Command interpretation. The </a:t>
            </a:r>
            <a:r>
              <a:rPr lang="en-US" i="1" dirty="0" smtClean="0"/>
              <a:t>most popular </a:t>
            </a:r>
            <a:r>
              <a:rPr lang="en-US" i="1" dirty="0"/>
              <a:t>shell is bash.</a:t>
            </a:r>
          </a:p>
          <a:p>
            <a:endParaRPr lang="en-US" sz="2800" i="1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shell </a:t>
            </a:r>
            <a:r>
              <a:rPr lang="en-US" b="1" i="1" dirty="0"/>
              <a:t>prompt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character at the start of the command line which indicates that the shell </a:t>
            </a:r>
            <a:r>
              <a:rPr lang="en-US" dirty="0" smtClean="0"/>
              <a:t>is ready </a:t>
            </a:r>
            <a:r>
              <a:rPr lang="en-US" dirty="0"/>
              <a:t>to receive the commands. The character is usually a '%' (percentage </a:t>
            </a:r>
            <a:r>
              <a:rPr lang="en-US" dirty="0" smtClean="0"/>
              <a:t>sign) or </a:t>
            </a:r>
            <a:r>
              <a:rPr lang="en-US" dirty="0"/>
              <a:t>a </a:t>
            </a:r>
            <a:r>
              <a:rPr lang="en-US" dirty="0" smtClean="0"/>
              <a:t>$(</a:t>
            </a:r>
            <a:r>
              <a:rPr lang="en-US" dirty="0"/>
              <a:t>dollar sign).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7" t="37111" r="44567" b="50000"/>
          <a:stretch/>
        </p:blipFill>
        <p:spPr bwMode="auto">
          <a:xfrm>
            <a:off x="1371600" y="4572000"/>
            <a:ext cx="545533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1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/>
              <a:t>Linux commands are executable binary files located in directories with the name </a:t>
            </a:r>
            <a:r>
              <a:rPr lang="en-US" sz="2200" dirty="0" smtClean="0"/>
              <a:t>bin (for </a:t>
            </a:r>
            <a:r>
              <a:rPr lang="en-US" sz="2200" dirty="0"/>
              <a:t>binary). Many of the commands that are generally used are located in the </a:t>
            </a:r>
            <a:r>
              <a:rPr lang="en-US" sz="2200" dirty="0" smtClean="0"/>
              <a:t>directory /</a:t>
            </a:r>
            <a:r>
              <a:rPr lang="en-US" sz="2200" dirty="0" err="1" smtClean="0"/>
              <a:t>usr</a:t>
            </a:r>
            <a:r>
              <a:rPr lang="en-US" sz="2200" dirty="0" smtClean="0"/>
              <a:t>/bin</a:t>
            </a:r>
            <a:r>
              <a:rPr lang="en-US" sz="2200" dirty="0"/>
              <a:t>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/>
              <a:t>Environment variables: Shell has built in variables which are called </a:t>
            </a:r>
            <a:r>
              <a:rPr lang="en-US" sz="2200" dirty="0" smtClean="0"/>
              <a:t>environment variables</a:t>
            </a:r>
            <a:r>
              <a:rPr lang="en-US" sz="2200" dirty="0"/>
              <a:t>. For e.g. the user who has logged </a:t>
            </a:r>
            <a:r>
              <a:rPr lang="en-US" sz="2200" b="1" dirty="0" smtClean="0"/>
              <a:t>$USER</a:t>
            </a:r>
          </a:p>
          <a:p>
            <a:endParaRPr lang="en-US" sz="2200" b="1" dirty="0" smtClean="0"/>
          </a:p>
          <a:p>
            <a:r>
              <a:rPr lang="en-US" sz="2200" dirty="0"/>
              <a:t>When the command name is entered, the shell checks for the location of the </a:t>
            </a:r>
            <a:r>
              <a:rPr lang="en-US" sz="2200" dirty="0" smtClean="0"/>
              <a:t>command in </a:t>
            </a:r>
            <a:r>
              <a:rPr lang="en-US" sz="2200" dirty="0"/>
              <a:t>each directory in the </a:t>
            </a:r>
            <a:r>
              <a:rPr lang="en-US" sz="2200" b="1" dirty="0"/>
              <a:t>PATH</a:t>
            </a:r>
            <a:r>
              <a:rPr lang="en-US" sz="2200" dirty="0"/>
              <a:t> environment variable. If the command is found in any of the directories mentioned in PATH, then it will execute. If not found, will give </a:t>
            </a:r>
            <a:r>
              <a:rPr lang="en-US" sz="2200" dirty="0" smtClean="0"/>
              <a:t>a message </a:t>
            </a:r>
            <a:r>
              <a:rPr lang="en-US" sz="2200" u="sng" dirty="0"/>
              <a:t>Command not </a:t>
            </a:r>
            <a:r>
              <a:rPr lang="en-US" sz="2200" u="sng" dirty="0" smtClean="0"/>
              <a:t>found</a:t>
            </a:r>
            <a:r>
              <a:rPr lang="en-US" sz="2200" dirty="0" smtClean="0"/>
              <a:t>. </a:t>
            </a:r>
            <a:endParaRPr lang="en-US" sz="22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276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Basic Linux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</a:t>
            </a:r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Access permissions </a:t>
            </a:r>
            <a:r>
              <a:rPr lang="en-US" dirty="0" smtClean="0"/>
              <a:t>define which </a:t>
            </a:r>
            <a:r>
              <a:rPr lang="en-US" dirty="0"/>
              <a:t>users have permission to access a file or directory. Permissions are three </a:t>
            </a:r>
            <a:r>
              <a:rPr lang="en-US" dirty="0" smtClean="0"/>
              <a:t>types, read</a:t>
            </a:r>
            <a:r>
              <a:rPr lang="en-US" dirty="0"/>
              <a:t>, write and </a:t>
            </a:r>
            <a:r>
              <a:rPr lang="en-US" dirty="0" smtClean="0"/>
              <a:t>execute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sz="3200" b="1" dirty="0" err="1"/>
              <a:t>Chmod</a:t>
            </a:r>
            <a:r>
              <a:rPr lang="en-US" sz="2800" dirty="0"/>
              <a:t> </a:t>
            </a:r>
            <a:r>
              <a:rPr lang="en-US" sz="2800" b="1" dirty="0"/>
              <a:t>command</a:t>
            </a:r>
            <a:r>
              <a:rPr lang="en-US" sz="2800" dirty="0"/>
              <a:t>.</a:t>
            </a:r>
            <a:endParaRPr lang="en-US" sz="2000" dirty="0"/>
          </a:p>
          <a:p>
            <a:pPr lvl="1">
              <a:buFont typeface="Wingdings" pitchFamily="2" charset="2"/>
              <a:buChar char="q"/>
            </a:pPr>
            <a:r>
              <a:rPr lang="en-US" i="1" dirty="0"/>
              <a:t>Permissions</a:t>
            </a:r>
            <a:endParaRPr lang="en-US" sz="2200" dirty="0"/>
          </a:p>
          <a:p>
            <a:pPr lvl="2"/>
            <a:r>
              <a:rPr lang="en-US" sz="2400" i="1" dirty="0"/>
              <a:t>u - User who owns the file.</a:t>
            </a:r>
            <a:endParaRPr lang="en-US" sz="2000" dirty="0"/>
          </a:p>
          <a:p>
            <a:pPr lvl="2"/>
            <a:r>
              <a:rPr lang="en-US" sz="2400" i="1" dirty="0"/>
              <a:t>g - Group that owns the file.</a:t>
            </a:r>
            <a:endParaRPr lang="en-US" sz="2000" dirty="0"/>
          </a:p>
          <a:p>
            <a:pPr lvl="2"/>
            <a:r>
              <a:rPr lang="en-US" sz="2400" i="1" dirty="0"/>
              <a:t>o - Other.</a:t>
            </a:r>
            <a:endParaRPr lang="en-US" sz="2000" dirty="0"/>
          </a:p>
          <a:p>
            <a:pPr lvl="2"/>
            <a:r>
              <a:rPr lang="en-US" sz="2400" i="1" dirty="0"/>
              <a:t>a - All.</a:t>
            </a:r>
            <a:endParaRPr lang="en-US" sz="2000" dirty="0"/>
          </a:p>
          <a:p>
            <a:pPr lvl="2"/>
            <a:r>
              <a:rPr lang="en-US" sz="2400" i="1" dirty="0"/>
              <a:t>r - Read the file.</a:t>
            </a:r>
            <a:endParaRPr lang="en-US" sz="2000" dirty="0"/>
          </a:p>
          <a:p>
            <a:pPr lvl="2"/>
            <a:r>
              <a:rPr lang="en-US" sz="2400" i="1" dirty="0"/>
              <a:t>w - Write or edit the file.</a:t>
            </a:r>
            <a:endParaRPr lang="en-US" sz="2000" dirty="0"/>
          </a:p>
          <a:p>
            <a:pPr lvl="2"/>
            <a:r>
              <a:rPr lang="en-US" sz="2400" i="1" dirty="0"/>
              <a:t>x - Execute or run the file as a program.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349960"/>
              </p:ext>
            </p:extLst>
          </p:nvPr>
        </p:nvGraphicFramePr>
        <p:xfrm>
          <a:off x="819150" y="2351088"/>
          <a:ext cx="7696200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4" imgW="5565026" imgH="2149775" progId="Word.Document.12">
                  <p:embed/>
                </p:oleObj>
              </mc:Choice>
              <mc:Fallback>
                <p:oleObj name="Document" r:id="rId4" imgW="5565026" imgH="21497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9150" y="2351088"/>
                        <a:ext cx="7696200" cy="296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9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535</TotalTime>
  <Words>460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Flow</vt:lpstr>
      <vt:lpstr>Document</vt:lpstr>
      <vt:lpstr>Operating System  lab2</vt:lpstr>
      <vt:lpstr>Agenda</vt:lpstr>
      <vt:lpstr>Linux Kernel</vt:lpstr>
      <vt:lpstr>Linux Shell</vt:lpstr>
      <vt:lpstr>Linux Shell</vt:lpstr>
      <vt:lpstr>Linux Shell</vt:lpstr>
      <vt:lpstr>Basic Linux Commands</vt:lpstr>
      <vt:lpstr>File Permissions</vt:lpstr>
      <vt:lpstr>PowerPoint Presentation</vt:lpstr>
      <vt:lpstr>PowerPoint Presentation</vt:lpstr>
      <vt:lpstr>Shell Scripts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 lab2</dc:title>
  <dc:creator>Administrator</dc:creator>
  <cp:lastModifiedBy>HSH</cp:lastModifiedBy>
  <cp:revision>18</cp:revision>
  <dcterms:created xsi:type="dcterms:W3CDTF">2006-08-16T00:00:00Z</dcterms:created>
  <dcterms:modified xsi:type="dcterms:W3CDTF">2021-04-15T07:36:30Z</dcterms:modified>
</cp:coreProperties>
</file>