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63"/>
  </p:notesMasterIdLst>
  <p:sldIdLst>
    <p:sldId id="256" r:id="rId2"/>
    <p:sldId id="290" r:id="rId3"/>
    <p:sldId id="315" r:id="rId4"/>
    <p:sldId id="257" r:id="rId5"/>
    <p:sldId id="259" r:id="rId6"/>
    <p:sldId id="260" r:id="rId7"/>
    <p:sldId id="261" r:id="rId8"/>
    <p:sldId id="262" r:id="rId9"/>
    <p:sldId id="264" r:id="rId10"/>
    <p:sldId id="265" r:id="rId11"/>
    <p:sldId id="266" r:id="rId12"/>
    <p:sldId id="273" r:id="rId13"/>
    <p:sldId id="267" r:id="rId14"/>
    <p:sldId id="263" r:id="rId15"/>
    <p:sldId id="268" r:id="rId16"/>
    <p:sldId id="269" r:id="rId17"/>
    <p:sldId id="270" r:id="rId18"/>
    <p:sldId id="271" r:id="rId19"/>
    <p:sldId id="272" r:id="rId20"/>
    <p:sldId id="276" r:id="rId21"/>
    <p:sldId id="277" r:id="rId22"/>
    <p:sldId id="278" r:id="rId23"/>
    <p:sldId id="279" r:id="rId24"/>
    <p:sldId id="280" r:id="rId25"/>
    <p:sldId id="282" r:id="rId26"/>
    <p:sldId id="289" r:id="rId27"/>
    <p:sldId id="284" r:id="rId28"/>
    <p:sldId id="285" r:id="rId29"/>
    <p:sldId id="293" r:id="rId30"/>
    <p:sldId id="294" r:id="rId31"/>
    <p:sldId id="295" r:id="rId32"/>
    <p:sldId id="296" r:id="rId33"/>
    <p:sldId id="297" r:id="rId34"/>
    <p:sldId id="298" r:id="rId35"/>
    <p:sldId id="299" r:id="rId36"/>
    <p:sldId id="300" r:id="rId37"/>
    <p:sldId id="301" r:id="rId38"/>
    <p:sldId id="287" r:id="rId39"/>
    <p:sldId id="302" r:id="rId40"/>
    <p:sldId id="303" r:id="rId41"/>
    <p:sldId id="288" r:id="rId42"/>
    <p:sldId id="308" r:id="rId43"/>
    <p:sldId id="309" r:id="rId44"/>
    <p:sldId id="310" r:id="rId45"/>
    <p:sldId id="311" r:id="rId46"/>
    <p:sldId id="312" r:id="rId47"/>
    <p:sldId id="313" r:id="rId48"/>
    <p:sldId id="314" r:id="rId49"/>
    <p:sldId id="304" r:id="rId50"/>
    <p:sldId id="305" r:id="rId51"/>
    <p:sldId id="316" r:id="rId52"/>
    <p:sldId id="317" r:id="rId53"/>
    <p:sldId id="318" r:id="rId54"/>
    <p:sldId id="319" r:id="rId55"/>
    <p:sldId id="320" r:id="rId56"/>
    <p:sldId id="321" r:id="rId57"/>
    <p:sldId id="323" r:id="rId58"/>
    <p:sldId id="322" r:id="rId59"/>
    <p:sldId id="324" r:id="rId60"/>
    <p:sldId id="325" r:id="rId61"/>
    <p:sldId id="32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46" autoAdjust="0"/>
  </p:normalViewPr>
  <p:slideViewPr>
    <p:cSldViewPr>
      <p:cViewPr>
        <p:scale>
          <a:sx n="58" d="100"/>
          <a:sy n="58" d="100"/>
        </p:scale>
        <p:origin x="-1614"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850103-B19A-4960-ABFB-08792E849B30}" type="datetimeFigureOut">
              <a:rPr lang="en-US" smtClean="0"/>
              <a:t>07/05/2022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526F7B-6024-477C-99F4-0DCCF771DC76}" type="slidenum">
              <a:rPr lang="en-US" smtClean="0"/>
              <a:t>‹#›</a:t>
            </a:fld>
            <a:endParaRPr lang="en-US"/>
          </a:p>
        </p:txBody>
      </p:sp>
    </p:spTree>
    <p:extLst>
      <p:ext uri="{BB962C8B-B14F-4D97-AF65-F5344CB8AC3E}">
        <p14:creationId xmlns:p14="http://schemas.microsoft.com/office/powerpoint/2010/main" val="2216722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CF49CCE8-52F2-4778-A2CE-AE084722E63C}" type="slidenum">
              <a:rPr lang="en-US"/>
              <a:pPr/>
              <a:t>2</a:t>
            </a:fld>
            <a:endParaRPr lang="en-US"/>
          </a:p>
        </p:txBody>
      </p:sp>
      <p:sp>
        <p:nvSpPr>
          <p:cNvPr id="392194" name="Rectangle 1026"/>
          <p:cNvSpPr>
            <a:spLocks noGrp="1" noRot="1" noChangeAspect="1" noChangeArrowheads="1" noTextEdit="1"/>
          </p:cNvSpPr>
          <p:nvPr>
            <p:ph type="sldImg"/>
          </p:nvPr>
        </p:nvSpPr>
        <p:spPr>
          <a:ln/>
        </p:spPr>
      </p:sp>
      <p:sp>
        <p:nvSpPr>
          <p:cNvPr id="392195" name="Rectangle 1027"/>
          <p:cNvSpPr>
            <a:spLocks noGrp="1" noChangeArrowheads="1"/>
          </p:cNvSpPr>
          <p:nvPr>
            <p:ph type="body" idx="1"/>
          </p:nvPr>
        </p:nvSpPr>
        <p:spPr/>
        <p:txBody>
          <a:bodyPr/>
          <a:lstStyle/>
          <a:p>
            <a:r>
              <a:rPr lang="en-US"/>
              <a:t>In your opening, establish the relevancy of the topic to the audience.  Give a brief preview of the presentation and establish value for the listeners.  Take into account your audience’s interest and expertise in the topic when choosing your vocabulary, examples, and illustrations.  Focus on the importance of the topic to your audience, and  you will have more attentive listeners.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8862-E224-4303-844C-E30AE4063403}" type="slidenum">
              <a:rPr lang="en-US"/>
              <a:pPr/>
              <a:t>34</a:t>
            </a:fld>
            <a:endParaRPr lang="en-US"/>
          </a:p>
        </p:txBody>
      </p:sp>
      <p:sp>
        <p:nvSpPr>
          <p:cNvPr id="2252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283"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8862-E224-4303-844C-E30AE4063403}" type="slidenum">
              <a:rPr lang="en-US"/>
              <a:pPr/>
              <a:t>35</a:t>
            </a:fld>
            <a:endParaRPr lang="en-US"/>
          </a:p>
        </p:txBody>
      </p:sp>
      <p:sp>
        <p:nvSpPr>
          <p:cNvPr id="2252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283"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8862-E224-4303-844C-E30AE4063403}" type="slidenum">
              <a:rPr lang="en-US"/>
              <a:pPr/>
              <a:t>36</a:t>
            </a:fld>
            <a:endParaRPr lang="en-US"/>
          </a:p>
        </p:txBody>
      </p:sp>
      <p:sp>
        <p:nvSpPr>
          <p:cNvPr id="2252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283"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r>
              <a:rPr lang="en-US" sz="1200" b="0" i="0" kern="1200" dirty="0" smtClean="0">
                <a:solidFill>
                  <a:schemeClr val="tx1"/>
                </a:solidFill>
                <a:latin typeface="+mn-lt"/>
                <a:ea typeface="+mn-ea"/>
                <a:cs typeface="+mn-cs"/>
              </a:rPr>
              <a:t>While the "%" represents zero, one, or more characters, the underscore, "_", represents just a single character in a search pattern. In the example, we used 4 underscores to search for a title with 4-characters: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8862-E224-4303-844C-E30AE4063403}" type="slidenum">
              <a:rPr lang="en-US"/>
              <a:pPr/>
              <a:t>37</a:t>
            </a:fld>
            <a:endParaRPr lang="en-US"/>
          </a:p>
        </p:txBody>
      </p:sp>
      <p:sp>
        <p:nvSpPr>
          <p:cNvPr id="2252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283"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r>
              <a:rPr lang="en-US" sz="1200" b="0" i="0" kern="1200" dirty="0" smtClean="0">
                <a:solidFill>
                  <a:schemeClr val="tx1"/>
                </a:solidFill>
                <a:latin typeface="+mn-lt"/>
                <a:ea typeface="+mn-ea"/>
                <a:cs typeface="+mn-cs"/>
              </a:rPr>
              <a:t>While the "%" represents zero, one, or more characters, the underscore, "_", represents just a single character in a search pattern. In the example, we used 4 underscores to search for a title with 4-characters: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42258-DF4B-4966-87BB-CEA0C1355878}" type="slidenum">
              <a:rPr lang="en-US"/>
              <a:pPr/>
              <a:t>38</a:t>
            </a:fld>
            <a:endParaRPr lang="en-US"/>
          </a:p>
        </p:txBody>
      </p:sp>
      <p:sp>
        <p:nvSpPr>
          <p:cNvPr id="2211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1187"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42258-DF4B-4966-87BB-CEA0C1355878}" type="slidenum">
              <a:rPr lang="en-US"/>
              <a:pPr/>
              <a:t>39</a:t>
            </a:fld>
            <a:endParaRPr lang="en-US"/>
          </a:p>
        </p:txBody>
      </p:sp>
      <p:sp>
        <p:nvSpPr>
          <p:cNvPr id="2211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1187"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42258-DF4B-4966-87BB-CEA0C1355878}" type="slidenum">
              <a:rPr lang="en-US"/>
              <a:pPr/>
              <a:t>40</a:t>
            </a:fld>
            <a:endParaRPr lang="en-US"/>
          </a:p>
        </p:txBody>
      </p:sp>
      <p:sp>
        <p:nvSpPr>
          <p:cNvPr id="2211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1187"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42258-DF4B-4966-87BB-CEA0C1355878}" type="slidenum">
              <a:rPr lang="en-US"/>
              <a:pPr/>
              <a:t>41</a:t>
            </a:fld>
            <a:endParaRPr lang="en-US"/>
          </a:p>
        </p:txBody>
      </p:sp>
      <p:sp>
        <p:nvSpPr>
          <p:cNvPr id="2211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1187"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42258-DF4B-4966-87BB-CEA0C1355878}" type="slidenum">
              <a:rPr lang="en-US"/>
              <a:pPr/>
              <a:t>25</a:t>
            </a:fld>
            <a:endParaRPr lang="en-US"/>
          </a:p>
        </p:txBody>
      </p:sp>
      <p:sp>
        <p:nvSpPr>
          <p:cNvPr id="2211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1187"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9C5F1B-EAAD-4F2E-9BDC-52B6308927A8}" type="slidenum">
              <a:rPr lang="en-US"/>
              <a:pPr/>
              <a:t>26</a:t>
            </a:fld>
            <a:endParaRPr lang="en-US"/>
          </a:p>
        </p:txBody>
      </p:sp>
      <p:sp>
        <p:nvSpPr>
          <p:cNvPr id="2232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3235"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9C5F1B-EAAD-4F2E-9BDC-52B6308927A8}" type="slidenum">
              <a:rPr lang="en-US"/>
              <a:pPr/>
              <a:t>27</a:t>
            </a:fld>
            <a:endParaRPr lang="en-US"/>
          </a:p>
        </p:txBody>
      </p:sp>
      <p:sp>
        <p:nvSpPr>
          <p:cNvPr id="2232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3235"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8862-E224-4303-844C-E30AE4063403}" type="slidenum">
              <a:rPr lang="en-US"/>
              <a:pPr/>
              <a:t>28</a:t>
            </a:fld>
            <a:endParaRPr lang="en-US"/>
          </a:p>
        </p:txBody>
      </p:sp>
      <p:sp>
        <p:nvSpPr>
          <p:cNvPr id="2252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283"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8862-E224-4303-844C-E30AE4063403}" type="slidenum">
              <a:rPr lang="en-US"/>
              <a:pPr/>
              <a:t>30</a:t>
            </a:fld>
            <a:endParaRPr lang="en-US"/>
          </a:p>
        </p:txBody>
      </p:sp>
      <p:sp>
        <p:nvSpPr>
          <p:cNvPr id="2252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283"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8862-E224-4303-844C-E30AE4063403}" type="slidenum">
              <a:rPr lang="en-US"/>
              <a:pPr/>
              <a:t>31</a:t>
            </a:fld>
            <a:endParaRPr lang="en-US"/>
          </a:p>
        </p:txBody>
      </p:sp>
      <p:sp>
        <p:nvSpPr>
          <p:cNvPr id="2252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283"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8862-E224-4303-844C-E30AE4063403}" type="slidenum">
              <a:rPr lang="en-US"/>
              <a:pPr/>
              <a:t>32</a:t>
            </a:fld>
            <a:endParaRPr lang="en-US"/>
          </a:p>
        </p:txBody>
      </p:sp>
      <p:sp>
        <p:nvSpPr>
          <p:cNvPr id="2252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283"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8862-E224-4303-844C-E30AE4063403}" type="slidenum">
              <a:rPr lang="en-US"/>
              <a:pPr/>
              <a:t>33</a:t>
            </a:fld>
            <a:endParaRPr lang="en-US"/>
          </a:p>
        </p:txBody>
      </p:sp>
      <p:sp>
        <p:nvSpPr>
          <p:cNvPr id="2252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283"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07/05/2022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07/05/2022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07/05/2022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E86B5BF-502D-458E-9536-BC14353007F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07/05/2022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07/05/2022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07/05/2022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07/05/2022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07/05/2022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07/05/2022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07/05/2022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07/05/2022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07/05/2022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www.phpmyadmin.n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hyperlink" Target="http://www.php.net/manual/en/mysqli-result.fetch-array.php" TargetMode="External"/><Relationship Id="rId13" Type="http://schemas.openxmlformats.org/officeDocument/2006/relationships/hyperlink" Target="http://www.php.net/manual/en/mysqli.query.php" TargetMode="External"/><Relationship Id="rId3" Type="http://schemas.openxmlformats.org/officeDocument/2006/relationships/hyperlink" Target="http://www.php.net/manual/en/mysqli.close.php" TargetMode="External"/><Relationship Id="rId7" Type="http://schemas.openxmlformats.org/officeDocument/2006/relationships/hyperlink" Target="http://www.php.net/manual/en/mysqli-result.fetch-all.php" TargetMode="External"/><Relationship Id="rId12" Type="http://schemas.openxmlformats.org/officeDocument/2006/relationships/hyperlink" Target="http://www.php.net/manual/en/mysqli-result.num-rows.php" TargetMode="External"/><Relationship Id="rId2" Type="http://schemas.openxmlformats.org/officeDocument/2006/relationships/hyperlink" Target="http://www.php.net/manual/en/mysqli.affected-rows.php" TargetMode="External"/><Relationship Id="rId1" Type="http://schemas.openxmlformats.org/officeDocument/2006/relationships/slideLayout" Target="../slideLayouts/slideLayout2.xml"/><Relationship Id="rId6" Type="http://schemas.openxmlformats.org/officeDocument/2006/relationships/hyperlink" Target="http://www.php.net/manual/en/mysqli.error.php" TargetMode="External"/><Relationship Id="rId11" Type="http://schemas.openxmlformats.org/officeDocument/2006/relationships/hyperlink" Target="http://www.php.net/manual/en/mysqli-result.free.php" TargetMode="External"/><Relationship Id="rId5" Type="http://schemas.openxmlformats.org/officeDocument/2006/relationships/hyperlink" Target="http://www.php.net/manual/en/mysqli.errno.php" TargetMode="External"/><Relationship Id="rId15" Type="http://schemas.openxmlformats.org/officeDocument/2006/relationships/hyperlink" Target="http://www.php.net/manual/en/mysqli.select-db.php" TargetMode="External"/><Relationship Id="rId10" Type="http://schemas.openxmlformats.org/officeDocument/2006/relationships/hyperlink" Target="http://www.php.net/manual/en/mysqli-result.fetch-row.php" TargetMode="External"/><Relationship Id="rId4" Type="http://schemas.openxmlformats.org/officeDocument/2006/relationships/hyperlink" Target="http://www.php.net/manual/en/function.mysqli-connect.php" TargetMode="External"/><Relationship Id="rId9" Type="http://schemas.openxmlformats.org/officeDocument/2006/relationships/hyperlink" Target="http://www.php.net/manual/en/mysqli-result.fetch-assoc.php" TargetMode="External"/><Relationship Id="rId14" Type="http://schemas.openxmlformats.org/officeDocument/2006/relationships/hyperlink" Target="http://www.php.net/manual/en/mysqli.real-escape-string.php"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u="sng" dirty="0" smtClean="0"/>
              <a:t>Introduction to</a:t>
            </a:r>
            <a:br>
              <a:rPr lang="en-US" sz="6000" u="sng" dirty="0" smtClean="0"/>
            </a:br>
            <a:r>
              <a:rPr lang="en-US" sz="6000" u="sng" dirty="0" err="1" smtClean="0"/>
              <a:t>MySQL</a:t>
            </a:r>
            <a:r>
              <a:rPr lang="en-US" sz="6000" u="sng" dirty="0" smtClean="0"/>
              <a:t> &amp; PHP</a:t>
            </a:r>
            <a:endParaRPr lang="en-US" dirty="0"/>
          </a:p>
        </p:txBody>
      </p:sp>
      <p:sp>
        <p:nvSpPr>
          <p:cNvPr id="3" name="Subtitle 2"/>
          <p:cNvSpPr>
            <a:spLocks noGrp="1"/>
          </p:cNvSpPr>
          <p:nvPr>
            <p:ph type="subTitle" idx="1"/>
          </p:nvPr>
        </p:nvSpPr>
        <p:spPr>
          <a:xfrm>
            <a:off x="381000" y="6019800"/>
            <a:ext cx="6560234" cy="609600"/>
          </a:xfrm>
        </p:spPr>
        <p:txBody>
          <a:bodyPr/>
          <a:lstStyle/>
          <a:p>
            <a:pPr algn="l"/>
            <a:r>
              <a:rPr lang="en-US" dirty="0" smtClean="0"/>
              <a:t>Samar </a:t>
            </a:r>
            <a:r>
              <a:rPr lang="en-US" dirty="0" err="1" smtClean="0"/>
              <a:t>Abdelghani</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Creating a Database Table</a:t>
            </a:r>
            <a:endParaRPr lang="en-US" dirty="0"/>
          </a:p>
        </p:txBody>
      </p:sp>
      <p:sp>
        <p:nvSpPr>
          <p:cNvPr id="3" name="Content Placeholder 2"/>
          <p:cNvSpPr>
            <a:spLocks noGrp="1"/>
          </p:cNvSpPr>
          <p:nvPr>
            <p:ph idx="1"/>
          </p:nvPr>
        </p:nvSpPr>
        <p:spPr>
          <a:xfrm>
            <a:off x="457200" y="1646237"/>
            <a:ext cx="8229600" cy="1858963"/>
          </a:xfrm>
        </p:spPr>
        <p:txBody>
          <a:bodyPr>
            <a:normAutofit/>
          </a:bodyPr>
          <a:lstStyle/>
          <a:p>
            <a:r>
              <a:rPr lang="en-US" sz="2800" dirty="0" smtClean="0">
                <a:latin typeface="Times New Roman" pitchFamily="18" charset="0"/>
                <a:cs typeface="Times New Roman" pitchFamily="18" charset="0"/>
              </a:rPr>
              <a:t>Before we create a database table we need to select the database to which it is to be added. The command for this is </a:t>
            </a:r>
            <a:r>
              <a:rPr lang="en-US" sz="2800" b="1" dirty="0" smtClean="0">
                <a:solidFill>
                  <a:srgbClr val="FF0000"/>
                </a:solidFill>
                <a:latin typeface="Times New Roman" pitchFamily="18" charset="0"/>
                <a:cs typeface="Times New Roman" pitchFamily="18" charset="0"/>
              </a:rPr>
              <a:t>use </a:t>
            </a:r>
            <a:r>
              <a:rPr lang="en-US" sz="2800" b="1" i="1" dirty="0" err="1" smtClean="0">
                <a:solidFill>
                  <a:srgbClr val="FF0000"/>
                </a:solidFill>
                <a:latin typeface="Times New Roman" pitchFamily="18" charset="0"/>
                <a:cs typeface="Times New Roman" pitchFamily="18" charset="0"/>
              </a:rPr>
              <a:t>database_name</a:t>
            </a:r>
            <a:r>
              <a:rPr lang="en-US" sz="2800" b="1" dirty="0" smtClean="0">
                <a:solidFill>
                  <a:srgbClr val="FF0000"/>
                </a:solidFill>
                <a:latin typeface="Times New Roman" pitchFamily="18" charset="0"/>
                <a:cs typeface="Times New Roman" pitchFamily="18" charset="0"/>
              </a:rPr>
              <a:t>;</a:t>
            </a:r>
            <a:r>
              <a:rPr lang="en-US" sz="2800" dirty="0" smtClean="0">
                <a:latin typeface="Times New Roman" pitchFamily="18" charset="0"/>
                <a:cs typeface="Times New Roman" pitchFamily="18" charset="0"/>
              </a:rPr>
              <a:t>. This requires one of the existing database names.</a:t>
            </a:r>
            <a:endParaRPr lang="en-US" sz="28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1524000" y="3810000"/>
            <a:ext cx="61722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Creating a Database Table</a:t>
            </a:r>
            <a:endParaRPr lang="en-US" dirty="0"/>
          </a:p>
        </p:txBody>
      </p:sp>
      <p:sp>
        <p:nvSpPr>
          <p:cNvPr id="3" name="Content Placeholder 2"/>
          <p:cNvSpPr>
            <a:spLocks noGrp="1"/>
          </p:cNvSpPr>
          <p:nvPr>
            <p:ph idx="1"/>
          </p:nvPr>
        </p:nvSpPr>
        <p:spPr>
          <a:xfrm>
            <a:off x="457200" y="1646237"/>
            <a:ext cx="8229600" cy="1020763"/>
          </a:xfrm>
        </p:spPr>
        <p:txBody>
          <a:bodyPr>
            <a:normAutofit/>
          </a:bodyPr>
          <a:lstStyle/>
          <a:p>
            <a:r>
              <a:rPr lang="en-US" sz="2400" dirty="0" smtClean="0">
                <a:latin typeface="Times New Roman" pitchFamily="18" charset="0"/>
                <a:cs typeface="Times New Roman" pitchFamily="18" charset="0"/>
              </a:rPr>
              <a:t>We create a new table using </a:t>
            </a:r>
            <a:r>
              <a:rPr lang="en-US" sz="2400" b="1" dirty="0" smtClean="0">
                <a:solidFill>
                  <a:srgbClr val="FF0000"/>
                </a:solidFill>
                <a:latin typeface="Times New Roman" pitchFamily="18" charset="0"/>
                <a:cs typeface="Times New Roman" pitchFamily="18" charset="0"/>
              </a:rPr>
              <a:t>create table </a:t>
            </a:r>
            <a:r>
              <a:rPr lang="en-US" sz="2400" b="1" i="1" dirty="0" err="1" smtClean="0">
                <a:solidFill>
                  <a:srgbClr val="FF0000"/>
                </a:solidFill>
                <a:latin typeface="Times New Roman" pitchFamily="18" charset="0"/>
                <a:cs typeface="Times New Roman" pitchFamily="18" charset="0"/>
              </a:rPr>
              <a:t>table_name</a:t>
            </a:r>
            <a:r>
              <a:rPr lang="en-US" sz="2400" b="1" dirty="0" smtClean="0">
                <a:solidFill>
                  <a:srgbClr val="FF0000"/>
                </a:solidFill>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with a comma-separated list of column names.</a:t>
            </a:r>
            <a:endParaRPr lang="en-US" sz="2400" dirty="0">
              <a:latin typeface="Times New Roman" pitchFamily="18" charset="0"/>
              <a:cs typeface="Times New Roman" pitchFamily="18" charset="0"/>
            </a:endParaRPr>
          </a:p>
        </p:txBody>
      </p:sp>
      <p:pic>
        <p:nvPicPr>
          <p:cNvPr id="9219" name="Picture 3"/>
          <p:cNvPicPr>
            <a:picLocks noChangeAspect="1" noChangeArrowheads="1"/>
          </p:cNvPicPr>
          <p:nvPr/>
        </p:nvPicPr>
        <p:blipFill>
          <a:blip r:embed="rId2"/>
          <a:srcRect/>
          <a:stretch>
            <a:fillRect/>
          </a:stretch>
        </p:blipFill>
        <p:spPr bwMode="auto">
          <a:xfrm>
            <a:off x="228600" y="2728913"/>
            <a:ext cx="8686800" cy="4129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Types</a:t>
            </a:r>
            <a:endParaRPr lang="en-US" dirty="0"/>
          </a:p>
        </p:txBody>
      </p:sp>
      <p:pic>
        <p:nvPicPr>
          <p:cNvPr id="4" name="Content Placeholder 3" descr="Tbl07-04"/>
          <p:cNvPicPr>
            <a:picLocks noGrp="1" noChangeAspect="1" noChangeArrowheads="1"/>
          </p:cNvPicPr>
          <p:nvPr>
            <p:ph sz="quarter" idx="4294967295"/>
          </p:nvPr>
        </p:nvPicPr>
        <p:blipFill>
          <a:blip r:embed="rId2"/>
          <a:srcRect/>
          <a:stretch>
            <a:fillRect/>
          </a:stretch>
        </p:blipFill>
        <p:spPr>
          <a:xfrm>
            <a:off x="152400" y="1447800"/>
            <a:ext cx="8915400" cy="5410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Column Modifier</a:t>
            </a:r>
            <a:endParaRPr lang="en-US" dirty="0"/>
          </a:p>
        </p:txBody>
      </p:sp>
      <p:sp>
        <p:nvSpPr>
          <p:cNvPr id="3" name="Content Placeholder 2"/>
          <p:cNvSpPr>
            <a:spLocks noGrp="1"/>
          </p:cNvSpPr>
          <p:nvPr>
            <p:ph idx="1"/>
          </p:nvPr>
        </p:nvSpPr>
        <p:spPr>
          <a:xfrm>
            <a:off x="457200" y="1646237"/>
            <a:ext cx="8229600" cy="1020763"/>
          </a:xfrm>
        </p:spPr>
        <p:txBody>
          <a:bodyPr>
            <a:normAutofit/>
          </a:bodyPr>
          <a:lstStyle/>
          <a:p>
            <a:pPr algn="just"/>
            <a:r>
              <a:rPr lang="en-US" sz="2800" dirty="0" smtClean="0">
                <a:latin typeface="Times New Roman" pitchFamily="18" charset="0"/>
                <a:cs typeface="Times New Roman" pitchFamily="18" charset="0"/>
              </a:rPr>
              <a:t>The modifiers in the table below can be selected to control how a column should be used.</a:t>
            </a:r>
            <a:endParaRPr lang="en-US" sz="28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04800" y="2667000"/>
          <a:ext cx="8610600" cy="4084320"/>
        </p:xfrm>
        <a:graphic>
          <a:graphicData uri="http://schemas.openxmlformats.org/drawingml/2006/table">
            <a:tbl>
              <a:tblPr firstRow="1" bandRow="1">
                <a:tableStyleId>{5C22544A-7EE6-4342-B048-85BDC9FD1C3A}</a:tableStyleId>
              </a:tblPr>
              <a:tblGrid>
                <a:gridCol w="1828800"/>
                <a:gridCol w="6781800"/>
              </a:tblGrid>
              <a:tr h="792480">
                <a:tc>
                  <a:txBody>
                    <a:bodyPr/>
                    <a:lstStyle/>
                    <a:p>
                      <a:pPr algn="ctr"/>
                      <a:r>
                        <a:rPr kumimoji="0" lang="en-US" b="0" i="0" kern="1200" dirty="0" smtClean="0">
                          <a:solidFill>
                            <a:schemeClr val="lt1"/>
                          </a:solidFill>
                          <a:latin typeface="+mn-lt"/>
                          <a:ea typeface="+mn-ea"/>
                          <a:cs typeface="+mn-cs"/>
                        </a:rPr>
                        <a:t>Modifier</a:t>
                      </a:r>
                      <a:endParaRPr lang="en-US" dirty="0"/>
                    </a:p>
                  </a:txBody>
                  <a:tcPr/>
                </a:tc>
                <a:tc>
                  <a:txBody>
                    <a:bodyPr/>
                    <a:lstStyle/>
                    <a:p>
                      <a:pPr algn="ctr"/>
                      <a:r>
                        <a:rPr kumimoji="0" lang="en-US" b="0" i="0" kern="1200" dirty="0" smtClean="0">
                          <a:solidFill>
                            <a:schemeClr val="lt1"/>
                          </a:solidFill>
                          <a:latin typeface="+mn-lt"/>
                          <a:ea typeface="+mn-ea"/>
                          <a:cs typeface="+mn-cs"/>
                        </a:rPr>
                        <a:t>Description</a:t>
                      </a:r>
                      <a:endParaRPr lang="en-US" dirty="0"/>
                    </a:p>
                  </a:txBody>
                  <a:tcPr/>
                </a:tc>
              </a:tr>
              <a:tr h="792480">
                <a:tc>
                  <a:txBody>
                    <a:bodyPr/>
                    <a:lstStyle/>
                    <a:p>
                      <a:pPr algn="ctr"/>
                      <a:r>
                        <a:rPr lang="en-US" dirty="0"/>
                        <a:t>not null</a:t>
                      </a:r>
                    </a:p>
                  </a:txBody>
                  <a:tcPr marL="95250" marR="95250" marT="95250" marB="95250" anchor="ctr"/>
                </a:tc>
                <a:tc>
                  <a:txBody>
                    <a:bodyPr/>
                    <a:lstStyle/>
                    <a:p>
                      <a:r>
                        <a:rPr kumimoji="0" lang="en-US" b="0" i="0" kern="1200" dirty="0" smtClean="0">
                          <a:solidFill>
                            <a:schemeClr val="dk1"/>
                          </a:solidFill>
                          <a:latin typeface="+mn-lt"/>
                          <a:ea typeface="+mn-ea"/>
                          <a:cs typeface="+mn-cs"/>
                        </a:rPr>
                        <a:t>Each record should include data entry in this column</a:t>
                      </a:r>
                      <a:endParaRPr lang="en-US" dirty="0"/>
                    </a:p>
                  </a:txBody>
                  <a:tcPr/>
                </a:tc>
              </a:tr>
              <a:tr h="792480">
                <a:tc>
                  <a:txBody>
                    <a:bodyPr/>
                    <a:lstStyle/>
                    <a:p>
                      <a:pPr algn="ctr"/>
                      <a:r>
                        <a:rPr kumimoji="0" lang="en-US" b="0" i="0" kern="1200" dirty="0" smtClean="0">
                          <a:solidFill>
                            <a:schemeClr val="dk1"/>
                          </a:solidFill>
                          <a:latin typeface="+mn-lt"/>
                          <a:ea typeface="+mn-ea"/>
                          <a:cs typeface="+mn-cs"/>
                        </a:rPr>
                        <a:t>unique</a:t>
                      </a:r>
                      <a:endParaRPr lang="en-US" dirty="0"/>
                    </a:p>
                  </a:txBody>
                  <a:tcPr/>
                </a:tc>
                <a:tc>
                  <a:txBody>
                    <a:bodyPr/>
                    <a:lstStyle/>
                    <a:p>
                      <a:r>
                        <a:rPr kumimoji="0" lang="en-US" b="0" i="0" kern="1200" dirty="0" smtClean="0">
                          <a:solidFill>
                            <a:schemeClr val="dk1"/>
                          </a:solidFill>
                          <a:latin typeface="+mn-lt"/>
                          <a:ea typeface="+mn-ea"/>
                          <a:cs typeface="+mn-cs"/>
                        </a:rPr>
                        <a:t>Records may not duplicate any entry in this column</a:t>
                      </a:r>
                      <a:endParaRPr lang="en-US" dirty="0"/>
                    </a:p>
                  </a:txBody>
                  <a:tcPr/>
                </a:tc>
              </a:tr>
              <a:tr h="792480">
                <a:tc>
                  <a:txBody>
                    <a:bodyPr/>
                    <a:lstStyle/>
                    <a:p>
                      <a:pPr algn="ctr"/>
                      <a:r>
                        <a:rPr lang="en-US" dirty="0" err="1"/>
                        <a:t>auto_increment</a:t>
                      </a:r>
                      <a:endParaRPr lang="en-US" dirty="0"/>
                    </a:p>
                  </a:txBody>
                  <a:tcPr marL="95250" marR="95250" marT="95250" marB="95250" anchor="ctr"/>
                </a:tc>
                <a:tc>
                  <a:txBody>
                    <a:bodyPr/>
                    <a:lstStyle/>
                    <a:p>
                      <a:r>
                        <a:rPr kumimoji="0" lang="en-US" b="0" i="0" kern="1200" dirty="0" smtClean="0">
                          <a:solidFill>
                            <a:schemeClr val="dk1"/>
                          </a:solidFill>
                          <a:latin typeface="+mn-lt"/>
                          <a:ea typeface="+mn-ea"/>
                          <a:cs typeface="+mn-cs"/>
                        </a:rPr>
                        <a:t>A variable only for numeric columns to automatically generate a number that is one more than the previous value in that column</a:t>
                      </a:r>
                      <a:endParaRPr lang="en-US" dirty="0"/>
                    </a:p>
                  </a:txBody>
                  <a:tcPr/>
                </a:tc>
              </a:tr>
              <a:tr h="792480">
                <a:tc>
                  <a:txBody>
                    <a:bodyPr/>
                    <a:lstStyle/>
                    <a:p>
                      <a:pPr algn="ctr"/>
                      <a:r>
                        <a:rPr lang="en-US" dirty="0"/>
                        <a:t>primary key()</a:t>
                      </a:r>
                    </a:p>
                  </a:txBody>
                  <a:tcPr marL="95250" marR="95250" marT="95250" marB="95250" anchor="ctr"/>
                </a:tc>
                <a:tc>
                  <a:txBody>
                    <a:bodyPr/>
                    <a:lstStyle/>
                    <a:p>
                      <a:r>
                        <a:rPr kumimoji="0" lang="en-US" b="0" i="0" kern="1200" dirty="0" smtClean="0">
                          <a:solidFill>
                            <a:schemeClr val="dk1"/>
                          </a:solidFill>
                          <a:latin typeface="+mn-lt"/>
                          <a:ea typeface="+mn-ea"/>
                          <a:cs typeface="+mn-cs"/>
                        </a:rPr>
                        <a:t>Specifies as its argument the name of the column to be used as the primary key for that table, i.e., primary key(id).</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304800" y="3733800"/>
            <a:ext cx="8610600" cy="2971800"/>
          </a:xfrm>
          <a:prstGeom prst="rect">
            <a:avLst/>
          </a:prstGeom>
          <a:noFill/>
          <a:ln w="9525">
            <a:noFill/>
            <a:miter lim="800000"/>
            <a:headEnd/>
            <a:tailEnd/>
          </a:ln>
          <a:effectLst/>
        </p:spPr>
      </p:pic>
      <p:sp>
        <p:nvSpPr>
          <p:cNvPr id="3" name="Title 1"/>
          <p:cNvSpPr txBox="1">
            <a:spLocks/>
          </p:cNvSpPr>
          <p:nvPr/>
        </p:nvSpPr>
        <p:spPr>
          <a:xfrm>
            <a:off x="457200" y="253536"/>
            <a:ext cx="8229600" cy="1143000"/>
          </a:xfrm>
          <a:prstGeom prst="rect">
            <a:avLst/>
          </a:prstGeom>
        </p:spPr>
        <p:txBody>
          <a:bodyPr/>
          <a:lstStyle/>
          <a:p>
            <a:pPr marL="54864" marR="0" lvl="0" indent="0" algn="l"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smtClean="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mj-lt"/>
                <a:ea typeface="+mj-ea"/>
                <a:cs typeface="+mj-cs"/>
              </a:rPr>
              <a:t>Creating a Database Table</a:t>
            </a:r>
            <a:endParaRPr kumimoji="0" lang="en-US" sz="4600" b="0" i="0" u="none" strike="noStrike" kern="1200" cap="none" spc="0" normalizeH="0" baseline="0" noProof="0" dirty="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mj-lt"/>
              <a:ea typeface="+mj-ea"/>
              <a:cs typeface="+mj-cs"/>
            </a:endParaRPr>
          </a:p>
        </p:txBody>
      </p:sp>
      <p:sp>
        <p:nvSpPr>
          <p:cNvPr id="4" name="Rectangle 3"/>
          <p:cNvSpPr/>
          <p:nvPr/>
        </p:nvSpPr>
        <p:spPr>
          <a:xfrm>
            <a:off x="381000" y="1447801"/>
            <a:ext cx="8534400" cy="2246769"/>
          </a:xfrm>
          <a:prstGeom prst="rect">
            <a:avLst/>
          </a:prstGeom>
        </p:spPr>
        <p:txBody>
          <a:bodyPr wrap="square">
            <a:spAutoFit/>
          </a:bodyPr>
          <a:lstStyle/>
          <a:p>
            <a:pPr algn="just"/>
            <a:r>
              <a:rPr lang="en-US" sz="2800" dirty="0" smtClean="0">
                <a:latin typeface="Times New Roman" pitchFamily="18" charset="0"/>
                <a:cs typeface="Times New Roman" pitchFamily="18" charset="0"/>
              </a:rPr>
              <a:t>The create table </a:t>
            </a:r>
            <a:r>
              <a:rPr lang="en-US" sz="2800" dirty="0" err="1" smtClean="0">
                <a:latin typeface="Times New Roman" pitchFamily="18" charset="0"/>
                <a:cs typeface="Times New Roman" pitchFamily="18" charset="0"/>
              </a:rPr>
              <a:t>table_name</a:t>
            </a:r>
            <a:r>
              <a:rPr lang="en-US" sz="2800" dirty="0" smtClean="0">
                <a:latin typeface="Times New Roman" pitchFamily="18" charset="0"/>
                <a:cs typeface="Times New Roman" pitchFamily="18" charset="0"/>
              </a:rPr>
              <a:t> command displayed in the example below can automatically number the primary key id column. Each record should include data in the year, title, and author columns. No duplicate entries are permitted in the title column.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Table Data - Primary Key</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PRIMARY KEY</a:t>
            </a:r>
            <a:r>
              <a:rPr lang="en-US" sz="2400" dirty="0" smtClean="0">
                <a:latin typeface="Times New Roman" pitchFamily="18" charset="0"/>
                <a:cs typeface="Times New Roman" pitchFamily="18" charset="0"/>
              </a:rPr>
              <a:t> is a </a:t>
            </a:r>
            <a:r>
              <a:rPr lang="en-US" sz="2400" b="1" dirty="0" smtClean="0">
                <a:latin typeface="Times New Roman" pitchFamily="18" charset="0"/>
                <a:cs typeface="Times New Roman" pitchFamily="18" charset="0"/>
              </a:rPr>
              <a:t>constraint</a:t>
            </a:r>
            <a:r>
              <a:rPr lang="en-US" sz="2400" dirty="0" smtClean="0">
                <a:latin typeface="Times New Roman" pitchFamily="18" charset="0"/>
                <a:cs typeface="Times New Roman" pitchFamily="18" charset="0"/>
              </a:rPr>
              <a:t> that is applied to a column to uniquely identify each row of that database table. It ensures that the values in each row of that column are unique and never change, so those values can be used to reference any specified row.</a:t>
            </a:r>
          </a:p>
          <a:p>
            <a:r>
              <a:rPr lang="en-US" sz="2400" dirty="0" smtClean="0">
                <a:latin typeface="Times New Roman" pitchFamily="18" charset="0"/>
                <a:cs typeface="Times New Roman" pitchFamily="18" charset="0"/>
              </a:rPr>
              <a:t>By setting the PRIMARY KEY constraint it is possible to manipulate data on specific rows of the database table.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Any column can be set as the PRIMARY KEY but is often the first column that is used to provide a unique identifying number.</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Table Data - Primary Key</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Any column set as the PRIMARY KEY must meet the following criteria:</a:t>
            </a:r>
          </a:p>
          <a:p>
            <a:pPr>
              <a:buNone/>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Each field in that column must have a value - it should not be empty or have a NULL value.</a:t>
            </a:r>
          </a:p>
          <a:p>
            <a:pPr marL="457200" indent="-457200">
              <a:buFont typeface="+mj-lt"/>
              <a:buAutoNum type="arabicPeriod"/>
            </a:pPr>
            <a:r>
              <a:rPr lang="en-US" sz="2400" dirty="0" smtClean="0">
                <a:latin typeface="Times New Roman" pitchFamily="18" charset="0"/>
                <a:cs typeface="Times New Roman" pitchFamily="18" charset="0"/>
              </a:rPr>
              <a:t>Each value in that column must be unique - there must be no duplications.</a:t>
            </a:r>
          </a:p>
          <a:p>
            <a:pPr marL="457200" indent="-457200">
              <a:buFont typeface="+mj-lt"/>
              <a:buAutoNum type="arabicPeriod"/>
            </a:pPr>
            <a:r>
              <a:rPr lang="en-US" sz="2400" dirty="0" smtClean="0">
                <a:latin typeface="Times New Roman" pitchFamily="18" charset="0"/>
                <a:cs typeface="Times New Roman" pitchFamily="18" charset="0"/>
              </a:rPr>
              <a:t>Each value in that column never be modified or updated.</a:t>
            </a:r>
          </a:p>
          <a:p>
            <a:pPr marL="457200" indent="-457200">
              <a:buFont typeface="+mj-lt"/>
              <a:buAutoNum type="arabicPeriod"/>
            </a:pPr>
            <a:r>
              <a:rPr lang="en-US" sz="2400" dirty="0" smtClean="0">
                <a:latin typeface="Times New Roman" pitchFamily="18" charset="0"/>
                <a:cs typeface="Times New Roman" pitchFamily="18" charset="0"/>
              </a:rPr>
              <a:t>Each value in that column cannot be re-used - when a row is deleted its PRIMARY KEY value cannot be re-assigned as the PRIMARY KEY value of a new row.</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Table Data - Inserting</a:t>
            </a:r>
            <a:endParaRPr lang="en-US" dirty="0"/>
          </a:p>
        </p:txBody>
      </p:sp>
      <p:sp>
        <p:nvSpPr>
          <p:cNvPr id="3" name="Content Placeholder 2"/>
          <p:cNvSpPr>
            <a:spLocks noGrp="1"/>
          </p:cNvSpPr>
          <p:nvPr>
            <p:ph idx="1"/>
          </p:nvPr>
        </p:nvSpPr>
        <p:spPr>
          <a:xfrm>
            <a:off x="457200" y="1646237"/>
            <a:ext cx="8229600" cy="1020763"/>
          </a:xfrm>
        </p:spPr>
        <p:txBody>
          <a:bodyPr>
            <a:normAutofit/>
          </a:bodyPr>
          <a:lstStyle/>
          <a:p>
            <a:pPr algn="just"/>
            <a:r>
              <a:rPr lang="en-US" sz="2800" dirty="0" smtClean="0">
                <a:latin typeface="Times New Roman" pitchFamily="18" charset="0"/>
                <a:cs typeface="Times New Roman" pitchFamily="18" charset="0"/>
              </a:rPr>
              <a:t>After a table created, data can be entered into it with </a:t>
            </a:r>
            <a:r>
              <a:rPr lang="en-US" sz="2800" b="1" dirty="0" smtClean="0">
                <a:latin typeface="Times New Roman" pitchFamily="18" charset="0"/>
                <a:cs typeface="Times New Roman" pitchFamily="18" charset="0"/>
              </a:rPr>
              <a:t>insert into</a:t>
            </a:r>
            <a:r>
              <a:rPr lang="en-US" sz="2800" dirty="0" smtClean="0">
                <a:latin typeface="Times New Roman" pitchFamily="18" charset="0"/>
                <a:cs typeface="Times New Roman" pitchFamily="18" charset="0"/>
              </a:rPr>
              <a:t> command:</a:t>
            </a:r>
            <a:endParaRPr lang="en-US" sz="28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srcRect/>
          <a:stretch>
            <a:fillRect/>
          </a:stretch>
        </p:blipFill>
        <p:spPr bwMode="auto">
          <a:xfrm>
            <a:off x="609600" y="2590801"/>
            <a:ext cx="8305800" cy="838200"/>
          </a:xfrm>
          <a:prstGeom prst="rect">
            <a:avLst/>
          </a:prstGeom>
          <a:noFill/>
          <a:ln w="9525">
            <a:noFill/>
            <a:miter lim="800000"/>
            <a:headEnd/>
            <a:tailEnd/>
          </a:ln>
          <a:effectLst/>
        </p:spPr>
      </p:pic>
      <p:sp>
        <p:nvSpPr>
          <p:cNvPr id="5" name="Rectangle 4"/>
          <p:cNvSpPr/>
          <p:nvPr/>
        </p:nvSpPr>
        <p:spPr>
          <a:xfrm>
            <a:off x="457200" y="3352800"/>
            <a:ext cx="8458200" cy="1815882"/>
          </a:xfrm>
          <a:prstGeom prst="rect">
            <a:avLst/>
          </a:prstGeom>
        </p:spPr>
        <p:txBody>
          <a:bodyPr wrap="square">
            <a:spAutoFit/>
          </a:bodyPr>
          <a:lstStyle/>
          <a:p>
            <a:pPr algn="just">
              <a:buFont typeface="Arial" pitchFamily="34" charset="0"/>
              <a:buChar char="•"/>
            </a:pPr>
            <a:r>
              <a:rPr lang="en-US" sz="2800" dirty="0" smtClean="0">
                <a:latin typeface="Times New Roman" pitchFamily="18" charset="0"/>
                <a:cs typeface="Times New Roman" pitchFamily="18" charset="0"/>
              </a:rPr>
              <a:t> The data values are entered as comma-separated arguments to the value() function; the list must correspond to the number of table columns and each value must be of the correct data type.</a:t>
            </a:r>
          </a:p>
        </p:txBody>
      </p:sp>
      <p:pic>
        <p:nvPicPr>
          <p:cNvPr id="11267" name="Picture 3"/>
          <p:cNvPicPr>
            <a:picLocks noChangeAspect="1" noChangeArrowheads="1"/>
          </p:cNvPicPr>
          <p:nvPr/>
        </p:nvPicPr>
        <p:blipFill>
          <a:blip r:embed="rId3"/>
          <a:srcRect/>
          <a:stretch>
            <a:fillRect/>
          </a:stretch>
        </p:blipFill>
        <p:spPr bwMode="auto">
          <a:xfrm>
            <a:off x="228600" y="5105400"/>
            <a:ext cx="89154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6237"/>
            <a:ext cx="8229600" cy="1401763"/>
          </a:xfrm>
        </p:spPr>
        <p:txBody>
          <a:bodyPr>
            <a:normAutofit/>
          </a:bodyPr>
          <a:lstStyle/>
          <a:p>
            <a:pPr algn="just"/>
            <a:r>
              <a:rPr lang="en-US" sz="2800" dirty="0" smtClean="0">
                <a:latin typeface="Times New Roman" pitchFamily="18" charset="0"/>
                <a:cs typeface="Times New Roman" pitchFamily="18" charset="0"/>
              </a:rPr>
              <a:t>Another way to insert data into a table is to specify the names of the columns where the data is to be added.</a:t>
            </a:r>
            <a:endParaRPr lang="en-US" sz="2800" dirty="0">
              <a:latin typeface="Times New Roman" pitchFamily="18" charset="0"/>
              <a:cs typeface="Times New Roman" pitchFamily="18" charset="0"/>
            </a:endParaRPr>
          </a:p>
        </p:txBody>
      </p:sp>
      <p:sp>
        <p:nvSpPr>
          <p:cNvPr id="4" name="Title 1"/>
          <p:cNvSpPr>
            <a:spLocks noGrp="1"/>
          </p:cNvSpPr>
          <p:nvPr>
            <p:ph type="title"/>
          </p:nvPr>
        </p:nvSpPr>
        <p:spPr>
          <a:xfrm>
            <a:off x="457200" y="253536"/>
            <a:ext cx="8229600" cy="1143000"/>
          </a:xfrm>
        </p:spPr>
        <p:txBody>
          <a:bodyPr/>
          <a:lstStyle/>
          <a:p>
            <a:pPr algn="l"/>
            <a:r>
              <a:rPr lang="en-US" dirty="0" smtClean="0"/>
              <a:t>Table Data - Inserting</a:t>
            </a:r>
            <a:endParaRPr lang="en-US" dirty="0"/>
          </a:p>
        </p:txBody>
      </p:sp>
      <p:pic>
        <p:nvPicPr>
          <p:cNvPr id="12290" name="Picture 2"/>
          <p:cNvPicPr>
            <a:picLocks noChangeAspect="1" noChangeArrowheads="1"/>
          </p:cNvPicPr>
          <p:nvPr/>
        </p:nvPicPr>
        <p:blipFill>
          <a:blip r:embed="rId2"/>
          <a:srcRect/>
          <a:stretch>
            <a:fillRect/>
          </a:stretch>
        </p:blipFill>
        <p:spPr bwMode="auto">
          <a:xfrm>
            <a:off x="304800" y="2971800"/>
            <a:ext cx="83820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533400"/>
            <a:ext cx="8229600" cy="944562"/>
          </a:xfrm>
        </p:spPr>
        <p:txBody>
          <a:bodyPr>
            <a:normAutofit lnSpcReduction="10000"/>
          </a:bodyPr>
          <a:lstStyle/>
          <a:p>
            <a:r>
              <a:rPr lang="en-US" sz="2800" dirty="0" smtClean="0">
                <a:latin typeface="Times New Roman" pitchFamily="18" charset="0"/>
                <a:cs typeface="Times New Roman" pitchFamily="18" charset="0"/>
              </a:rPr>
              <a:t>Entire table can be viewed with </a:t>
            </a:r>
          </a:p>
          <a:p>
            <a:r>
              <a:rPr lang="en-US" sz="2800" b="1" dirty="0" smtClean="0">
                <a:solidFill>
                  <a:srgbClr val="FF0000"/>
                </a:solidFill>
                <a:latin typeface="Times New Roman" pitchFamily="18" charset="0"/>
                <a:cs typeface="Times New Roman" pitchFamily="18" charset="0"/>
              </a:rPr>
              <a:t>select * from</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table_name</a:t>
            </a:r>
            <a:r>
              <a:rPr lang="en-US" sz="2800" dirty="0" smtClean="0">
                <a:solidFill>
                  <a:srgbClr val="FF0000"/>
                </a:solidFill>
                <a:latin typeface="Times New Roman" pitchFamily="18" charset="0"/>
                <a:cs typeface="Times New Roman" pitchFamily="18" charset="0"/>
              </a:rPr>
              <a:t>;</a:t>
            </a:r>
            <a:endParaRPr lang="en-US" sz="2800" dirty="0">
              <a:solidFill>
                <a:srgbClr val="FF0000"/>
              </a:solidFill>
              <a:latin typeface="Times New Roman" pitchFamily="18" charset="0"/>
              <a:cs typeface="Times New Roman" pitchFamily="18" charset="0"/>
            </a:endParaRPr>
          </a:p>
        </p:txBody>
      </p:sp>
      <p:pic>
        <p:nvPicPr>
          <p:cNvPr id="13315" name="Picture 3"/>
          <p:cNvPicPr>
            <a:picLocks noChangeAspect="1" noChangeArrowheads="1"/>
          </p:cNvPicPr>
          <p:nvPr/>
        </p:nvPicPr>
        <p:blipFill>
          <a:blip r:embed="rId2"/>
          <a:srcRect/>
          <a:stretch>
            <a:fillRect/>
          </a:stretch>
        </p:blipFill>
        <p:spPr bwMode="auto">
          <a:xfrm>
            <a:off x="457200" y="1447800"/>
            <a:ext cx="8305799"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Brad Lloyd &amp; Michelle Zukowski</a:t>
            </a:r>
          </a:p>
        </p:txBody>
      </p:sp>
      <p:sp>
        <p:nvSpPr>
          <p:cNvPr id="7" name="Slide Number Placeholder 5"/>
          <p:cNvSpPr>
            <a:spLocks noGrp="1"/>
          </p:cNvSpPr>
          <p:nvPr>
            <p:ph type="sldNum" sz="quarter" idx="12"/>
          </p:nvPr>
        </p:nvSpPr>
        <p:spPr/>
        <p:txBody>
          <a:bodyPr/>
          <a:lstStyle/>
          <a:p>
            <a:fld id="{5B3DBB84-A997-4F54-9E52-BFB0BE989441}" type="slidenum">
              <a:rPr lang="en-US" altLang="en-US"/>
              <a:pPr/>
              <a:t>2</a:t>
            </a:fld>
            <a:endParaRPr lang="en-US" altLang="en-US"/>
          </a:p>
        </p:txBody>
      </p:sp>
      <p:pic>
        <p:nvPicPr>
          <p:cNvPr id="292881" name="Picture 17" descr="C:\Program Files\Common Files\Microsoft Shared\Clipart\cagcat50\pe01616_.wmf"/>
          <p:cNvPicPr>
            <a:picLocks noChangeAspect="1" noChangeArrowheads="1"/>
          </p:cNvPicPr>
          <p:nvPr/>
        </p:nvPicPr>
        <p:blipFill>
          <a:blip r:embed="rId3"/>
          <a:srcRect/>
          <a:stretch>
            <a:fillRect/>
          </a:stretch>
        </p:blipFill>
        <p:spPr bwMode="auto">
          <a:xfrm>
            <a:off x="838200" y="381000"/>
            <a:ext cx="1697038" cy="1592263"/>
          </a:xfrm>
          <a:prstGeom prst="rect">
            <a:avLst/>
          </a:prstGeom>
          <a:noFill/>
        </p:spPr>
      </p:pic>
      <p:sp>
        <p:nvSpPr>
          <p:cNvPr id="292870" name="Rectangle 6"/>
          <p:cNvSpPr>
            <a:spLocks noGrp="1" noChangeArrowheads="1"/>
          </p:cNvSpPr>
          <p:nvPr>
            <p:ph type="title"/>
          </p:nvPr>
        </p:nvSpPr>
        <p:spPr>
          <a:xfrm>
            <a:off x="2590800" y="228600"/>
            <a:ext cx="6096000" cy="1143000"/>
          </a:xfrm>
        </p:spPr>
        <p:txBody>
          <a:bodyPr/>
          <a:lstStyle/>
          <a:p>
            <a:r>
              <a:rPr lang="en-US">
                <a:effectLst>
                  <a:outerShdw blurRad="38100" dist="38100" dir="2700000" algn="tl">
                    <a:srgbClr val="000000"/>
                  </a:outerShdw>
                </a:effectLst>
              </a:rPr>
              <a:t>An Overview of SQL</a:t>
            </a:r>
          </a:p>
        </p:txBody>
      </p:sp>
      <p:sp>
        <p:nvSpPr>
          <p:cNvPr id="292871" name="Rectangle 7"/>
          <p:cNvSpPr>
            <a:spLocks noGrp="1" noChangeArrowheads="1"/>
          </p:cNvSpPr>
          <p:nvPr>
            <p:ph type="body" idx="1"/>
          </p:nvPr>
        </p:nvSpPr>
        <p:spPr>
          <a:xfrm>
            <a:off x="609600" y="2286000"/>
            <a:ext cx="8382000" cy="3657600"/>
          </a:xfrm>
        </p:spPr>
        <p:txBody>
          <a:bodyPr/>
          <a:lstStyle/>
          <a:p>
            <a:r>
              <a:rPr lang="en-US" dirty="0" smtClean="0">
                <a:latin typeface="Times New Roman" pitchFamily="18" charset="0"/>
                <a:cs typeface="Times New Roman" pitchFamily="18" charset="0"/>
              </a:rPr>
              <a:t>SQL stands for </a:t>
            </a:r>
            <a:r>
              <a:rPr lang="en-US" u="sng"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tructured </a:t>
            </a:r>
            <a:r>
              <a:rPr lang="en-US" u="sng" dirty="0" smtClean="0">
                <a:latin typeface="Times New Roman" pitchFamily="18" charset="0"/>
                <a:cs typeface="Times New Roman" pitchFamily="18" charset="0"/>
              </a:rPr>
              <a:t>Q</a:t>
            </a:r>
            <a:r>
              <a:rPr lang="en-US" dirty="0" smtClean="0">
                <a:latin typeface="Times New Roman" pitchFamily="18" charset="0"/>
                <a:cs typeface="Times New Roman" pitchFamily="18" charset="0"/>
              </a:rPr>
              <a:t>uery </a:t>
            </a:r>
            <a:r>
              <a:rPr lang="en-US" u="sng"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anguage.</a:t>
            </a:r>
          </a:p>
          <a:p>
            <a:r>
              <a:rPr lang="en-US" dirty="0" smtClean="0">
                <a:latin typeface="Times New Roman" pitchFamily="18" charset="0"/>
                <a:cs typeface="Times New Roman" pitchFamily="18" charset="0"/>
              </a:rPr>
              <a:t>Communicate with databases</a:t>
            </a:r>
          </a:p>
          <a:p>
            <a:r>
              <a:rPr lang="en-US" dirty="0" smtClean="0">
                <a:latin typeface="Times New Roman" pitchFamily="18" charset="0"/>
                <a:cs typeface="Times New Roman" pitchFamily="18" charset="0"/>
              </a:rPr>
              <a:t>Used to created and edit databases.</a:t>
            </a:r>
          </a:p>
          <a:p>
            <a:r>
              <a:rPr lang="en-US" dirty="0" smtClean="0">
                <a:latin typeface="Times New Roman" pitchFamily="18" charset="0"/>
                <a:cs typeface="Times New Roman" pitchFamily="18" charset="0"/>
              </a:rPr>
              <a:t>Also used to create queries, forms, and reports</a:t>
            </a:r>
          </a:p>
          <a:p>
            <a:endParaRPr lang="en-US" dirty="0">
              <a:effectLst>
                <a:outerShdw blurRad="38100" dist="38100" dir="2700000" algn="tl">
                  <a:srgbClr val="000000"/>
                </a:outerShdw>
              </a:effectLst>
            </a:endParaRPr>
          </a:p>
        </p:txBody>
      </p:sp>
      <p:sp>
        <p:nvSpPr>
          <p:cNvPr id="292883" name="Text Box 19"/>
          <p:cNvSpPr txBox="1">
            <a:spLocks noChangeArrowheads="1"/>
          </p:cNvSpPr>
          <p:nvPr/>
        </p:nvSpPr>
        <p:spPr bwMode="auto">
          <a:xfrm rot="-1383695">
            <a:off x="1143000" y="533400"/>
            <a:ext cx="1447800" cy="641350"/>
          </a:xfrm>
          <a:prstGeom prst="rect">
            <a:avLst/>
          </a:prstGeom>
          <a:noFill/>
          <a:ln w="9525">
            <a:noFill/>
            <a:miter lim="800000"/>
            <a:headEnd/>
            <a:tailEnd/>
          </a:ln>
          <a:effectLst/>
        </p:spPr>
        <p:txBody>
          <a:bodyPr>
            <a:spAutoFit/>
          </a:bodyPr>
          <a:lstStyle/>
          <a:p>
            <a:pPr>
              <a:spcBef>
                <a:spcPct val="50000"/>
              </a:spcBef>
              <a:buFontTx/>
              <a:buNone/>
            </a:pPr>
            <a:r>
              <a:rPr kumimoji="0" lang="en-US" sz="3600">
                <a:solidFill>
                  <a:schemeClr val="accent2"/>
                </a:solidFill>
                <a:latin typeface="Comic Sans MS" pitchFamily="66" charset="0"/>
              </a:rPr>
              <a:t>SQL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92881"/>
                                        </p:tgtEl>
                                        <p:attrNameLst>
                                          <p:attrName>style.visibility</p:attrName>
                                        </p:attrNameLst>
                                      </p:cBhvr>
                                      <p:to>
                                        <p:strVal val="visible"/>
                                      </p:to>
                                    </p:set>
                                    <p:anim calcmode="lin" valueType="num">
                                      <p:cBhvr>
                                        <p:cTn id="7" dur="500" fill="hold"/>
                                        <p:tgtEl>
                                          <p:spTgt spid="292881"/>
                                        </p:tgtEl>
                                        <p:attrNameLst>
                                          <p:attrName>ppt_w</p:attrName>
                                        </p:attrNameLst>
                                      </p:cBhvr>
                                      <p:tavLst>
                                        <p:tav tm="0">
                                          <p:val>
                                            <p:fltVal val="0"/>
                                          </p:val>
                                        </p:tav>
                                        <p:tav tm="100000">
                                          <p:val>
                                            <p:strVal val="#ppt_w"/>
                                          </p:val>
                                        </p:tav>
                                      </p:tavLst>
                                    </p:anim>
                                    <p:anim calcmode="lin" valueType="num">
                                      <p:cBhvr>
                                        <p:cTn id="8" dur="500" fill="hold"/>
                                        <p:tgtEl>
                                          <p:spTgt spid="29288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92883"/>
                                        </p:tgtEl>
                                        <p:attrNameLst>
                                          <p:attrName>style.visibility</p:attrName>
                                        </p:attrNameLst>
                                      </p:cBhvr>
                                      <p:to>
                                        <p:strVal val="visible"/>
                                      </p:to>
                                    </p:set>
                                  </p:childTnLst>
                                </p:cTn>
                              </p:par>
                            </p:childTnLst>
                          </p:cTn>
                        </p:par>
                        <p:par>
                          <p:cTn id="12" fill="hold">
                            <p:stCondLst>
                              <p:cond delay="1000"/>
                            </p:stCondLst>
                            <p:childTnLst>
                              <p:par>
                                <p:cTn id="13" presetID="17" presetClass="entr" presetSubtype="8" fill="hold" grpId="0" nodeType="afterEffect">
                                  <p:stCondLst>
                                    <p:cond delay="0"/>
                                  </p:stCondLst>
                                  <p:childTnLst>
                                    <p:set>
                                      <p:cBhvr>
                                        <p:cTn id="14" dur="1" fill="hold">
                                          <p:stCondLst>
                                            <p:cond delay="0"/>
                                          </p:stCondLst>
                                        </p:cTn>
                                        <p:tgtEl>
                                          <p:spTgt spid="292870"/>
                                        </p:tgtEl>
                                        <p:attrNameLst>
                                          <p:attrName>style.visibility</p:attrName>
                                        </p:attrNameLst>
                                      </p:cBhvr>
                                      <p:to>
                                        <p:strVal val="visible"/>
                                      </p:to>
                                    </p:set>
                                    <p:anim calcmode="lin" valueType="num">
                                      <p:cBhvr>
                                        <p:cTn id="15" dur="500" fill="hold"/>
                                        <p:tgtEl>
                                          <p:spTgt spid="292870"/>
                                        </p:tgtEl>
                                        <p:attrNameLst>
                                          <p:attrName>ppt_x</p:attrName>
                                        </p:attrNameLst>
                                      </p:cBhvr>
                                      <p:tavLst>
                                        <p:tav tm="0">
                                          <p:val>
                                            <p:strVal val="#ppt_x-#ppt_w/2"/>
                                          </p:val>
                                        </p:tav>
                                        <p:tav tm="100000">
                                          <p:val>
                                            <p:strVal val="#ppt_x"/>
                                          </p:val>
                                        </p:tav>
                                      </p:tavLst>
                                    </p:anim>
                                    <p:anim calcmode="lin" valueType="num">
                                      <p:cBhvr>
                                        <p:cTn id="16" dur="500" fill="hold"/>
                                        <p:tgtEl>
                                          <p:spTgt spid="292870"/>
                                        </p:tgtEl>
                                        <p:attrNameLst>
                                          <p:attrName>ppt_y</p:attrName>
                                        </p:attrNameLst>
                                      </p:cBhvr>
                                      <p:tavLst>
                                        <p:tav tm="0">
                                          <p:val>
                                            <p:strVal val="#ppt_y"/>
                                          </p:val>
                                        </p:tav>
                                        <p:tav tm="100000">
                                          <p:val>
                                            <p:strVal val="#ppt_y"/>
                                          </p:val>
                                        </p:tav>
                                      </p:tavLst>
                                    </p:anim>
                                    <p:anim calcmode="lin" valueType="num">
                                      <p:cBhvr>
                                        <p:cTn id="17" dur="500" fill="hold"/>
                                        <p:tgtEl>
                                          <p:spTgt spid="292870"/>
                                        </p:tgtEl>
                                        <p:attrNameLst>
                                          <p:attrName>ppt_w</p:attrName>
                                        </p:attrNameLst>
                                      </p:cBhvr>
                                      <p:tavLst>
                                        <p:tav tm="0">
                                          <p:val>
                                            <p:fltVal val="0"/>
                                          </p:val>
                                        </p:tav>
                                        <p:tav tm="100000">
                                          <p:val>
                                            <p:strVal val="#ppt_w"/>
                                          </p:val>
                                        </p:tav>
                                      </p:tavLst>
                                    </p:anim>
                                    <p:anim calcmode="lin" valueType="num">
                                      <p:cBhvr>
                                        <p:cTn id="18" dur="500" fill="hold"/>
                                        <p:tgtEl>
                                          <p:spTgt spid="292870"/>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9" presetClass="entr" presetSubtype="0" fill="hold" grpId="0" nodeType="afterEffect">
                                  <p:stCondLst>
                                    <p:cond delay="0"/>
                                  </p:stCondLst>
                                  <p:childTnLst>
                                    <p:set>
                                      <p:cBhvr>
                                        <p:cTn id="21" dur="1" fill="hold">
                                          <p:stCondLst>
                                            <p:cond delay="0"/>
                                          </p:stCondLst>
                                        </p:cTn>
                                        <p:tgtEl>
                                          <p:spTgt spid="292871">
                                            <p:txEl>
                                              <p:pRg st="0" end="0"/>
                                            </p:txEl>
                                          </p:spTgt>
                                        </p:tgtEl>
                                        <p:attrNameLst>
                                          <p:attrName>style.visibility</p:attrName>
                                        </p:attrNameLst>
                                      </p:cBhvr>
                                      <p:to>
                                        <p:strVal val="visible"/>
                                      </p:to>
                                    </p:set>
                                    <p:animEffect transition="in" filter="dissolve">
                                      <p:cBhvr>
                                        <p:cTn id="22" dur="500"/>
                                        <p:tgtEl>
                                          <p:spTgt spid="292871">
                                            <p:txEl>
                                              <p:pRg st="0" end="0"/>
                                            </p:txEl>
                                          </p:spTgt>
                                        </p:tgtEl>
                                      </p:cBhvr>
                                    </p:animEffect>
                                  </p:childTnLst>
                                </p:cTn>
                              </p:par>
                            </p:childTnLst>
                          </p:cTn>
                        </p:par>
                        <p:par>
                          <p:cTn id="23" fill="hold">
                            <p:stCondLst>
                              <p:cond delay="2000"/>
                            </p:stCondLst>
                            <p:childTnLst>
                              <p:par>
                                <p:cTn id="24" presetID="9" presetClass="entr" presetSubtype="0" fill="hold" grpId="0" nodeType="afterEffect">
                                  <p:stCondLst>
                                    <p:cond delay="0"/>
                                  </p:stCondLst>
                                  <p:childTnLst>
                                    <p:set>
                                      <p:cBhvr>
                                        <p:cTn id="25" dur="1" fill="hold">
                                          <p:stCondLst>
                                            <p:cond delay="0"/>
                                          </p:stCondLst>
                                        </p:cTn>
                                        <p:tgtEl>
                                          <p:spTgt spid="292871">
                                            <p:txEl>
                                              <p:pRg st="1" end="1"/>
                                            </p:txEl>
                                          </p:spTgt>
                                        </p:tgtEl>
                                        <p:attrNameLst>
                                          <p:attrName>style.visibility</p:attrName>
                                        </p:attrNameLst>
                                      </p:cBhvr>
                                      <p:to>
                                        <p:strVal val="visible"/>
                                      </p:to>
                                    </p:set>
                                    <p:animEffect transition="in" filter="dissolve">
                                      <p:cBhvr>
                                        <p:cTn id="26" dur="500"/>
                                        <p:tgtEl>
                                          <p:spTgt spid="292871">
                                            <p:txEl>
                                              <p:pRg st="1" end="1"/>
                                            </p:txEl>
                                          </p:spTgt>
                                        </p:tgtEl>
                                      </p:cBhvr>
                                    </p:animEffect>
                                  </p:childTnLst>
                                </p:cTn>
                              </p:par>
                            </p:childTnLst>
                          </p:cTn>
                        </p:par>
                        <p:par>
                          <p:cTn id="27" fill="hold">
                            <p:stCondLst>
                              <p:cond delay="2500"/>
                            </p:stCondLst>
                            <p:childTnLst>
                              <p:par>
                                <p:cTn id="28" presetID="9" presetClass="entr" presetSubtype="0" fill="hold" grpId="0" nodeType="afterEffect">
                                  <p:stCondLst>
                                    <p:cond delay="0"/>
                                  </p:stCondLst>
                                  <p:childTnLst>
                                    <p:set>
                                      <p:cBhvr>
                                        <p:cTn id="29" dur="1" fill="hold">
                                          <p:stCondLst>
                                            <p:cond delay="0"/>
                                          </p:stCondLst>
                                        </p:cTn>
                                        <p:tgtEl>
                                          <p:spTgt spid="292871">
                                            <p:txEl>
                                              <p:pRg st="2" end="2"/>
                                            </p:txEl>
                                          </p:spTgt>
                                        </p:tgtEl>
                                        <p:attrNameLst>
                                          <p:attrName>style.visibility</p:attrName>
                                        </p:attrNameLst>
                                      </p:cBhvr>
                                      <p:to>
                                        <p:strVal val="visible"/>
                                      </p:to>
                                    </p:set>
                                    <p:animEffect transition="in" filter="dissolve">
                                      <p:cBhvr>
                                        <p:cTn id="30" dur="500"/>
                                        <p:tgtEl>
                                          <p:spTgt spid="292871">
                                            <p:txEl>
                                              <p:pRg st="2" end="2"/>
                                            </p:txEl>
                                          </p:spTgt>
                                        </p:tgtEl>
                                      </p:cBhvr>
                                    </p:animEffect>
                                  </p:childTnLst>
                                </p:cTn>
                              </p:par>
                            </p:childTnLst>
                          </p:cTn>
                        </p:par>
                        <p:par>
                          <p:cTn id="31" fill="hold">
                            <p:stCondLst>
                              <p:cond delay="3000"/>
                            </p:stCondLst>
                            <p:childTnLst>
                              <p:par>
                                <p:cTn id="32" presetID="9" presetClass="entr" presetSubtype="0" fill="hold" grpId="0" nodeType="afterEffect">
                                  <p:stCondLst>
                                    <p:cond delay="0"/>
                                  </p:stCondLst>
                                  <p:childTnLst>
                                    <p:set>
                                      <p:cBhvr>
                                        <p:cTn id="33" dur="1" fill="hold">
                                          <p:stCondLst>
                                            <p:cond delay="0"/>
                                          </p:stCondLst>
                                        </p:cTn>
                                        <p:tgtEl>
                                          <p:spTgt spid="292871">
                                            <p:txEl>
                                              <p:pRg st="3" end="3"/>
                                            </p:txEl>
                                          </p:spTgt>
                                        </p:tgtEl>
                                        <p:attrNameLst>
                                          <p:attrName>style.visibility</p:attrName>
                                        </p:attrNameLst>
                                      </p:cBhvr>
                                      <p:to>
                                        <p:strVal val="visible"/>
                                      </p:to>
                                    </p:set>
                                    <p:animEffect transition="in" filter="dissolve">
                                      <p:cBhvr>
                                        <p:cTn id="34" dur="500"/>
                                        <p:tgtEl>
                                          <p:spTgt spid="2928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utoUpdateAnimBg="0"/>
      <p:bldP spid="292871" grpId="0" build="p" autoUpdateAnimBg="0" advAuto="0"/>
      <p:bldP spid="29288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Table Data - Altering</a:t>
            </a:r>
            <a:endParaRPr lang="en-US" dirty="0"/>
          </a:p>
        </p:txBody>
      </p:sp>
      <p:sp>
        <p:nvSpPr>
          <p:cNvPr id="3" name="Content Placeholder 2"/>
          <p:cNvSpPr>
            <a:spLocks noGrp="1"/>
          </p:cNvSpPr>
          <p:nvPr>
            <p:ph idx="1"/>
          </p:nvPr>
        </p:nvSpPr>
        <p:spPr>
          <a:xfrm>
            <a:off x="304800" y="1646237"/>
            <a:ext cx="8610600" cy="4526280"/>
          </a:xfrm>
        </p:spPr>
        <p:txBody>
          <a:bodyPr>
            <a:normAutofit/>
          </a:bodyPr>
          <a:lstStyle/>
          <a:p>
            <a:r>
              <a:rPr lang="en-US" sz="2800" dirty="0" smtClean="0">
                <a:latin typeface="Times New Roman" pitchFamily="18" charset="0"/>
                <a:cs typeface="Times New Roman" pitchFamily="18" charset="0"/>
              </a:rPr>
              <a:t>New columns can be added to an existing table using </a:t>
            </a:r>
            <a:r>
              <a:rPr lang="en-US" sz="2800" b="1" dirty="0" smtClean="0">
                <a:latin typeface="Times New Roman" pitchFamily="18" charset="0"/>
                <a:cs typeface="Times New Roman" pitchFamily="18" charset="0"/>
              </a:rPr>
              <a:t>alter table</a:t>
            </a:r>
            <a:r>
              <a:rPr lang="en-US" sz="2800" dirty="0" smtClean="0">
                <a:latin typeface="Times New Roman" pitchFamily="18" charset="0"/>
                <a:cs typeface="Times New Roman" pitchFamily="18" charset="0"/>
              </a:rPr>
              <a:t> and </a:t>
            </a:r>
            <a:r>
              <a:rPr lang="en-US" sz="2800" b="1" dirty="0" smtClean="0">
                <a:latin typeface="Times New Roman" pitchFamily="18" charset="0"/>
                <a:cs typeface="Times New Roman" pitchFamily="18" charset="0"/>
              </a:rPr>
              <a:t>add</a:t>
            </a:r>
            <a:r>
              <a:rPr lang="en-US" sz="2800" dirty="0" smtClean="0">
                <a:latin typeface="Times New Roman" pitchFamily="18" charset="0"/>
                <a:cs typeface="Times New Roman" pitchFamily="18" charset="0"/>
              </a:rPr>
              <a:t>.</a:t>
            </a:r>
          </a:p>
          <a:p>
            <a:pPr>
              <a:buNone/>
            </a:pPr>
            <a:r>
              <a:rPr lang="en-US" sz="2800" b="1" dirty="0" smtClean="0">
                <a:solidFill>
                  <a:srgbClr val="FF0000"/>
                </a:solidFill>
                <a:latin typeface="Times New Roman" pitchFamily="18" charset="0"/>
                <a:cs typeface="Times New Roman" pitchFamily="18" charset="0"/>
              </a:rPr>
              <a:t>alter table </a:t>
            </a:r>
            <a:r>
              <a:rPr lang="en-US" sz="2800" b="1" i="1" dirty="0" err="1" smtClean="0">
                <a:solidFill>
                  <a:srgbClr val="FF0000"/>
                </a:solidFill>
                <a:latin typeface="Times New Roman" pitchFamily="18" charset="0"/>
                <a:cs typeface="Times New Roman" pitchFamily="18" charset="0"/>
              </a:rPr>
              <a:t>table_name</a:t>
            </a:r>
            <a:r>
              <a:rPr lang="en-US" sz="2800" b="1" dirty="0" smtClean="0">
                <a:solidFill>
                  <a:srgbClr val="FF0000"/>
                </a:solidFill>
                <a:latin typeface="Times New Roman" pitchFamily="18" charset="0"/>
                <a:cs typeface="Times New Roman" pitchFamily="18" charset="0"/>
              </a:rPr>
              <a:t> add </a:t>
            </a:r>
            <a:r>
              <a:rPr lang="en-US" sz="2800" b="1" i="1" dirty="0" err="1" smtClean="0">
                <a:solidFill>
                  <a:srgbClr val="FF0000"/>
                </a:solidFill>
                <a:latin typeface="Times New Roman" pitchFamily="18" charset="0"/>
                <a:cs typeface="Times New Roman" pitchFamily="18" charset="0"/>
              </a:rPr>
              <a:t>field_name</a:t>
            </a:r>
            <a:r>
              <a:rPr lang="en-US" sz="2800" b="1" i="1" dirty="0" smtClean="0">
                <a:solidFill>
                  <a:srgbClr val="FF0000"/>
                </a:solidFill>
                <a:latin typeface="Times New Roman" pitchFamily="18" charset="0"/>
                <a:cs typeface="Times New Roman" pitchFamily="18" charset="0"/>
              </a:rPr>
              <a:t> type modifier</a:t>
            </a:r>
            <a:endParaRPr lang="en-US" sz="2800" dirty="0" smtClean="0">
              <a:solidFill>
                <a:srgbClr val="FF0000"/>
              </a:solidFill>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pic>
        <p:nvPicPr>
          <p:cNvPr id="14339" name="Picture 3"/>
          <p:cNvPicPr>
            <a:picLocks noChangeAspect="1" noChangeArrowheads="1"/>
          </p:cNvPicPr>
          <p:nvPr/>
        </p:nvPicPr>
        <p:blipFill>
          <a:blip r:embed="rId2"/>
          <a:srcRect/>
          <a:stretch>
            <a:fillRect/>
          </a:stretch>
        </p:blipFill>
        <p:spPr bwMode="auto">
          <a:xfrm>
            <a:off x="228600" y="2971800"/>
            <a:ext cx="87630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Table Data - Updating</a:t>
            </a:r>
            <a:endParaRPr lang="en-US" dirty="0"/>
          </a:p>
        </p:txBody>
      </p:sp>
      <p:sp>
        <p:nvSpPr>
          <p:cNvPr id="3" name="Content Placeholder 2"/>
          <p:cNvSpPr>
            <a:spLocks noGrp="1"/>
          </p:cNvSpPr>
          <p:nvPr>
            <p:ph idx="1"/>
          </p:nvPr>
        </p:nvSpPr>
        <p:spPr>
          <a:xfrm>
            <a:off x="457200" y="1646237"/>
            <a:ext cx="8229600" cy="1554163"/>
          </a:xfrm>
        </p:spPr>
        <p:txBody>
          <a:bodyPr>
            <a:normAutofit/>
          </a:bodyPr>
          <a:lstStyle/>
          <a:p>
            <a:r>
              <a:rPr lang="en-US" sz="2800" dirty="0" smtClean="0">
                <a:latin typeface="Times New Roman" pitchFamily="18" charset="0"/>
                <a:cs typeface="Times New Roman" pitchFamily="18" charset="0"/>
              </a:rPr>
              <a:t>all data values in a table column can be changed using </a:t>
            </a:r>
            <a:r>
              <a:rPr lang="en-US" sz="2800" b="1" dirty="0" smtClean="0">
                <a:latin typeface="Times New Roman" pitchFamily="18" charset="0"/>
                <a:cs typeface="Times New Roman" pitchFamily="18" charset="0"/>
              </a:rPr>
              <a:t>update</a:t>
            </a:r>
            <a:r>
              <a:rPr lang="en-US" sz="2800" dirty="0" smtClean="0">
                <a:latin typeface="Times New Roman" pitchFamily="18" charset="0"/>
                <a:cs typeface="Times New Roman" pitchFamily="18" charset="0"/>
              </a:rPr>
              <a:t> command with </a:t>
            </a:r>
            <a:r>
              <a:rPr lang="en-US" sz="2800" b="1" dirty="0" smtClean="0">
                <a:latin typeface="Times New Roman" pitchFamily="18" charset="0"/>
                <a:cs typeface="Times New Roman" pitchFamily="18" charset="0"/>
              </a:rPr>
              <a:t>set</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b="1" dirty="0" smtClean="0">
                <a:solidFill>
                  <a:srgbClr val="FF0000"/>
                </a:solidFill>
                <a:latin typeface="Times New Roman" pitchFamily="18" charset="0"/>
                <a:cs typeface="Times New Roman" pitchFamily="18" charset="0"/>
              </a:rPr>
              <a:t>update </a:t>
            </a:r>
            <a:r>
              <a:rPr lang="en-US" sz="2800" b="1" i="1" dirty="0" err="1" smtClean="0">
                <a:solidFill>
                  <a:srgbClr val="FF0000"/>
                </a:solidFill>
                <a:latin typeface="Times New Roman" pitchFamily="18" charset="0"/>
                <a:cs typeface="Times New Roman" pitchFamily="18" charset="0"/>
              </a:rPr>
              <a:t>table_name</a:t>
            </a:r>
            <a:r>
              <a:rPr lang="en-US" sz="2800" b="1" dirty="0" smtClean="0">
                <a:solidFill>
                  <a:srgbClr val="FF0000"/>
                </a:solidFill>
                <a:latin typeface="Times New Roman" pitchFamily="18" charset="0"/>
                <a:cs typeface="Times New Roman" pitchFamily="18" charset="0"/>
              </a:rPr>
              <a:t> set </a:t>
            </a:r>
            <a:r>
              <a:rPr lang="en-US" sz="2800" b="1" i="1" dirty="0" err="1" smtClean="0">
                <a:solidFill>
                  <a:srgbClr val="FF0000"/>
                </a:solidFill>
                <a:latin typeface="Times New Roman" pitchFamily="18" charset="0"/>
                <a:cs typeface="Times New Roman" pitchFamily="18" charset="0"/>
              </a:rPr>
              <a:t>field_name</a:t>
            </a:r>
            <a:r>
              <a:rPr lang="en-US" sz="2800" b="1" i="1" dirty="0" smtClean="0">
                <a:solidFill>
                  <a:srgbClr val="FF0000"/>
                </a:solidFill>
                <a:latin typeface="Times New Roman" pitchFamily="18" charset="0"/>
                <a:cs typeface="Times New Roman" pitchFamily="18" charset="0"/>
              </a:rPr>
              <a:t> = </a:t>
            </a:r>
            <a:r>
              <a:rPr lang="en-US" sz="2800" b="1" i="1" dirty="0" err="1" smtClean="0">
                <a:solidFill>
                  <a:srgbClr val="FF0000"/>
                </a:solidFill>
                <a:latin typeface="Times New Roman" pitchFamily="18" charset="0"/>
                <a:cs typeface="Times New Roman" pitchFamily="18" charset="0"/>
              </a:rPr>
              <a:t>new_value</a:t>
            </a:r>
            <a:r>
              <a:rPr lang="en-US" sz="2800" b="1" dirty="0" smtClean="0">
                <a:solidFill>
                  <a:srgbClr val="FF0000"/>
                </a:solidFill>
                <a:latin typeface="Times New Roman" pitchFamily="18" charset="0"/>
                <a:cs typeface="Times New Roman" pitchFamily="18" charset="0"/>
              </a:rPr>
              <a:t>;</a:t>
            </a:r>
            <a:endParaRPr lang="en-US" sz="2800" dirty="0">
              <a:solidFill>
                <a:srgbClr val="FF0000"/>
              </a:solidFill>
              <a:latin typeface="Times New Roman" pitchFamily="18" charset="0"/>
              <a:cs typeface="Times New Roman" pitchFamily="18" charset="0"/>
            </a:endParaRPr>
          </a:p>
        </p:txBody>
      </p:sp>
      <p:pic>
        <p:nvPicPr>
          <p:cNvPr id="15363" name="Picture 3"/>
          <p:cNvPicPr>
            <a:picLocks noChangeAspect="1" noChangeArrowheads="1"/>
          </p:cNvPicPr>
          <p:nvPr/>
        </p:nvPicPr>
        <p:blipFill>
          <a:blip r:embed="rId2"/>
          <a:srcRect/>
          <a:stretch>
            <a:fillRect/>
          </a:stretch>
        </p:blipFill>
        <p:spPr bwMode="auto">
          <a:xfrm>
            <a:off x="152400" y="3048000"/>
            <a:ext cx="88392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Table Data - Updating</a:t>
            </a:r>
            <a:endParaRPr lang="en-US" dirty="0"/>
          </a:p>
        </p:txBody>
      </p:sp>
      <p:sp>
        <p:nvSpPr>
          <p:cNvPr id="3" name="Content Placeholder 2"/>
          <p:cNvSpPr>
            <a:spLocks noGrp="1"/>
          </p:cNvSpPr>
          <p:nvPr>
            <p:ph idx="1"/>
          </p:nvPr>
        </p:nvSpPr>
        <p:spPr>
          <a:xfrm>
            <a:off x="228600" y="1646237"/>
            <a:ext cx="8610600" cy="1554163"/>
          </a:xfrm>
        </p:spPr>
        <p:txBody>
          <a:bodyPr>
            <a:noAutofit/>
          </a:bodyPr>
          <a:lstStyle/>
          <a:p>
            <a:r>
              <a:rPr lang="en-US" sz="2800" dirty="0" smtClean="0">
                <a:latin typeface="Times New Roman" pitchFamily="18" charset="0"/>
                <a:cs typeface="Times New Roman" pitchFamily="18" charset="0"/>
              </a:rPr>
              <a:t>Individual column values can be changed by adding a qualifier to the syntax with </a:t>
            </a:r>
            <a:r>
              <a:rPr lang="en-US" sz="2800" b="1" dirty="0" smtClean="0">
                <a:latin typeface="Times New Roman" pitchFamily="18" charset="0"/>
                <a:cs typeface="Times New Roman" pitchFamily="18" charset="0"/>
              </a:rPr>
              <a:t>where</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b="1" dirty="0" smtClean="0">
                <a:solidFill>
                  <a:srgbClr val="FF0000"/>
                </a:solidFill>
                <a:latin typeface="Times New Roman" pitchFamily="18" charset="0"/>
                <a:cs typeface="Times New Roman" pitchFamily="18" charset="0"/>
              </a:rPr>
              <a:t>update </a:t>
            </a:r>
            <a:r>
              <a:rPr lang="en-US" sz="2800" b="1" i="1" dirty="0" err="1" smtClean="0">
                <a:solidFill>
                  <a:srgbClr val="FF0000"/>
                </a:solidFill>
                <a:latin typeface="Times New Roman" pitchFamily="18" charset="0"/>
                <a:cs typeface="Times New Roman" pitchFamily="18" charset="0"/>
              </a:rPr>
              <a:t>table_name</a:t>
            </a:r>
            <a:r>
              <a:rPr lang="en-US" sz="2800" b="1" dirty="0" smtClean="0">
                <a:solidFill>
                  <a:srgbClr val="FF0000"/>
                </a:solidFill>
                <a:latin typeface="Times New Roman" pitchFamily="18" charset="0"/>
                <a:cs typeface="Times New Roman" pitchFamily="18" charset="0"/>
              </a:rPr>
              <a:t> set </a:t>
            </a:r>
            <a:r>
              <a:rPr lang="en-US" sz="2800" b="1" i="1" dirty="0" err="1" smtClean="0">
                <a:solidFill>
                  <a:srgbClr val="FF0000"/>
                </a:solidFill>
                <a:latin typeface="Times New Roman" pitchFamily="18" charset="0"/>
                <a:cs typeface="Times New Roman" pitchFamily="18" charset="0"/>
              </a:rPr>
              <a:t>field_name</a:t>
            </a:r>
            <a:r>
              <a:rPr lang="en-US" sz="2800" b="1" i="1" dirty="0" smtClean="0">
                <a:solidFill>
                  <a:srgbClr val="FF0000"/>
                </a:solidFill>
                <a:latin typeface="Times New Roman" pitchFamily="18" charset="0"/>
                <a:cs typeface="Times New Roman" pitchFamily="18" charset="0"/>
              </a:rPr>
              <a:t> = </a:t>
            </a:r>
            <a:r>
              <a:rPr lang="en-US" sz="2800" b="1" i="1" dirty="0" err="1" smtClean="0">
                <a:solidFill>
                  <a:srgbClr val="FF0000"/>
                </a:solidFill>
                <a:latin typeface="Times New Roman" pitchFamily="18" charset="0"/>
                <a:cs typeface="Times New Roman" pitchFamily="18" charset="0"/>
              </a:rPr>
              <a:t>new_value</a:t>
            </a:r>
            <a:r>
              <a:rPr lang="en-US" sz="2800" b="1" dirty="0" smtClean="0">
                <a:solidFill>
                  <a:srgbClr val="FF0000"/>
                </a:solidFill>
                <a:latin typeface="Times New Roman" pitchFamily="18" charset="0"/>
                <a:cs typeface="Times New Roman" pitchFamily="18" charset="0"/>
              </a:rPr>
              <a:t> where </a:t>
            </a:r>
            <a:r>
              <a:rPr lang="en-US" sz="2800" b="1" i="1" dirty="0" smtClean="0">
                <a:solidFill>
                  <a:srgbClr val="FF0000"/>
                </a:solidFill>
                <a:latin typeface="Times New Roman" pitchFamily="18" charset="0"/>
                <a:cs typeface="Times New Roman" pitchFamily="18" charset="0"/>
              </a:rPr>
              <a:t>id = </a:t>
            </a:r>
            <a:r>
              <a:rPr lang="en-US" sz="2800" b="1" i="1" dirty="0" err="1" smtClean="0">
                <a:solidFill>
                  <a:srgbClr val="FF0000"/>
                </a:solidFill>
                <a:latin typeface="Times New Roman" pitchFamily="18" charset="0"/>
                <a:cs typeface="Times New Roman" pitchFamily="18" charset="0"/>
              </a:rPr>
              <a:t>int</a:t>
            </a:r>
            <a:r>
              <a:rPr lang="en-US" sz="2800" b="1" dirty="0" smtClean="0">
                <a:solidFill>
                  <a:srgbClr val="FF0000"/>
                </a:solidFill>
                <a:latin typeface="Times New Roman" pitchFamily="18" charset="0"/>
                <a:cs typeface="Times New Roman" pitchFamily="18" charset="0"/>
              </a:rPr>
              <a:t>;</a:t>
            </a:r>
            <a:endParaRPr lang="en-US" sz="2800" dirty="0">
              <a:solidFill>
                <a:srgbClr val="FF0000"/>
              </a:solidFill>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a:srcRect/>
          <a:stretch>
            <a:fillRect/>
          </a:stretch>
        </p:blipFill>
        <p:spPr bwMode="auto">
          <a:xfrm>
            <a:off x="228600" y="3429000"/>
            <a:ext cx="8763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Table Data - Updating</a:t>
            </a:r>
            <a:endParaRPr lang="en-US" dirty="0"/>
          </a:p>
        </p:txBody>
      </p:sp>
      <p:pic>
        <p:nvPicPr>
          <p:cNvPr id="17410" name="Picture 2"/>
          <p:cNvPicPr>
            <a:picLocks noChangeAspect="1" noChangeArrowheads="1"/>
          </p:cNvPicPr>
          <p:nvPr/>
        </p:nvPicPr>
        <p:blipFill>
          <a:blip r:embed="rId2"/>
          <a:srcRect/>
          <a:stretch>
            <a:fillRect/>
          </a:stretch>
        </p:blipFill>
        <p:spPr bwMode="auto">
          <a:xfrm>
            <a:off x="228600" y="1447800"/>
            <a:ext cx="87630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Table Data - Updating</a:t>
            </a:r>
            <a:endParaRPr lang="en-US" dirty="0"/>
          </a:p>
        </p:txBody>
      </p:sp>
      <p:pic>
        <p:nvPicPr>
          <p:cNvPr id="18434" name="Picture 2"/>
          <p:cNvPicPr>
            <a:picLocks noChangeAspect="1" noChangeArrowheads="1"/>
          </p:cNvPicPr>
          <p:nvPr/>
        </p:nvPicPr>
        <p:blipFill>
          <a:blip r:embed="rId2"/>
          <a:srcRect/>
          <a:stretch>
            <a:fillRect/>
          </a:stretch>
        </p:blipFill>
        <p:spPr bwMode="auto">
          <a:xfrm>
            <a:off x="152400" y="1524000"/>
            <a:ext cx="8763000" cy="5105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lgn="l"/>
            <a:r>
              <a:rPr lang="en-US" dirty="0" smtClean="0"/>
              <a:t>Table Data - Query</a:t>
            </a:r>
            <a:endParaRPr lang="en-US" dirty="0"/>
          </a:p>
        </p:txBody>
      </p:sp>
      <p:sp>
        <p:nvSpPr>
          <p:cNvPr id="220164" name="Rectangle 4"/>
          <p:cNvSpPr>
            <a:spLocks noChangeArrowheads="1"/>
          </p:cNvSpPr>
          <p:nvPr/>
        </p:nvSpPr>
        <p:spPr bwMode="auto">
          <a:xfrm>
            <a:off x="1295400" y="2286000"/>
            <a:ext cx="6400800" cy="138499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p>
            <a:pPr eaLnBrk="0" hangingPunct="0"/>
            <a:r>
              <a:rPr lang="en-US" dirty="0"/>
              <a:t> </a:t>
            </a:r>
            <a:r>
              <a:rPr lang="en-US" sz="2800" dirty="0">
                <a:solidFill>
                  <a:schemeClr val="accent2"/>
                </a:solidFill>
              </a:rPr>
              <a:t>SELECT </a:t>
            </a:r>
            <a:r>
              <a:rPr lang="en-US" sz="2800" dirty="0"/>
              <a:t> &lt;attributes&gt;</a:t>
            </a:r>
          </a:p>
          <a:p>
            <a:pPr eaLnBrk="0" hangingPunct="0"/>
            <a:r>
              <a:rPr lang="en-US" sz="2800" dirty="0"/>
              <a:t> </a:t>
            </a:r>
            <a:r>
              <a:rPr lang="en-US" sz="2800" dirty="0">
                <a:solidFill>
                  <a:schemeClr val="accent2"/>
                </a:solidFill>
              </a:rPr>
              <a:t>FROM</a:t>
            </a:r>
            <a:r>
              <a:rPr lang="en-US" sz="2800" dirty="0"/>
              <a:t>     &lt;one or more relations&gt;</a:t>
            </a:r>
          </a:p>
          <a:p>
            <a:pPr eaLnBrk="0" hangingPunct="0"/>
            <a:r>
              <a:rPr lang="en-US" sz="2800" dirty="0"/>
              <a:t> </a:t>
            </a:r>
            <a:r>
              <a:rPr lang="en-US" sz="2800" dirty="0">
                <a:solidFill>
                  <a:schemeClr val="accent2"/>
                </a:solidFill>
              </a:rPr>
              <a:t>WHERE</a:t>
            </a:r>
            <a:r>
              <a:rPr lang="en-US" sz="2800" dirty="0"/>
              <a:t>  &lt;conditions</a:t>
            </a:r>
            <a:r>
              <a:rPr lang="en-US" sz="2800" dirty="0" smtClean="0"/>
              <a:t>&gt;;</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457200" y="304800"/>
            <a:ext cx="8458200" cy="939018"/>
          </a:xfrm>
        </p:spPr>
        <p:txBody>
          <a:bodyPr>
            <a:normAutofit fontScale="90000"/>
          </a:bodyPr>
          <a:lstStyle/>
          <a:p>
            <a:pPr algn="l"/>
            <a:r>
              <a:rPr lang="en-US" dirty="0" smtClean="0"/>
              <a:t>Simple </a:t>
            </a:r>
            <a:r>
              <a:rPr lang="en-US" dirty="0"/>
              <a:t>SQL </a:t>
            </a:r>
            <a:r>
              <a:rPr lang="en-US" dirty="0" smtClean="0"/>
              <a:t>Query</a:t>
            </a:r>
            <a:r>
              <a:rPr lang="en-US" sz="3600" dirty="0" smtClean="0"/>
              <a:t>(select all columns)</a:t>
            </a:r>
            <a:endParaRPr lang="en-US" dirty="0"/>
          </a:p>
        </p:txBody>
      </p:sp>
      <p:graphicFrame>
        <p:nvGraphicFramePr>
          <p:cNvPr id="222211" name="Group 3"/>
          <p:cNvGraphicFramePr>
            <a:graphicFrameLocks noGrp="1"/>
          </p:cNvGraphicFramePr>
          <p:nvPr/>
        </p:nvGraphicFramePr>
        <p:xfrm>
          <a:off x="3352800" y="15240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2243" name="Rectangle 35"/>
          <p:cNvSpPr>
            <a:spLocks noChangeArrowheads="1"/>
          </p:cNvSpPr>
          <p:nvPr/>
        </p:nvSpPr>
        <p:spPr bwMode="auto">
          <a:xfrm>
            <a:off x="304800" y="2286000"/>
            <a:ext cx="1794274" cy="64633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pPr>
            <a:r>
              <a:rPr lang="en-US" dirty="0">
                <a:solidFill>
                  <a:schemeClr val="accent2"/>
                </a:solidFill>
              </a:rPr>
              <a:t>SELECT</a:t>
            </a:r>
            <a:r>
              <a:rPr lang="en-US" dirty="0"/>
              <a:t>   *</a:t>
            </a:r>
            <a:br>
              <a:rPr lang="en-US" dirty="0"/>
            </a:br>
            <a:r>
              <a:rPr lang="en-US" dirty="0">
                <a:solidFill>
                  <a:schemeClr val="accent2"/>
                </a:solidFill>
              </a:rPr>
              <a:t>FROM</a:t>
            </a:r>
            <a:r>
              <a:rPr lang="en-US" dirty="0"/>
              <a:t>      </a:t>
            </a:r>
            <a:r>
              <a:rPr lang="en-US" dirty="0" smtClean="0"/>
              <a:t>book;</a:t>
            </a:r>
            <a:endParaRPr lang="en-US" dirty="0"/>
          </a:p>
        </p:txBody>
      </p:sp>
      <p:sp>
        <p:nvSpPr>
          <p:cNvPr id="222244" name="Text Box 36"/>
          <p:cNvSpPr txBox="1">
            <a:spLocks noChangeArrowheads="1"/>
          </p:cNvSpPr>
          <p:nvPr/>
        </p:nvSpPr>
        <p:spPr bwMode="auto">
          <a:xfrm>
            <a:off x="2362200" y="1981200"/>
            <a:ext cx="668773" cy="338554"/>
          </a:xfrm>
          <a:prstGeom prst="rect">
            <a:avLst/>
          </a:prstGeom>
          <a:noFill/>
          <a:ln w="9525">
            <a:noFill/>
            <a:miter lim="800000"/>
            <a:headEnd/>
            <a:tailEnd/>
          </a:ln>
          <a:effectLst/>
        </p:spPr>
        <p:txBody>
          <a:bodyPr wrap="none">
            <a:spAutoFit/>
          </a:bodyPr>
          <a:lstStyle/>
          <a:p>
            <a:r>
              <a:rPr lang="en-US" sz="1600" dirty="0" smtClean="0">
                <a:solidFill>
                  <a:schemeClr val="accent2"/>
                </a:solidFill>
              </a:rPr>
              <a:t>book</a:t>
            </a:r>
            <a:endParaRPr lang="en-US" sz="1600" dirty="0">
              <a:solidFill>
                <a:schemeClr val="accent2"/>
              </a:solidFill>
            </a:endParaRPr>
          </a:p>
        </p:txBody>
      </p:sp>
      <p:sp>
        <p:nvSpPr>
          <p:cNvPr id="222245" name="AutoShape 37"/>
          <p:cNvSpPr>
            <a:spLocks noChangeArrowheads="1"/>
          </p:cNvSpPr>
          <p:nvPr/>
        </p:nvSpPr>
        <p:spPr bwMode="auto">
          <a:xfrm>
            <a:off x="6019800" y="3886200"/>
            <a:ext cx="609600" cy="609600"/>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12" name="Group 3"/>
          <p:cNvGraphicFramePr>
            <a:graphicFrameLocks noGrp="1"/>
          </p:cNvGraphicFramePr>
          <p:nvPr/>
        </p:nvGraphicFramePr>
        <p:xfrm>
          <a:off x="228600" y="43434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2244"/>
                                        </p:tgtEl>
                                        <p:attrNameLst>
                                          <p:attrName>style.visibility</p:attrName>
                                        </p:attrNameLst>
                                      </p:cBhvr>
                                      <p:to>
                                        <p:strVal val="visible"/>
                                      </p:to>
                                    </p:set>
                                    <p:animEffect transition="in" filter="dissolve">
                                      <p:cBhvr>
                                        <p:cTn id="7" dur="500"/>
                                        <p:tgtEl>
                                          <p:spTgt spid="22224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22211"/>
                                        </p:tgtEl>
                                        <p:attrNameLst>
                                          <p:attrName>style.visibility</p:attrName>
                                        </p:attrNameLst>
                                      </p:cBhvr>
                                      <p:to>
                                        <p:strVal val="visible"/>
                                      </p:to>
                                    </p:set>
                                    <p:animEffect transition="in" filter="dissolve">
                                      <p:cBhvr>
                                        <p:cTn id="11" dur="500"/>
                                        <p:tgtEl>
                                          <p:spTgt spid="22221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2245"/>
                                        </p:tgtEl>
                                        <p:attrNameLst>
                                          <p:attrName>style.visibility</p:attrName>
                                        </p:attrNameLst>
                                      </p:cBhvr>
                                      <p:to>
                                        <p:strVal val="visible"/>
                                      </p:to>
                                    </p:set>
                                    <p:animEffect transition="in" filter="dissolve">
                                      <p:cBhvr>
                                        <p:cTn id="16" dur="500"/>
                                        <p:tgtEl>
                                          <p:spTgt spid="222245"/>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44" grpId="0" autoUpdateAnimBg="0"/>
      <p:bldP spid="2222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lgn="l"/>
            <a:r>
              <a:rPr lang="en-US" dirty="0"/>
              <a:t>Simple SQL Query</a:t>
            </a:r>
          </a:p>
        </p:txBody>
      </p:sp>
      <p:sp>
        <p:nvSpPr>
          <p:cNvPr id="222243" name="Rectangle 35"/>
          <p:cNvSpPr>
            <a:spLocks noChangeArrowheads="1"/>
          </p:cNvSpPr>
          <p:nvPr/>
        </p:nvSpPr>
        <p:spPr bwMode="auto">
          <a:xfrm>
            <a:off x="228600" y="3810000"/>
            <a:ext cx="3635932" cy="120032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p>
            <a:pPr lvl="0" eaLnBrk="0" hangingPunct="0">
              <a:spcBef>
                <a:spcPct val="50000"/>
              </a:spcBef>
            </a:pPr>
            <a:r>
              <a:rPr lang="en-US" dirty="0">
                <a:solidFill>
                  <a:schemeClr val="accent2"/>
                </a:solidFill>
              </a:rPr>
              <a:t>SELECT</a:t>
            </a:r>
            <a:r>
              <a:rPr lang="en-US" dirty="0"/>
              <a:t>   *</a:t>
            </a:r>
            <a:br>
              <a:rPr lang="en-US" dirty="0"/>
            </a:br>
            <a:r>
              <a:rPr lang="en-US" dirty="0">
                <a:solidFill>
                  <a:schemeClr val="accent2"/>
                </a:solidFill>
              </a:rPr>
              <a:t>FROM</a:t>
            </a:r>
            <a:r>
              <a:rPr lang="en-US" dirty="0"/>
              <a:t>      </a:t>
            </a:r>
            <a:r>
              <a:rPr lang="en-US" dirty="0" smtClean="0"/>
              <a:t>book</a:t>
            </a:r>
            <a:r>
              <a:rPr lang="en-US" dirty="0"/>
              <a:t/>
            </a:r>
            <a:br>
              <a:rPr lang="en-US" dirty="0"/>
            </a:br>
            <a:r>
              <a:rPr lang="en-US" dirty="0">
                <a:solidFill>
                  <a:schemeClr val="accent2"/>
                </a:solidFill>
              </a:rPr>
              <a:t>WHERE</a:t>
            </a:r>
            <a:r>
              <a:rPr lang="en-US" dirty="0"/>
              <a:t>   </a:t>
            </a:r>
            <a:r>
              <a:rPr lang="en-US" dirty="0" smtClean="0"/>
              <a:t>author=‘</a:t>
            </a:r>
            <a:r>
              <a:rPr lang="en-US" dirty="0" smtClean="0">
                <a:latin typeface="Times New Roman" pitchFamily="18" charset="0"/>
              </a:rPr>
              <a:t>Orson Scott card</a:t>
            </a:r>
            <a:r>
              <a:rPr lang="en-US" dirty="0" smtClean="0"/>
              <a:t>’;</a:t>
            </a:r>
            <a:endParaRPr lang="en-US" dirty="0"/>
          </a:p>
        </p:txBody>
      </p:sp>
      <p:sp>
        <p:nvSpPr>
          <p:cNvPr id="222244" name="Text Box 36"/>
          <p:cNvSpPr txBox="1">
            <a:spLocks noChangeArrowheads="1"/>
          </p:cNvSpPr>
          <p:nvPr/>
        </p:nvSpPr>
        <p:spPr bwMode="auto">
          <a:xfrm>
            <a:off x="2362200" y="1981200"/>
            <a:ext cx="668773" cy="338554"/>
          </a:xfrm>
          <a:prstGeom prst="rect">
            <a:avLst/>
          </a:prstGeom>
          <a:noFill/>
          <a:ln w="9525">
            <a:noFill/>
            <a:miter lim="800000"/>
            <a:headEnd/>
            <a:tailEnd/>
          </a:ln>
          <a:effectLst/>
        </p:spPr>
        <p:txBody>
          <a:bodyPr wrap="none">
            <a:spAutoFit/>
          </a:bodyPr>
          <a:lstStyle/>
          <a:p>
            <a:r>
              <a:rPr lang="en-US" sz="1600" dirty="0" smtClean="0">
                <a:solidFill>
                  <a:schemeClr val="accent2"/>
                </a:solidFill>
              </a:rPr>
              <a:t>book</a:t>
            </a:r>
            <a:endParaRPr lang="en-US" sz="1600" dirty="0">
              <a:solidFill>
                <a:schemeClr val="accent2"/>
              </a:solidFill>
            </a:endParaRPr>
          </a:p>
        </p:txBody>
      </p:sp>
      <p:sp>
        <p:nvSpPr>
          <p:cNvPr id="222245"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222246" name="Group 38"/>
          <p:cNvGraphicFramePr>
            <a:graphicFrameLocks noGrp="1"/>
          </p:cNvGraphicFramePr>
          <p:nvPr/>
        </p:nvGraphicFramePr>
        <p:xfrm>
          <a:off x="3276600" y="5257800"/>
          <a:ext cx="5410200" cy="1005840"/>
        </p:xfrm>
        <a:graphic>
          <a:graphicData uri="http://schemas.openxmlformats.org/drawingml/2006/table">
            <a:tbl>
              <a:tblPr/>
              <a:tblGrid>
                <a:gridCol w="838200"/>
                <a:gridCol w="1866900"/>
                <a:gridCol w="1790700"/>
                <a:gridCol w="9144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2268" name="Oval 60"/>
          <p:cNvSpPr>
            <a:spLocks noChangeArrowheads="1"/>
          </p:cNvSpPr>
          <p:nvPr/>
        </p:nvSpPr>
        <p:spPr bwMode="auto">
          <a:xfrm>
            <a:off x="304800" y="5867400"/>
            <a:ext cx="2109788" cy="619125"/>
          </a:xfrm>
          <a:prstGeom prst="ellipse">
            <a:avLst/>
          </a:prstGeom>
          <a:solidFill>
            <a:srgbClr val="C0C0C0">
              <a:alpha val="50000"/>
            </a:srgbClr>
          </a:solidFill>
          <a:ln w="9525">
            <a:solidFill>
              <a:schemeClr val="tx1"/>
            </a:solidFill>
            <a:round/>
            <a:headEnd/>
            <a:tailEnd/>
          </a:ln>
          <a:effectLst/>
        </p:spPr>
        <p:txBody>
          <a:bodyPr wrap="none" anchor="ctr">
            <a:spAutoFit/>
          </a:bodyPr>
          <a:lstStyle/>
          <a:p>
            <a:pPr algn="ctr"/>
            <a:r>
              <a:rPr lang="en-US"/>
              <a:t>“selection”</a:t>
            </a:r>
          </a:p>
        </p:txBody>
      </p:sp>
      <p:graphicFrame>
        <p:nvGraphicFramePr>
          <p:cNvPr id="9" name="Group 3"/>
          <p:cNvGraphicFramePr>
            <a:graphicFrameLocks noGrp="1"/>
          </p:cNvGraphicFramePr>
          <p:nvPr/>
        </p:nvGraphicFramePr>
        <p:xfrm>
          <a:off x="3352800" y="15240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2244"/>
                                        </p:tgtEl>
                                        <p:attrNameLst>
                                          <p:attrName>style.visibility</p:attrName>
                                        </p:attrNameLst>
                                      </p:cBhvr>
                                      <p:to>
                                        <p:strVal val="visible"/>
                                      </p:to>
                                    </p:set>
                                    <p:animEffect transition="in" filter="dissolve">
                                      <p:cBhvr>
                                        <p:cTn id="7" dur="500"/>
                                        <p:tgtEl>
                                          <p:spTgt spid="2222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2243"/>
                                        </p:tgtEl>
                                        <p:attrNameLst>
                                          <p:attrName>style.visibility</p:attrName>
                                        </p:attrNameLst>
                                      </p:cBhvr>
                                      <p:to>
                                        <p:strVal val="visible"/>
                                      </p:to>
                                    </p:set>
                                    <p:animEffect transition="in" filter="blinds(horizontal)">
                                      <p:cBhvr>
                                        <p:cTn id="17" dur="500"/>
                                        <p:tgtEl>
                                          <p:spTgt spid="22224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2245"/>
                                        </p:tgtEl>
                                        <p:attrNameLst>
                                          <p:attrName>style.visibility</p:attrName>
                                        </p:attrNameLst>
                                      </p:cBhvr>
                                      <p:to>
                                        <p:strVal val="visible"/>
                                      </p:to>
                                    </p:set>
                                    <p:animEffect transition="in" filter="checkerboard(across)">
                                      <p:cBhvr>
                                        <p:cTn id="22" dur="500"/>
                                        <p:tgtEl>
                                          <p:spTgt spid="22224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22246"/>
                                        </p:tgtEl>
                                        <p:attrNameLst>
                                          <p:attrName>style.visibility</p:attrName>
                                        </p:attrNameLst>
                                      </p:cBhvr>
                                      <p:to>
                                        <p:strVal val="visible"/>
                                      </p:to>
                                    </p:set>
                                    <p:animEffect transition="in" filter="diamond(in)">
                                      <p:cBhvr>
                                        <p:cTn id="27" dur="2000"/>
                                        <p:tgtEl>
                                          <p:spTgt spid="22224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2268"/>
                                        </p:tgtEl>
                                        <p:attrNameLst>
                                          <p:attrName>style.visibility</p:attrName>
                                        </p:attrNameLst>
                                      </p:cBhvr>
                                      <p:to>
                                        <p:strVal val="visible"/>
                                      </p:to>
                                    </p:set>
                                    <p:animEffect transition="in" filter="blinds(horizontal)">
                                      <p:cBhvr>
                                        <p:cTn id="32" dur="500"/>
                                        <p:tgtEl>
                                          <p:spTgt spid="222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43" grpId="0" animBg="1"/>
      <p:bldP spid="222244" grpId="0" autoUpdateAnimBg="0"/>
      <p:bldP spid="222245" grpId="0" animBg="1"/>
      <p:bldP spid="2222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l"/>
            <a:r>
              <a:rPr lang="en-US" dirty="0"/>
              <a:t>Simple SQL Query</a:t>
            </a:r>
          </a:p>
        </p:txBody>
      </p:sp>
      <p:sp>
        <p:nvSpPr>
          <p:cNvPr id="224291" name="Rectangle 35"/>
          <p:cNvSpPr>
            <a:spLocks noChangeArrowheads="1"/>
          </p:cNvSpPr>
          <p:nvPr/>
        </p:nvSpPr>
        <p:spPr bwMode="auto">
          <a:xfrm>
            <a:off x="381000" y="2895600"/>
            <a:ext cx="2753190" cy="9233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pPr>
            <a:r>
              <a:rPr lang="en-US" dirty="0">
                <a:solidFill>
                  <a:schemeClr val="accent2"/>
                </a:solidFill>
              </a:rPr>
              <a:t>SELECT</a:t>
            </a:r>
            <a:r>
              <a:rPr lang="en-US" dirty="0"/>
              <a:t>   </a:t>
            </a:r>
            <a:r>
              <a:rPr lang="en-US" dirty="0" smtClean="0"/>
              <a:t>id, author, title </a:t>
            </a:r>
            <a:r>
              <a:rPr lang="en-US" dirty="0"/>
              <a:t/>
            </a:r>
            <a:br>
              <a:rPr lang="en-US" dirty="0"/>
            </a:br>
            <a:r>
              <a:rPr lang="en-US" dirty="0">
                <a:solidFill>
                  <a:schemeClr val="accent2"/>
                </a:solidFill>
              </a:rPr>
              <a:t>FROM</a:t>
            </a:r>
            <a:r>
              <a:rPr lang="en-US" dirty="0"/>
              <a:t>      </a:t>
            </a:r>
            <a:r>
              <a:rPr lang="en-US" dirty="0" smtClean="0"/>
              <a:t>book</a:t>
            </a:r>
            <a:r>
              <a:rPr lang="en-US" dirty="0"/>
              <a:t/>
            </a:r>
            <a:br>
              <a:rPr lang="en-US" dirty="0"/>
            </a:br>
            <a:r>
              <a:rPr lang="en-US" dirty="0">
                <a:solidFill>
                  <a:schemeClr val="accent2"/>
                </a:solidFill>
              </a:rPr>
              <a:t>WHERE</a:t>
            </a:r>
            <a:r>
              <a:rPr lang="en-US" dirty="0"/>
              <a:t> </a:t>
            </a:r>
            <a:r>
              <a:rPr lang="en-US" dirty="0" smtClean="0"/>
              <a:t> year &gt; 1960;</a:t>
            </a:r>
          </a:p>
        </p:txBody>
      </p:sp>
      <p:sp>
        <p:nvSpPr>
          <p:cNvPr id="224292" name="Text Box 36"/>
          <p:cNvSpPr txBox="1">
            <a:spLocks noChangeArrowheads="1"/>
          </p:cNvSpPr>
          <p:nvPr/>
        </p:nvSpPr>
        <p:spPr bwMode="auto">
          <a:xfrm>
            <a:off x="2362200" y="1981200"/>
            <a:ext cx="668773" cy="338554"/>
          </a:xfrm>
          <a:prstGeom prst="rect">
            <a:avLst/>
          </a:prstGeom>
          <a:noFill/>
          <a:ln w="9525">
            <a:noFill/>
            <a:miter lim="800000"/>
            <a:headEnd/>
            <a:tailEnd/>
          </a:ln>
          <a:effectLst/>
        </p:spPr>
        <p:txBody>
          <a:bodyPr wrap="none">
            <a:spAutoFit/>
          </a:bodyPr>
          <a:lstStyle/>
          <a:p>
            <a:r>
              <a:rPr lang="en-US" sz="1600" dirty="0" smtClean="0">
                <a:solidFill>
                  <a:schemeClr val="accent2"/>
                </a:solidFill>
              </a:rPr>
              <a:t>book</a:t>
            </a:r>
            <a:endParaRPr lang="en-US" sz="1600" dirty="0">
              <a:solidFill>
                <a:schemeClr val="accent2"/>
              </a:solidFill>
            </a:endParaRPr>
          </a:p>
        </p:txBody>
      </p:sp>
      <p:sp>
        <p:nvSpPr>
          <p:cNvPr id="224293"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9" name="Group 3"/>
          <p:cNvGraphicFramePr>
            <a:graphicFrameLocks noGrp="1"/>
          </p:cNvGraphicFramePr>
          <p:nvPr/>
        </p:nvGraphicFramePr>
        <p:xfrm>
          <a:off x="3352800" y="15240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nvGraphicFramePr>
        <p:xfrm>
          <a:off x="609600" y="4495800"/>
          <a:ext cx="4419600" cy="1676400"/>
        </p:xfrm>
        <a:graphic>
          <a:graphicData uri="http://schemas.openxmlformats.org/drawingml/2006/table">
            <a:tbl>
              <a:tblPr/>
              <a:tblGrid>
                <a:gridCol w="609600"/>
                <a:gridCol w="1905000"/>
                <a:gridCol w="19050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92"/>
                                        </p:tgtEl>
                                        <p:attrNameLst>
                                          <p:attrName>style.visibility</p:attrName>
                                        </p:attrNameLst>
                                      </p:cBhvr>
                                      <p:to>
                                        <p:strVal val="visible"/>
                                      </p:to>
                                    </p:set>
                                    <p:animEffect transition="in" filter="dissolve">
                                      <p:cBhvr>
                                        <p:cTn id="7" dur="500"/>
                                        <p:tgtEl>
                                          <p:spTgt spid="2242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4291"/>
                                        </p:tgtEl>
                                        <p:attrNameLst>
                                          <p:attrName>style.visibility</p:attrName>
                                        </p:attrNameLst>
                                      </p:cBhvr>
                                      <p:to>
                                        <p:strVal val="visible"/>
                                      </p:to>
                                    </p:set>
                                    <p:animEffect transition="in" filter="diamond(in)">
                                      <p:cBhvr>
                                        <p:cTn id="17" dur="2000"/>
                                        <p:tgtEl>
                                          <p:spTgt spid="22429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4293"/>
                                        </p:tgtEl>
                                        <p:attrNameLst>
                                          <p:attrName>style.visibility</p:attrName>
                                        </p:attrNameLst>
                                      </p:cBhvr>
                                      <p:to>
                                        <p:strVal val="visible"/>
                                      </p:to>
                                    </p:set>
                                    <p:animEffect transition="in" filter="checkerboard(across)">
                                      <p:cBhvr>
                                        <p:cTn id="22" dur="500"/>
                                        <p:tgtEl>
                                          <p:spTgt spid="22429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1" grpId="0" animBg="1"/>
      <p:bldP spid="224292" grpId="0" autoUpdateAnimBg="0"/>
      <p:bldP spid="2242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Autofit/>
          </a:bodyPr>
          <a:lstStyle/>
          <a:p>
            <a:pPr algn="l"/>
            <a:r>
              <a:rPr lang="en-US" sz="3600" dirty="0"/>
              <a:t>Selecting Rows with </a:t>
            </a:r>
            <a:r>
              <a:rPr lang="en-US" sz="3600" dirty="0" smtClean="0"/>
              <a:t>Conditional Restrictions</a:t>
            </a:r>
            <a:endParaRPr lang="en-US" sz="3600" dirty="0"/>
          </a:p>
        </p:txBody>
      </p:sp>
      <p:sp>
        <p:nvSpPr>
          <p:cNvPr id="4" name="Slide Number Placeholder 6"/>
          <p:cNvSpPr>
            <a:spLocks noGrp="1"/>
          </p:cNvSpPr>
          <p:nvPr>
            <p:ph type="sldNum" sz="quarter" idx="12"/>
          </p:nvPr>
        </p:nvSpPr>
        <p:spPr/>
        <p:txBody>
          <a:bodyPr/>
          <a:lstStyle/>
          <a:p>
            <a:fld id="{AD330518-B678-4B0D-8E7D-D46C10564335}" type="slidenum">
              <a:rPr lang="en-US"/>
              <a:pPr/>
              <a:t>29</a:t>
            </a:fld>
            <a:endParaRPr lang="en-US"/>
          </a:p>
        </p:txBody>
      </p:sp>
      <p:pic>
        <p:nvPicPr>
          <p:cNvPr id="34819" name="Picture 3" descr="Tbl07-06"/>
          <p:cNvPicPr>
            <a:picLocks noGrp="1" noChangeAspect="1" noChangeArrowheads="1"/>
          </p:cNvPicPr>
          <p:nvPr>
            <p:ph sz="half" idx="4294967295"/>
          </p:nvPr>
        </p:nvPicPr>
        <p:blipFill>
          <a:blip r:embed="rId2"/>
          <a:srcRect/>
          <a:stretch>
            <a:fillRect/>
          </a:stretch>
        </p:blipFill>
        <p:spPr>
          <a:xfrm>
            <a:off x="1676400" y="1905000"/>
            <a:ext cx="5808663" cy="360997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You can create</a:t>
            </a:r>
            <a:r>
              <a:rPr lang="en-US" dirty="0"/>
              <a:t>, populate, modify, update and delete a </a:t>
            </a:r>
            <a:r>
              <a:rPr lang="en-US" dirty="0" err="1"/>
              <a:t>mysql</a:t>
            </a:r>
            <a:r>
              <a:rPr lang="en-US" dirty="0"/>
              <a:t> database directly from the command line</a:t>
            </a:r>
            <a:r>
              <a:rPr lang="en-US" dirty="0" smtClean="0"/>
              <a:t>.</a:t>
            </a:r>
          </a:p>
          <a:p>
            <a:pPr algn="just"/>
            <a:endParaRPr lang="en-US" dirty="0" smtClean="0"/>
          </a:p>
          <a:p>
            <a:pPr algn="just"/>
            <a:r>
              <a:rPr lang="en-US" dirty="0" smtClean="0"/>
              <a:t> </a:t>
            </a:r>
            <a:r>
              <a:rPr lang="en-US" dirty="0"/>
              <a:t>There is an alternative method, and that is to use a GUI, such as </a:t>
            </a:r>
            <a:r>
              <a:rPr lang="en-US" dirty="0" err="1">
                <a:hlinkClick r:id="rId2"/>
              </a:rPr>
              <a:t>phpMyAdmin</a:t>
            </a:r>
            <a:r>
              <a:rPr lang="en-US" dirty="0"/>
              <a:t>. </a:t>
            </a:r>
            <a:r>
              <a:rPr lang="en-US" dirty="0" err="1"/>
              <a:t>phpMyAdmin</a:t>
            </a:r>
            <a:r>
              <a:rPr lang="en-US" dirty="0"/>
              <a:t> allows you to maintain MYSQL databases from your browser, with more clicking and less typing. </a:t>
            </a:r>
          </a:p>
        </p:txBody>
      </p:sp>
    </p:spTree>
    <p:extLst>
      <p:ext uri="{BB962C8B-B14F-4D97-AF65-F5344CB8AC3E}">
        <p14:creationId xmlns:p14="http://schemas.microsoft.com/office/powerpoint/2010/main" val="1545524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l"/>
            <a:r>
              <a:rPr lang="en-US" dirty="0"/>
              <a:t>Simple SQL Query</a:t>
            </a:r>
          </a:p>
        </p:txBody>
      </p:sp>
      <p:sp>
        <p:nvSpPr>
          <p:cNvPr id="224291" name="Rectangle 35"/>
          <p:cNvSpPr>
            <a:spLocks noChangeArrowheads="1"/>
          </p:cNvSpPr>
          <p:nvPr/>
        </p:nvSpPr>
        <p:spPr bwMode="auto">
          <a:xfrm>
            <a:off x="304800" y="2667000"/>
            <a:ext cx="2967159" cy="9233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pPr>
            <a:r>
              <a:rPr lang="en-US" dirty="0">
                <a:solidFill>
                  <a:schemeClr val="accent2"/>
                </a:solidFill>
              </a:rPr>
              <a:t>SELECT</a:t>
            </a:r>
            <a:r>
              <a:rPr lang="en-US" dirty="0"/>
              <a:t>   </a:t>
            </a:r>
            <a:r>
              <a:rPr lang="en-US" dirty="0" smtClean="0"/>
              <a:t>author, </a:t>
            </a:r>
            <a:r>
              <a:rPr lang="en-US" dirty="0" err="1" smtClean="0"/>
              <a:t>title,year</a:t>
            </a:r>
            <a:r>
              <a:rPr lang="en-US" dirty="0" smtClean="0"/>
              <a:t> </a:t>
            </a:r>
            <a:r>
              <a:rPr lang="en-US" dirty="0"/>
              <a:t/>
            </a:r>
            <a:br>
              <a:rPr lang="en-US" dirty="0"/>
            </a:br>
            <a:r>
              <a:rPr lang="en-US" dirty="0">
                <a:solidFill>
                  <a:schemeClr val="accent2"/>
                </a:solidFill>
              </a:rPr>
              <a:t>FROM</a:t>
            </a:r>
            <a:r>
              <a:rPr lang="en-US" dirty="0"/>
              <a:t>      </a:t>
            </a:r>
            <a:r>
              <a:rPr lang="en-US" dirty="0" smtClean="0"/>
              <a:t>book</a:t>
            </a:r>
            <a:r>
              <a:rPr lang="en-US" dirty="0"/>
              <a:t/>
            </a:r>
            <a:br>
              <a:rPr lang="en-US" dirty="0"/>
            </a:br>
            <a:r>
              <a:rPr lang="en-US" dirty="0" smtClean="0">
                <a:solidFill>
                  <a:schemeClr val="accent2"/>
                </a:solidFill>
              </a:rPr>
              <a:t>order by </a:t>
            </a:r>
            <a:r>
              <a:rPr lang="en-US" dirty="0" smtClean="0"/>
              <a:t>year;</a:t>
            </a:r>
          </a:p>
        </p:txBody>
      </p:sp>
      <p:sp>
        <p:nvSpPr>
          <p:cNvPr id="224292" name="Text Box 36"/>
          <p:cNvSpPr txBox="1">
            <a:spLocks noChangeArrowheads="1"/>
          </p:cNvSpPr>
          <p:nvPr/>
        </p:nvSpPr>
        <p:spPr bwMode="auto">
          <a:xfrm>
            <a:off x="2362200" y="1981200"/>
            <a:ext cx="668773" cy="338554"/>
          </a:xfrm>
          <a:prstGeom prst="rect">
            <a:avLst/>
          </a:prstGeom>
          <a:noFill/>
          <a:ln w="9525">
            <a:noFill/>
            <a:miter lim="800000"/>
            <a:headEnd/>
            <a:tailEnd/>
          </a:ln>
          <a:effectLst/>
        </p:spPr>
        <p:txBody>
          <a:bodyPr wrap="none">
            <a:spAutoFit/>
          </a:bodyPr>
          <a:lstStyle/>
          <a:p>
            <a:r>
              <a:rPr lang="en-US" sz="1600" dirty="0" smtClean="0">
                <a:solidFill>
                  <a:schemeClr val="accent2"/>
                </a:solidFill>
              </a:rPr>
              <a:t>book</a:t>
            </a:r>
            <a:endParaRPr lang="en-US" sz="1600" dirty="0">
              <a:solidFill>
                <a:schemeClr val="accent2"/>
              </a:solidFill>
            </a:endParaRPr>
          </a:p>
        </p:txBody>
      </p:sp>
      <p:sp>
        <p:nvSpPr>
          <p:cNvPr id="224293"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9" name="Group 3"/>
          <p:cNvGraphicFramePr>
            <a:graphicFrameLocks noGrp="1"/>
          </p:cNvGraphicFramePr>
          <p:nvPr/>
        </p:nvGraphicFramePr>
        <p:xfrm>
          <a:off x="3352800" y="15240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3"/>
          <p:cNvGraphicFramePr>
            <a:graphicFrameLocks noGrp="1"/>
          </p:cNvGraphicFramePr>
          <p:nvPr/>
        </p:nvGraphicFramePr>
        <p:xfrm>
          <a:off x="381000" y="4114800"/>
          <a:ext cx="4800600" cy="2346960"/>
        </p:xfrm>
        <a:graphic>
          <a:graphicData uri="http://schemas.openxmlformats.org/drawingml/2006/table">
            <a:tbl>
              <a:tblPr/>
              <a:tblGrid>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92"/>
                                        </p:tgtEl>
                                        <p:attrNameLst>
                                          <p:attrName>style.visibility</p:attrName>
                                        </p:attrNameLst>
                                      </p:cBhvr>
                                      <p:to>
                                        <p:strVal val="visible"/>
                                      </p:to>
                                    </p:set>
                                    <p:animEffect transition="in" filter="dissolve">
                                      <p:cBhvr>
                                        <p:cTn id="7" dur="500"/>
                                        <p:tgtEl>
                                          <p:spTgt spid="2242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4291"/>
                                        </p:tgtEl>
                                        <p:attrNameLst>
                                          <p:attrName>style.visibility</p:attrName>
                                        </p:attrNameLst>
                                      </p:cBhvr>
                                      <p:to>
                                        <p:strVal val="visible"/>
                                      </p:to>
                                    </p:set>
                                    <p:animEffect transition="in" filter="diamond(in)">
                                      <p:cBhvr>
                                        <p:cTn id="17" dur="2000"/>
                                        <p:tgtEl>
                                          <p:spTgt spid="22429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4293"/>
                                        </p:tgtEl>
                                        <p:attrNameLst>
                                          <p:attrName>style.visibility</p:attrName>
                                        </p:attrNameLst>
                                      </p:cBhvr>
                                      <p:to>
                                        <p:strVal val="visible"/>
                                      </p:to>
                                    </p:set>
                                    <p:animEffect transition="in" filter="checkerboard(across)">
                                      <p:cBhvr>
                                        <p:cTn id="22" dur="500"/>
                                        <p:tgtEl>
                                          <p:spTgt spid="22429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1" grpId="0" animBg="1"/>
      <p:bldP spid="224292" grpId="0" autoUpdateAnimBg="0"/>
      <p:bldP spid="22429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l"/>
            <a:r>
              <a:rPr lang="en-US" dirty="0"/>
              <a:t>Simple SQL Query</a:t>
            </a:r>
          </a:p>
        </p:txBody>
      </p:sp>
      <p:sp>
        <p:nvSpPr>
          <p:cNvPr id="224291" name="Rectangle 35"/>
          <p:cNvSpPr>
            <a:spLocks noChangeArrowheads="1"/>
          </p:cNvSpPr>
          <p:nvPr/>
        </p:nvSpPr>
        <p:spPr bwMode="auto">
          <a:xfrm>
            <a:off x="304800" y="2667000"/>
            <a:ext cx="2967159" cy="9233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pPr>
            <a:r>
              <a:rPr lang="en-US" dirty="0">
                <a:solidFill>
                  <a:schemeClr val="accent2"/>
                </a:solidFill>
              </a:rPr>
              <a:t>SELECT</a:t>
            </a:r>
            <a:r>
              <a:rPr lang="en-US" dirty="0"/>
              <a:t>   </a:t>
            </a:r>
            <a:r>
              <a:rPr lang="en-US" dirty="0" smtClean="0"/>
              <a:t>author, </a:t>
            </a:r>
            <a:r>
              <a:rPr lang="en-US" dirty="0" err="1" smtClean="0"/>
              <a:t>title,year</a:t>
            </a:r>
            <a:r>
              <a:rPr lang="en-US" dirty="0" smtClean="0"/>
              <a:t> </a:t>
            </a:r>
            <a:r>
              <a:rPr lang="en-US" dirty="0"/>
              <a:t/>
            </a:r>
            <a:br>
              <a:rPr lang="en-US" dirty="0"/>
            </a:br>
            <a:r>
              <a:rPr lang="en-US" dirty="0">
                <a:solidFill>
                  <a:schemeClr val="accent2"/>
                </a:solidFill>
              </a:rPr>
              <a:t>FROM</a:t>
            </a:r>
            <a:r>
              <a:rPr lang="en-US" dirty="0"/>
              <a:t>      </a:t>
            </a:r>
            <a:r>
              <a:rPr lang="en-US" dirty="0" smtClean="0"/>
              <a:t>book</a:t>
            </a:r>
            <a:r>
              <a:rPr lang="en-US" dirty="0"/>
              <a:t/>
            </a:r>
            <a:br>
              <a:rPr lang="en-US" dirty="0"/>
            </a:br>
            <a:r>
              <a:rPr lang="en-US" dirty="0" smtClean="0">
                <a:solidFill>
                  <a:schemeClr val="accent2"/>
                </a:solidFill>
              </a:rPr>
              <a:t>order by </a:t>
            </a:r>
            <a:r>
              <a:rPr lang="en-US" dirty="0" smtClean="0"/>
              <a:t>year </a:t>
            </a:r>
            <a:r>
              <a:rPr lang="en-US" dirty="0" err="1" smtClean="0"/>
              <a:t>desc</a:t>
            </a:r>
            <a:r>
              <a:rPr lang="en-US" dirty="0" smtClean="0"/>
              <a:t>;</a:t>
            </a:r>
          </a:p>
        </p:txBody>
      </p:sp>
      <p:sp>
        <p:nvSpPr>
          <p:cNvPr id="224292" name="Text Box 36"/>
          <p:cNvSpPr txBox="1">
            <a:spLocks noChangeArrowheads="1"/>
          </p:cNvSpPr>
          <p:nvPr/>
        </p:nvSpPr>
        <p:spPr bwMode="auto">
          <a:xfrm>
            <a:off x="2362200" y="1981200"/>
            <a:ext cx="668773" cy="338554"/>
          </a:xfrm>
          <a:prstGeom prst="rect">
            <a:avLst/>
          </a:prstGeom>
          <a:noFill/>
          <a:ln w="9525">
            <a:noFill/>
            <a:miter lim="800000"/>
            <a:headEnd/>
            <a:tailEnd/>
          </a:ln>
          <a:effectLst/>
        </p:spPr>
        <p:txBody>
          <a:bodyPr wrap="none">
            <a:spAutoFit/>
          </a:bodyPr>
          <a:lstStyle/>
          <a:p>
            <a:r>
              <a:rPr lang="en-US" sz="1600" dirty="0" smtClean="0">
                <a:solidFill>
                  <a:schemeClr val="accent2"/>
                </a:solidFill>
              </a:rPr>
              <a:t>book</a:t>
            </a:r>
            <a:endParaRPr lang="en-US" sz="1600" dirty="0">
              <a:solidFill>
                <a:schemeClr val="accent2"/>
              </a:solidFill>
            </a:endParaRPr>
          </a:p>
        </p:txBody>
      </p:sp>
      <p:sp>
        <p:nvSpPr>
          <p:cNvPr id="224293"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9" name="Group 3"/>
          <p:cNvGraphicFramePr>
            <a:graphicFrameLocks noGrp="1"/>
          </p:cNvGraphicFramePr>
          <p:nvPr/>
        </p:nvGraphicFramePr>
        <p:xfrm>
          <a:off x="3352800" y="15240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Group 3"/>
          <p:cNvGraphicFramePr>
            <a:graphicFrameLocks noGrp="1"/>
          </p:cNvGraphicFramePr>
          <p:nvPr/>
        </p:nvGraphicFramePr>
        <p:xfrm>
          <a:off x="533400" y="4114800"/>
          <a:ext cx="4800600" cy="2346960"/>
        </p:xfrm>
        <a:graphic>
          <a:graphicData uri="http://schemas.openxmlformats.org/drawingml/2006/table">
            <a:tbl>
              <a:tblPr/>
              <a:tblGrid>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92"/>
                                        </p:tgtEl>
                                        <p:attrNameLst>
                                          <p:attrName>style.visibility</p:attrName>
                                        </p:attrNameLst>
                                      </p:cBhvr>
                                      <p:to>
                                        <p:strVal val="visible"/>
                                      </p:to>
                                    </p:set>
                                    <p:animEffect transition="in" filter="dissolve">
                                      <p:cBhvr>
                                        <p:cTn id="7" dur="500"/>
                                        <p:tgtEl>
                                          <p:spTgt spid="2242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4291"/>
                                        </p:tgtEl>
                                        <p:attrNameLst>
                                          <p:attrName>style.visibility</p:attrName>
                                        </p:attrNameLst>
                                      </p:cBhvr>
                                      <p:to>
                                        <p:strVal val="visible"/>
                                      </p:to>
                                    </p:set>
                                    <p:animEffect transition="in" filter="diamond(in)">
                                      <p:cBhvr>
                                        <p:cTn id="17" dur="2000"/>
                                        <p:tgtEl>
                                          <p:spTgt spid="22429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4293"/>
                                        </p:tgtEl>
                                        <p:attrNameLst>
                                          <p:attrName>style.visibility</p:attrName>
                                        </p:attrNameLst>
                                      </p:cBhvr>
                                      <p:to>
                                        <p:strVal val="visible"/>
                                      </p:to>
                                    </p:set>
                                    <p:animEffect transition="in" filter="checkerboard(across)">
                                      <p:cBhvr>
                                        <p:cTn id="22" dur="500"/>
                                        <p:tgtEl>
                                          <p:spTgt spid="22429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1" grpId="0" animBg="1"/>
      <p:bldP spid="224292" grpId="0" autoUpdateAnimBg="0"/>
      <p:bldP spid="22429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l"/>
            <a:r>
              <a:rPr lang="en-US" dirty="0"/>
              <a:t>Simple SQL Query</a:t>
            </a:r>
          </a:p>
        </p:txBody>
      </p:sp>
      <p:sp>
        <p:nvSpPr>
          <p:cNvPr id="224291" name="Rectangle 35"/>
          <p:cNvSpPr>
            <a:spLocks noChangeArrowheads="1"/>
          </p:cNvSpPr>
          <p:nvPr/>
        </p:nvSpPr>
        <p:spPr bwMode="auto">
          <a:xfrm>
            <a:off x="207806" y="4038600"/>
            <a:ext cx="4211794" cy="9233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pPr>
            <a:r>
              <a:rPr lang="en-US" dirty="0">
                <a:solidFill>
                  <a:schemeClr val="accent2"/>
                </a:solidFill>
              </a:rPr>
              <a:t>SELECT</a:t>
            </a:r>
            <a:r>
              <a:rPr lang="en-US" dirty="0"/>
              <a:t>   </a:t>
            </a:r>
            <a:r>
              <a:rPr lang="en-US" dirty="0" smtClean="0"/>
              <a:t>id, author, title </a:t>
            </a:r>
            <a:r>
              <a:rPr lang="en-US" dirty="0"/>
              <a:t/>
            </a:r>
            <a:br>
              <a:rPr lang="en-US" dirty="0"/>
            </a:br>
            <a:r>
              <a:rPr lang="en-US" dirty="0">
                <a:solidFill>
                  <a:schemeClr val="accent2"/>
                </a:solidFill>
              </a:rPr>
              <a:t>FROM</a:t>
            </a:r>
            <a:r>
              <a:rPr lang="en-US" dirty="0"/>
              <a:t>      </a:t>
            </a:r>
            <a:r>
              <a:rPr lang="en-US" dirty="0" smtClean="0"/>
              <a:t>book</a:t>
            </a:r>
            <a:r>
              <a:rPr lang="en-US" dirty="0"/>
              <a:t/>
            </a:r>
            <a:br>
              <a:rPr lang="en-US" dirty="0"/>
            </a:br>
            <a:r>
              <a:rPr lang="en-US" dirty="0">
                <a:solidFill>
                  <a:schemeClr val="accent2"/>
                </a:solidFill>
              </a:rPr>
              <a:t>WHERE</a:t>
            </a:r>
            <a:r>
              <a:rPr lang="en-US" dirty="0"/>
              <a:t> </a:t>
            </a:r>
            <a:r>
              <a:rPr lang="en-US" dirty="0" smtClean="0"/>
              <a:t> year </a:t>
            </a:r>
            <a:r>
              <a:rPr lang="en-US" dirty="0" smtClean="0">
                <a:solidFill>
                  <a:schemeClr val="accent2"/>
                </a:solidFill>
              </a:rPr>
              <a:t>between</a:t>
            </a:r>
            <a:r>
              <a:rPr lang="en-US" dirty="0" smtClean="0"/>
              <a:t> 1970 </a:t>
            </a:r>
            <a:r>
              <a:rPr lang="en-US" dirty="0" smtClean="0">
                <a:solidFill>
                  <a:schemeClr val="accent2"/>
                </a:solidFill>
              </a:rPr>
              <a:t>and </a:t>
            </a:r>
            <a:r>
              <a:rPr lang="en-US" dirty="0" smtClean="0"/>
              <a:t>1990;</a:t>
            </a:r>
          </a:p>
        </p:txBody>
      </p:sp>
      <p:sp>
        <p:nvSpPr>
          <p:cNvPr id="224292" name="Text Box 36"/>
          <p:cNvSpPr txBox="1">
            <a:spLocks noChangeArrowheads="1"/>
          </p:cNvSpPr>
          <p:nvPr/>
        </p:nvSpPr>
        <p:spPr bwMode="auto">
          <a:xfrm>
            <a:off x="2362200" y="1981200"/>
            <a:ext cx="668773" cy="338554"/>
          </a:xfrm>
          <a:prstGeom prst="rect">
            <a:avLst/>
          </a:prstGeom>
          <a:noFill/>
          <a:ln w="9525">
            <a:noFill/>
            <a:miter lim="800000"/>
            <a:headEnd/>
            <a:tailEnd/>
          </a:ln>
          <a:effectLst/>
        </p:spPr>
        <p:txBody>
          <a:bodyPr wrap="none">
            <a:spAutoFit/>
          </a:bodyPr>
          <a:lstStyle/>
          <a:p>
            <a:r>
              <a:rPr lang="en-US" sz="1600" dirty="0" smtClean="0">
                <a:solidFill>
                  <a:schemeClr val="accent2"/>
                </a:solidFill>
              </a:rPr>
              <a:t>book</a:t>
            </a:r>
            <a:endParaRPr lang="en-US" sz="1600" dirty="0">
              <a:solidFill>
                <a:schemeClr val="accent2"/>
              </a:solidFill>
            </a:endParaRPr>
          </a:p>
        </p:txBody>
      </p:sp>
      <p:sp>
        <p:nvSpPr>
          <p:cNvPr id="224293"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9" name="Group 3"/>
          <p:cNvGraphicFramePr>
            <a:graphicFrameLocks noGrp="1"/>
          </p:cNvGraphicFramePr>
          <p:nvPr/>
        </p:nvGraphicFramePr>
        <p:xfrm>
          <a:off x="3352800" y="15240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nvGraphicFramePr>
        <p:xfrm>
          <a:off x="4343400" y="5166360"/>
          <a:ext cx="4419600" cy="1005840"/>
        </p:xfrm>
        <a:graphic>
          <a:graphicData uri="http://schemas.openxmlformats.org/drawingml/2006/table">
            <a:tbl>
              <a:tblPr/>
              <a:tblGrid>
                <a:gridCol w="609600"/>
                <a:gridCol w="1905000"/>
                <a:gridCol w="19050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92"/>
                                        </p:tgtEl>
                                        <p:attrNameLst>
                                          <p:attrName>style.visibility</p:attrName>
                                        </p:attrNameLst>
                                      </p:cBhvr>
                                      <p:to>
                                        <p:strVal val="visible"/>
                                      </p:to>
                                    </p:set>
                                    <p:animEffect transition="in" filter="dissolve">
                                      <p:cBhvr>
                                        <p:cTn id="7" dur="500"/>
                                        <p:tgtEl>
                                          <p:spTgt spid="2242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4291"/>
                                        </p:tgtEl>
                                        <p:attrNameLst>
                                          <p:attrName>style.visibility</p:attrName>
                                        </p:attrNameLst>
                                      </p:cBhvr>
                                      <p:to>
                                        <p:strVal val="visible"/>
                                      </p:to>
                                    </p:set>
                                    <p:animEffect transition="in" filter="diamond(in)">
                                      <p:cBhvr>
                                        <p:cTn id="17" dur="2000"/>
                                        <p:tgtEl>
                                          <p:spTgt spid="22429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4293"/>
                                        </p:tgtEl>
                                        <p:attrNameLst>
                                          <p:attrName>style.visibility</p:attrName>
                                        </p:attrNameLst>
                                      </p:cBhvr>
                                      <p:to>
                                        <p:strVal val="visible"/>
                                      </p:to>
                                    </p:set>
                                    <p:animEffect transition="in" filter="checkerboard(across)">
                                      <p:cBhvr>
                                        <p:cTn id="22" dur="500"/>
                                        <p:tgtEl>
                                          <p:spTgt spid="22429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1" grpId="0" animBg="1"/>
      <p:bldP spid="224292" grpId="0" autoUpdateAnimBg="0"/>
      <p:bldP spid="22429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l"/>
            <a:r>
              <a:rPr lang="en-US" dirty="0"/>
              <a:t>Simple SQL Query</a:t>
            </a:r>
          </a:p>
        </p:txBody>
      </p:sp>
      <p:sp>
        <p:nvSpPr>
          <p:cNvPr id="224291" name="Rectangle 35"/>
          <p:cNvSpPr>
            <a:spLocks noChangeArrowheads="1"/>
          </p:cNvSpPr>
          <p:nvPr/>
        </p:nvSpPr>
        <p:spPr bwMode="auto">
          <a:xfrm>
            <a:off x="207806" y="4038600"/>
            <a:ext cx="3823162" cy="9233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pPr>
            <a:r>
              <a:rPr lang="en-US" dirty="0">
                <a:solidFill>
                  <a:schemeClr val="accent2"/>
                </a:solidFill>
              </a:rPr>
              <a:t>SELECT</a:t>
            </a:r>
            <a:r>
              <a:rPr lang="en-US" dirty="0"/>
              <a:t>   </a:t>
            </a:r>
            <a:r>
              <a:rPr lang="en-US" dirty="0" smtClean="0"/>
              <a:t>id, author, title </a:t>
            </a:r>
            <a:r>
              <a:rPr lang="en-US" dirty="0"/>
              <a:t/>
            </a:r>
            <a:br>
              <a:rPr lang="en-US" dirty="0"/>
            </a:br>
            <a:r>
              <a:rPr lang="en-US" dirty="0">
                <a:solidFill>
                  <a:schemeClr val="accent2"/>
                </a:solidFill>
              </a:rPr>
              <a:t>FROM</a:t>
            </a:r>
            <a:r>
              <a:rPr lang="en-US" dirty="0"/>
              <a:t>      </a:t>
            </a:r>
            <a:r>
              <a:rPr lang="en-US" dirty="0" smtClean="0"/>
              <a:t>book</a:t>
            </a:r>
            <a:r>
              <a:rPr lang="en-US" dirty="0"/>
              <a:t/>
            </a:r>
            <a:br>
              <a:rPr lang="en-US" dirty="0"/>
            </a:br>
            <a:r>
              <a:rPr lang="en-US" dirty="0">
                <a:solidFill>
                  <a:schemeClr val="accent2"/>
                </a:solidFill>
              </a:rPr>
              <a:t>WHERE</a:t>
            </a:r>
            <a:r>
              <a:rPr lang="en-US" dirty="0"/>
              <a:t> </a:t>
            </a:r>
            <a:r>
              <a:rPr lang="en-US" dirty="0" smtClean="0"/>
              <a:t> year</a:t>
            </a:r>
            <a:r>
              <a:rPr lang="en-US" dirty="0" smtClean="0">
                <a:solidFill>
                  <a:schemeClr val="accent2"/>
                </a:solidFill>
              </a:rPr>
              <a:t> in </a:t>
            </a:r>
            <a:r>
              <a:rPr lang="en-US" dirty="0" smtClean="0"/>
              <a:t>(1965, 1979, </a:t>
            </a:r>
            <a:r>
              <a:rPr lang="en-US" dirty="0" smtClean="0">
                <a:latin typeface="Times New Roman" pitchFamily="18" charset="0"/>
              </a:rPr>
              <a:t>1985</a:t>
            </a:r>
            <a:r>
              <a:rPr lang="en-US" dirty="0" smtClean="0"/>
              <a:t>);</a:t>
            </a:r>
          </a:p>
        </p:txBody>
      </p:sp>
      <p:sp>
        <p:nvSpPr>
          <p:cNvPr id="224292" name="Text Box 36"/>
          <p:cNvSpPr txBox="1">
            <a:spLocks noChangeArrowheads="1"/>
          </p:cNvSpPr>
          <p:nvPr/>
        </p:nvSpPr>
        <p:spPr bwMode="auto">
          <a:xfrm>
            <a:off x="2362200" y="1981200"/>
            <a:ext cx="668773" cy="338554"/>
          </a:xfrm>
          <a:prstGeom prst="rect">
            <a:avLst/>
          </a:prstGeom>
          <a:noFill/>
          <a:ln w="9525">
            <a:noFill/>
            <a:miter lim="800000"/>
            <a:headEnd/>
            <a:tailEnd/>
          </a:ln>
          <a:effectLst/>
        </p:spPr>
        <p:txBody>
          <a:bodyPr wrap="none">
            <a:spAutoFit/>
          </a:bodyPr>
          <a:lstStyle/>
          <a:p>
            <a:r>
              <a:rPr lang="en-US" sz="1600" dirty="0" smtClean="0">
                <a:solidFill>
                  <a:schemeClr val="accent2"/>
                </a:solidFill>
              </a:rPr>
              <a:t>book</a:t>
            </a:r>
            <a:endParaRPr lang="en-US" sz="1600" dirty="0">
              <a:solidFill>
                <a:schemeClr val="accent2"/>
              </a:solidFill>
            </a:endParaRPr>
          </a:p>
        </p:txBody>
      </p:sp>
      <p:sp>
        <p:nvSpPr>
          <p:cNvPr id="224293"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9" name="Group 3"/>
          <p:cNvGraphicFramePr>
            <a:graphicFrameLocks noGrp="1"/>
          </p:cNvGraphicFramePr>
          <p:nvPr/>
        </p:nvGraphicFramePr>
        <p:xfrm>
          <a:off x="3352800" y="15240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nvGraphicFramePr>
        <p:xfrm>
          <a:off x="4343400" y="5166360"/>
          <a:ext cx="4419600" cy="1341120"/>
        </p:xfrm>
        <a:graphic>
          <a:graphicData uri="http://schemas.openxmlformats.org/drawingml/2006/table">
            <a:tbl>
              <a:tblPr/>
              <a:tblGrid>
                <a:gridCol w="609600"/>
                <a:gridCol w="1905000"/>
                <a:gridCol w="19050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92"/>
                                        </p:tgtEl>
                                        <p:attrNameLst>
                                          <p:attrName>style.visibility</p:attrName>
                                        </p:attrNameLst>
                                      </p:cBhvr>
                                      <p:to>
                                        <p:strVal val="visible"/>
                                      </p:to>
                                    </p:set>
                                    <p:animEffect transition="in" filter="dissolve">
                                      <p:cBhvr>
                                        <p:cTn id="7" dur="500"/>
                                        <p:tgtEl>
                                          <p:spTgt spid="2242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4291"/>
                                        </p:tgtEl>
                                        <p:attrNameLst>
                                          <p:attrName>style.visibility</p:attrName>
                                        </p:attrNameLst>
                                      </p:cBhvr>
                                      <p:to>
                                        <p:strVal val="visible"/>
                                      </p:to>
                                    </p:set>
                                    <p:animEffect transition="in" filter="diamond(in)">
                                      <p:cBhvr>
                                        <p:cTn id="17" dur="2000"/>
                                        <p:tgtEl>
                                          <p:spTgt spid="22429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4293"/>
                                        </p:tgtEl>
                                        <p:attrNameLst>
                                          <p:attrName>style.visibility</p:attrName>
                                        </p:attrNameLst>
                                      </p:cBhvr>
                                      <p:to>
                                        <p:strVal val="visible"/>
                                      </p:to>
                                    </p:set>
                                    <p:animEffect transition="in" filter="checkerboard(across)">
                                      <p:cBhvr>
                                        <p:cTn id="22" dur="500"/>
                                        <p:tgtEl>
                                          <p:spTgt spid="22429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1" grpId="0" animBg="1"/>
      <p:bldP spid="224292" grpId="0" autoUpdateAnimBg="0"/>
      <p:bldP spid="22429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fontScale="90000"/>
          </a:bodyPr>
          <a:lstStyle/>
          <a:p>
            <a:pPr algn="l"/>
            <a:r>
              <a:rPr lang="en-US" dirty="0" smtClean="0"/>
              <a:t>Values Matching or Not Matching</a:t>
            </a:r>
            <a:endParaRPr lang="en-US" dirty="0"/>
          </a:p>
        </p:txBody>
      </p:sp>
      <p:sp>
        <p:nvSpPr>
          <p:cNvPr id="224291" name="Rectangle 35"/>
          <p:cNvSpPr>
            <a:spLocks noChangeArrowheads="1"/>
          </p:cNvSpPr>
          <p:nvPr/>
        </p:nvSpPr>
        <p:spPr bwMode="auto">
          <a:xfrm>
            <a:off x="207806" y="4038600"/>
            <a:ext cx="3611438" cy="9233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pPr>
            <a:r>
              <a:rPr lang="en-US" dirty="0">
                <a:solidFill>
                  <a:schemeClr val="accent2"/>
                </a:solidFill>
              </a:rPr>
              <a:t>SELECT</a:t>
            </a:r>
            <a:r>
              <a:rPr lang="en-US" dirty="0"/>
              <a:t>   </a:t>
            </a:r>
            <a:r>
              <a:rPr lang="en-US" dirty="0" smtClean="0"/>
              <a:t>id, author, title </a:t>
            </a:r>
            <a:r>
              <a:rPr lang="en-US" dirty="0"/>
              <a:t/>
            </a:r>
            <a:br>
              <a:rPr lang="en-US" dirty="0"/>
            </a:br>
            <a:r>
              <a:rPr lang="en-US" dirty="0">
                <a:solidFill>
                  <a:schemeClr val="accent2"/>
                </a:solidFill>
              </a:rPr>
              <a:t>FROM</a:t>
            </a:r>
            <a:r>
              <a:rPr lang="en-US" dirty="0"/>
              <a:t>      </a:t>
            </a:r>
            <a:r>
              <a:rPr lang="en-US" dirty="0" smtClean="0"/>
              <a:t>book</a:t>
            </a:r>
            <a:r>
              <a:rPr lang="en-US" dirty="0"/>
              <a:t/>
            </a:r>
            <a:br>
              <a:rPr lang="en-US" dirty="0"/>
            </a:br>
            <a:r>
              <a:rPr lang="en-US" dirty="0">
                <a:solidFill>
                  <a:schemeClr val="accent2"/>
                </a:solidFill>
              </a:rPr>
              <a:t>WHERE</a:t>
            </a:r>
            <a:r>
              <a:rPr lang="en-US" dirty="0"/>
              <a:t> </a:t>
            </a:r>
            <a:r>
              <a:rPr lang="en-US" dirty="0" smtClean="0"/>
              <a:t>author </a:t>
            </a:r>
            <a:r>
              <a:rPr lang="en-US" dirty="0" smtClean="0">
                <a:solidFill>
                  <a:schemeClr val="accent2"/>
                </a:solidFill>
              </a:rPr>
              <a:t>like</a:t>
            </a:r>
            <a:r>
              <a:rPr lang="en-US" dirty="0" smtClean="0"/>
              <a:t> "%Orson%";</a:t>
            </a:r>
          </a:p>
        </p:txBody>
      </p:sp>
      <p:sp>
        <p:nvSpPr>
          <p:cNvPr id="224292" name="Text Box 36"/>
          <p:cNvSpPr txBox="1">
            <a:spLocks noChangeArrowheads="1"/>
          </p:cNvSpPr>
          <p:nvPr/>
        </p:nvSpPr>
        <p:spPr bwMode="auto">
          <a:xfrm>
            <a:off x="2362200" y="1981200"/>
            <a:ext cx="668773" cy="338554"/>
          </a:xfrm>
          <a:prstGeom prst="rect">
            <a:avLst/>
          </a:prstGeom>
          <a:noFill/>
          <a:ln w="9525">
            <a:noFill/>
            <a:miter lim="800000"/>
            <a:headEnd/>
            <a:tailEnd/>
          </a:ln>
          <a:effectLst/>
        </p:spPr>
        <p:txBody>
          <a:bodyPr wrap="none">
            <a:spAutoFit/>
          </a:bodyPr>
          <a:lstStyle/>
          <a:p>
            <a:r>
              <a:rPr lang="en-US" sz="1600" dirty="0" smtClean="0">
                <a:solidFill>
                  <a:schemeClr val="accent2"/>
                </a:solidFill>
              </a:rPr>
              <a:t>book</a:t>
            </a:r>
            <a:endParaRPr lang="en-US" sz="1600" dirty="0">
              <a:solidFill>
                <a:schemeClr val="accent2"/>
              </a:solidFill>
            </a:endParaRPr>
          </a:p>
        </p:txBody>
      </p:sp>
      <p:sp>
        <p:nvSpPr>
          <p:cNvPr id="224293"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9" name="Group 3"/>
          <p:cNvGraphicFramePr>
            <a:graphicFrameLocks noGrp="1"/>
          </p:cNvGraphicFramePr>
          <p:nvPr/>
        </p:nvGraphicFramePr>
        <p:xfrm>
          <a:off x="3352800" y="15240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nvGraphicFramePr>
        <p:xfrm>
          <a:off x="4343400" y="5166360"/>
          <a:ext cx="4419600" cy="1005840"/>
        </p:xfrm>
        <a:graphic>
          <a:graphicData uri="http://schemas.openxmlformats.org/drawingml/2006/table">
            <a:tbl>
              <a:tblPr/>
              <a:tblGrid>
                <a:gridCol w="609600"/>
                <a:gridCol w="1905000"/>
                <a:gridCol w="19050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92"/>
                                        </p:tgtEl>
                                        <p:attrNameLst>
                                          <p:attrName>style.visibility</p:attrName>
                                        </p:attrNameLst>
                                      </p:cBhvr>
                                      <p:to>
                                        <p:strVal val="visible"/>
                                      </p:to>
                                    </p:set>
                                    <p:animEffect transition="in" filter="dissolve">
                                      <p:cBhvr>
                                        <p:cTn id="7" dur="500"/>
                                        <p:tgtEl>
                                          <p:spTgt spid="2242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4291"/>
                                        </p:tgtEl>
                                        <p:attrNameLst>
                                          <p:attrName>style.visibility</p:attrName>
                                        </p:attrNameLst>
                                      </p:cBhvr>
                                      <p:to>
                                        <p:strVal val="visible"/>
                                      </p:to>
                                    </p:set>
                                    <p:animEffect transition="in" filter="diamond(in)">
                                      <p:cBhvr>
                                        <p:cTn id="17" dur="2000"/>
                                        <p:tgtEl>
                                          <p:spTgt spid="22429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4293"/>
                                        </p:tgtEl>
                                        <p:attrNameLst>
                                          <p:attrName>style.visibility</p:attrName>
                                        </p:attrNameLst>
                                      </p:cBhvr>
                                      <p:to>
                                        <p:strVal val="visible"/>
                                      </p:to>
                                    </p:set>
                                    <p:animEffect transition="in" filter="checkerboard(across)">
                                      <p:cBhvr>
                                        <p:cTn id="22" dur="500"/>
                                        <p:tgtEl>
                                          <p:spTgt spid="22429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1" grpId="0" animBg="1"/>
      <p:bldP spid="224292" grpId="0" autoUpdateAnimBg="0"/>
      <p:bldP spid="22429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fontScale="90000"/>
          </a:bodyPr>
          <a:lstStyle/>
          <a:p>
            <a:pPr algn="l"/>
            <a:r>
              <a:rPr lang="en-US" dirty="0" smtClean="0"/>
              <a:t>Values Matching or Not Matching</a:t>
            </a:r>
            <a:endParaRPr lang="en-US" dirty="0"/>
          </a:p>
        </p:txBody>
      </p:sp>
      <p:sp>
        <p:nvSpPr>
          <p:cNvPr id="224291" name="Rectangle 35"/>
          <p:cNvSpPr>
            <a:spLocks noChangeArrowheads="1"/>
          </p:cNvSpPr>
          <p:nvPr/>
        </p:nvSpPr>
        <p:spPr bwMode="auto">
          <a:xfrm>
            <a:off x="207806" y="4038600"/>
            <a:ext cx="3239541" cy="9233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pPr>
            <a:r>
              <a:rPr lang="en-US" dirty="0">
                <a:solidFill>
                  <a:schemeClr val="accent2"/>
                </a:solidFill>
              </a:rPr>
              <a:t>SELECT</a:t>
            </a:r>
            <a:r>
              <a:rPr lang="en-US" dirty="0"/>
              <a:t>   </a:t>
            </a:r>
            <a:r>
              <a:rPr lang="en-US" dirty="0" smtClean="0"/>
              <a:t>id, author, title </a:t>
            </a:r>
            <a:r>
              <a:rPr lang="en-US" dirty="0"/>
              <a:t/>
            </a:r>
            <a:br>
              <a:rPr lang="en-US" dirty="0"/>
            </a:br>
            <a:r>
              <a:rPr lang="en-US" dirty="0">
                <a:solidFill>
                  <a:schemeClr val="accent2"/>
                </a:solidFill>
              </a:rPr>
              <a:t>FROM</a:t>
            </a:r>
            <a:r>
              <a:rPr lang="en-US" dirty="0"/>
              <a:t>      </a:t>
            </a:r>
            <a:r>
              <a:rPr lang="en-US" dirty="0" smtClean="0"/>
              <a:t>book</a:t>
            </a:r>
            <a:r>
              <a:rPr lang="en-US" dirty="0"/>
              <a:t/>
            </a:r>
            <a:br>
              <a:rPr lang="en-US" dirty="0"/>
            </a:br>
            <a:r>
              <a:rPr lang="en-US" dirty="0">
                <a:solidFill>
                  <a:schemeClr val="accent2"/>
                </a:solidFill>
              </a:rPr>
              <a:t>WHERE</a:t>
            </a:r>
            <a:r>
              <a:rPr lang="en-US" dirty="0"/>
              <a:t> </a:t>
            </a:r>
            <a:r>
              <a:rPr lang="en-US" dirty="0" smtClean="0"/>
              <a:t>author </a:t>
            </a:r>
            <a:r>
              <a:rPr lang="en-US" dirty="0" smtClean="0">
                <a:solidFill>
                  <a:schemeClr val="accent2"/>
                </a:solidFill>
              </a:rPr>
              <a:t>like</a:t>
            </a:r>
            <a:r>
              <a:rPr lang="en-US" dirty="0" smtClean="0"/>
              <a:t> "%Or%";</a:t>
            </a:r>
          </a:p>
        </p:txBody>
      </p:sp>
      <p:sp>
        <p:nvSpPr>
          <p:cNvPr id="224292" name="Text Box 36"/>
          <p:cNvSpPr txBox="1">
            <a:spLocks noChangeArrowheads="1"/>
          </p:cNvSpPr>
          <p:nvPr/>
        </p:nvSpPr>
        <p:spPr bwMode="auto">
          <a:xfrm>
            <a:off x="2362200" y="1981200"/>
            <a:ext cx="668773" cy="338554"/>
          </a:xfrm>
          <a:prstGeom prst="rect">
            <a:avLst/>
          </a:prstGeom>
          <a:noFill/>
          <a:ln w="9525">
            <a:noFill/>
            <a:miter lim="800000"/>
            <a:headEnd/>
            <a:tailEnd/>
          </a:ln>
          <a:effectLst/>
        </p:spPr>
        <p:txBody>
          <a:bodyPr wrap="none">
            <a:spAutoFit/>
          </a:bodyPr>
          <a:lstStyle/>
          <a:p>
            <a:r>
              <a:rPr lang="en-US" sz="1600" dirty="0" smtClean="0">
                <a:solidFill>
                  <a:schemeClr val="accent2"/>
                </a:solidFill>
              </a:rPr>
              <a:t>book</a:t>
            </a:r>
            <a:endParaRPr lang="en-US" sz="1600" dirty="0">
              <a:solidFill>
                <a:schemeClr val="accent2"/>
              </a:solidFill>
            </a:endParaRPr>
          </a:p>
        </p:txBody>
      </p:sp>
      <p:sp>
        <p:nvSpPr>
          <p:cNvPr id="224293"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9" name="Group 3"/>
          <p:cNvGraphicFramePr>
            <a:graphicFrameLocks noGrp="1"/>
          </p:cNvGraphicFramePr>
          <p:nvPr/>
        </p:nvGraphicFramePr>
        <p:xfrm>
          <a:off x="3352800" y="15240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nvGraphicFramePr>
        <p:xfrm>
          <a:off x="4343400" y="5166360"/>
          <a:ext cx="4419600" cy="1341120"/>
        </p:xfrm>
        <a:graphic>
          <a:graphicData uri="http://schemas.openxmlformats.org/drawingml/2006/table">
            <a:tbl>
              <a:tblPr/>
              <a:tblGrid>
                <a:gridCol w="609600"/>
                <a:gridCol w="1905000"/>
                <a:gridCol w="19050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92"/>
                                        </p:tgtEl>
                                        <p:attrNameLst>
                                          <p:attrName>style.visibility</p:attrName>
                                        </p:attrNameLst>
                                      </p:cBhvr>
                                      <p:to>
                                        <p:strVal val="visible"/>
                                      </p:to>
                                    </p:set>
                                    <p:animEffect transition="in" filter="dissolve">
                                      <p:cBhvr>
                                        <p:cTn id="7" dur="500"/>
                                        <p:tgtEl>
                                          <p:spTgt spid="2242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4291"/>
                                        </p:tgtEl>
                                        <p:attrNameLst>
                                          <p:attrName>style.visibility</p:attrName>
                                        </p:attrNameLst>
                                      </p:cBhvr>
                                      <p:to>
                                        <p:strVal val="visible"/>
                                      </p:to>
                                    </p:set>
                                    <p:animEffect transition="in" filter="diamond(in)">
                                      <p:cBhvr>
                                        <p:cTn id="17" dur="2000"/>
                                        <p:tgtEl>
                                          <p:spTgt spid="22429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4293"/>
                                        </p:tgtEl>
                                        <p:attrNameLst>
                                          <p:attrName>style.visibility</p:attrName>
                                        </p:attrNameLst>
                                      </p:cBhvr>
                                      <p:to>
                                        <p:strVal val="visible"/>
                                      </p:to>
                                    </p:set>
                                    <p:animEffect transition="in" filter="checkerboard(across)">
                                      <p:cBhvr>
                                        <p:cTn id="22" dur="500"/>
                                        <p:tgtEl>
                                          <p:spTgt spid="22429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1" grpId="0" animBg="1"/>
      <p:bldP spid="224292" grpId="0" autoUpdateAnimBg="0"/>
      <p:bldP spid="22429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fontScale="90000"/>
          </a:bodyPr>
          <a:lstStyle/>
          <a:p>
            <a:pPr algn="l"/>
            <a:r>
              <a:rPr lang="en-US" dirty="0" smtClean="0"/>
              <a:t>Values Matching or Not Matching</a:t>
            </a:r>
            <a:endParaRPr lang="en-US" dirty="0"/>
          </a:p>
        </p:txBody>
      </p:sp>
      <p:sp>
        <p:nvSpPr>
          <p:cNvPr id="224291" name="Rectangle 35"/>
          <p:cNvSpPr>
            <a:spLocks noChangeArrowheads="1"/>
          </p:cNvSpPr>
          <p:nvPr/>
        </p:nvSpPr>
        <p:spPr bwMode="auto">
          <a:xfrm>
            <a:off x="207806" y="4038600"/>
            <a:ext cx="3143361" cy="9233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pPr>
            <a:r>
              <a:rPr lang="en-US" dirty="0">
                <a:solidFill>
                  <a:schemeClr val="accent2"/>
                </a:solidFill>
              </a:rPr>
              <a:t>SELECT</a:t>
            </a:r>
            <a:r>
              <a:rPr lang="en-US" dirty="0"/>
              <a:t>   </a:t>
            </a:r>
            <a:r>
              <a:rPr lang="en-US" dirty="0" smtClean="0"/>
              <a:t>id, author, title </a:t>
            </a:r>
            <a:r>
              <a:rPr lang="en-US" dirty="0"/>
              <a:t/>
            </a:r>
            <a:br>
              <a:rPr lang="en-US" dirty="0"/>
            </a:br>
            <a:r>
              <a:rPr lang="en-US" dirty="0">
                <a:solidFill>
                  <a:schemeClr val="accent2"/>
                </a:solidFill>
              </a:rPr>
              <a:t>FROM</a:t>
            </a:r>
            <a:r>
              <a:rPr lang="en-US" dirty="0"/>
              <a:t>      </a:t>
            </a:r>
            <a:r>
              <a:rPr lang="en-US" dirty="0" smtClean="0"/>
              <a:t>book</a:t>
            </a:r>
            <a:r>
              <a:rPr lang="en-US" dirty="0"/>
              <a:t/>
            </a:r>
            <a:br>
              <a:rPr lang="en-US" dirty="0"/>
            </a:br>
            <a:r>
              <a:rPr lang="en-US" dirty="0">
                <a:solidFill>
                  <a:schemeClr val="accent2"/>
                </a:solidFill>
              </a:rPr>
              <a:t>WHERE</a:t>
            </a:r>
            <a:r>
              <a:rPr lang="en-US" dirty="0"/>
              <a:t> </a:t>
            </a:r>
            <a:r>
              <a:rPr lang="en-US" dirty="0" smtClean="0"/>
              <a:t>title </a:t>
            </a:r>
            <a:r>
              <a:rPr lang="en-US" dirty="0" smtClean="0">
                <a:solidFill>
                  <a:schemeClr val="accent2"/>
                </a:solidFill>
              </a:rPr>
              <a:t>like</a:t>
            </a:r>
            <a:r>
              <a:rPr lang="en-US" dirty="0" smtClean="0"/>
              <a:t> "%____%";</a:t>
            </a:r>
          </a:p>
        </p:txBody>
      </p:sp>
      <p:sp>
        <p:nvSpPr>
          <p:cNvPr id="224292" name="Text Box 36"/>
          <p:cNvSpPr txBox="1">
            <a:spLocks noChangeArrowheads="1"/>
          </p:cNvSpPr>
          <p:nvPr/>
        </p:nvSpPr>
        <p:spPr bwMode="auto">
          <a:xfrm>
            <a:off x="2362200" y="1981200"/>
            <a:ext cx="668773" cy="338554"/>
          </a:xfrm>
          <a:prstGeom prst="rect">
            <a:avLst/>
          </a:prstGeom>
          <a:noFill/>
          <a:ln w="9525">
            <a:noFill/>
            <a:miter lim="800000"/>
            <a:headEnd/>
            <a:tailEnd/>
          </a:ln>
          <a:effectLst/>
        </p:spPr>
        <p:txBody>
          <a:bodyPr wrap="none">
            <a:spAutoFit/>
          </a:bodyPr>
          <a:lstStyle/>
          <a:p>
            <a:r>
              <a:rPr lang="en-US" sz="1600" dirty="0" smtClean="0">
                <a:solidFill>
                  <a:schemeClr val="accent2"/>
                </a:solidFill>
              </a:rPr>
              <a:t>book</a:t>
            </a:r>
            <a:endParaRPr lang="en-US" sz="1600" dirty="0">
              <a:solidFill>
                <a:schemeClr val="accent2"/>
              </a:solidFill>
            </a:endParaRPr>
          </a:p>
        </p:txBody>
      </p:sp>
      <p:sp>
        <p:nvSpPr>
          <p:cNvPr id="224293"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9" name="Group 3"/>
          <p:cNvGraphicFramePr>
            <a:graphicFrameLocks noGrp="1"/>
          </p:cNvGraphicFramePr>
          <p:nvPr/>
        </p:nvGraphicFramePr>
        <p:xfrm>
          <a:off x="3352800" y="15240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nvGraphicFramePr>
        <p:xfrm>
          <a:off x="4343400" y="5166360"/>
          <a:ext cx="4419600" cy="1341120"/>
        </p:xfrm>
        <a:graphic>
          <a:graphicData uri="http://schemas.openxmlformats.org/drawingml/2006/table">
            <a:tbl>
              <a:tblPr/>
              <a:tblGrid>
                <a:gridCol w="609600"/>
                <a:gridCol w="1905000"/>
                <a:gridCol w="19050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92"/>
                                        </p:tgtEl>
                                        <p:attrNameLst>
                                          <p:attrName>style.visibility</p:attrName>
                                        </p:attrNameLst>
                                      </p:cBhvr>
                                      <p:to>
                                        <p:strVal val="visible"/>
                                      </p:to>
                                    </p:set>
                                    <p:animEffect transition="in" filter="dissolve">
                                      <p:cBhvr>
                                        <p:cTn id="7" dur="500"/>
                                        <p:tgtEl>
                                          <p:spTgt spid="2242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4291"/>
                                        </p:tgtEl>
                                        <p:attrNameLst>
                                          <p:attrName>style.visibility</p:attrName>
                                        </p:attrNameLst>
                                      </p:cBhvr>
                                      <p:to>
                                        <p:strVal val="visible"/>
                                      </p:to>
                                    </p:set>
                                    <p:animEffect transition="in" filter="diamond(in)">
                                      <p:cBhvr>
                                        <p:cTn id="17" dur="2000"/>
                                        <p:tgtEl>
                                          <p:spTgt spid="22429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4293"/>
                                        </p:tgtEl>
                                        <p:attrNameLst>
                                          <p:attrName>style.visibility</p:attrName>
                                        </p:attrNameLst>
                                      </p:cBhvr>
                                      <p:to>
                                        <p:strVal val="visible"/>
                                      </p:to>
                                    </p:set>
                                    <p:animEffect transition="in" filter="checkerboard(across)">
                                      <p:cBhvr>
                                        <p:cTn id="22" dur="500"/>
                                        <p:tgtEl>
                                          <p:spTgt spid="22429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1" grpId="0" animBg="1"/>
      <p:bldP spid="224292" grpId="0" autoUpdateAnimBg="0"/>
      <p:bldP spid="22429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fontScale="90000"/>
          </a:bodyPr>
          <a:lstStyle/>
          <a:p>
            <a:pPr algn="l"/>
            <a:r>
              <a:rPr lang="en-US" dirty="0" smtClean="0"/>
              <a:t>Values Matching or Not Matching</a:t>
            </a:r>
            <a:endParaRPr lang="en-US" dirty="0"/>
          </a:p>
        </p:txBody>
      </p:sp>
      <p:sp>
        <p:nvSpPr>
          <p:cNvPr id="224291" name="Rectangle 35"/>
          <p:cNvSpPr>
            <a:spLocks noChangeArrowheads="1"/>
          </p:cNvSpPr>
          <p:nvPr/>
        </p:nvSpPr>
        <p:spPr bwMode="auto">
          <a:xfrm>
            <a:off x="207806" y="4038600"/>
            <a:ext cx="4211794" cy="9233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p>
            <a:pPr lvl="0" eaLnBrk="0" hangingPunct="0">
              <a:spcBef>
                <a:spcPct val="50000"/>
              </a:spcBef>
            </a:pPr>
            <a:r>
              <a:rPr lang="en-US" dirty="0">
                <a:solidFill>
                  <a:schemeClr val="accent2"/>
                </a:solidFill>
              </a:rPr>
              <a:t>SELECT</a:t>
            </a:r>
            <a:r>
              <a:rPr lang="en-US" dirty="0"/>
              <a:t>   </a:t>
            </a:r>
            <a:r>
              <a:rPr lang="en-US" dirty="0" smtClean="0"/>
              <a:t>id, author, title </a:t>
            </a:r>
            <a:r>
              <a:rPr lang="en-US" dirty="0"/>
              <a:t/>
            </a:r>
            <a:br>
              <a:rPr lang="en-US" dirty="0"/>
            </a:br>
            <a:r>
              <a:rPr lang="en-US" dirty="0">
                <a:solidFill>
                  <a:schemeClr val="accent2"/>
                </a:solidFill>
              </a:rPr>
              <a:t>FROM</a:t>
            </a:r>
            <a:r>
              <a:rPr lang="en-US" dirty="0"/>
              <a:t>      </a:t>
            </a:r>
            <a:r>
              <a:rPr lang="en-US" dirty="0" smtClean="0"/>
              <a:t>book</a:t>
            </a:r>
            <a:r>
              <a:rPr lang="en-US" dirty="0"/>
              <a:t/>
            </a:r>
            <a:br>
              <a:rPr lang="en-US" dirty="0"/>
            </a:br>
            <a:r>
              <a:rPr lang="en-US" dirty="0">
                <a:solidFill>
                  <a:schemeClr val="accent2"/>
                </a:solidFill>
              </a:rPr>
              <a:t>WHERE</a:t>
            </a:r>
            <a:r>
              <a:rPr lang="en-US" dirty="0"/>
              <a:t> </a:t>
            </a:r>
            <a:r>
              <a:rPr lang="en-US" dirty="0" smtClean="0"/>
              <a:t>author !="</a:t>
            </a:r>
            <a:r>
              <a:rPr lang="en-US" dirty="0" smtClean="0">
                <a:latin typeface="Times New Roman" pitchFamily="18" charset="0"/>
              </a:rPr>
              <a:t>Orson Scott card</a:t>
            </a:r>
            <a:r>
              <a:rPr lang="en-US" dirty="0" smtClean="0"/>
              <a:t>";</a:t>
            </a:r>
          </a:p>
        </p:txBody>
      </p:sp>
      <p:sp>
        <p:nvSpPr>
          <p:cNvPr id="224292" name="Text Box 36"/>
          <p:cNvSpPr txBox="1">
            <a:spLocks noChangeArrowheads="1"/>
          </p:cNvSpPr>
          <p:nvPr/>
        </p:nvSpPr>
        <p:spPr bwMode="auto">
          <a:xfrm>
            <a:off x="2362200" y="1981200"/>
            <a:ext cx="668773" cy="338554"/>
          </a:xfrm>
          <a:prstGeom prst="rect">
            <a:avLst/>
          </a:prstGeom>
          <a:noFill/>
          <a:ln w="9525">
            <a:noFill/>
            <a:miter lim="800000"/>
            <a:headEnd/>
            <a:tailEnd/>
          </a:ln>
          <a:effectLst/>
        </p:spPr>
        <p:txBody>
          <a:bodyPr wrap="none">
            <a:spAutoFit/>
          </a:bodyPr>
          <a:lstStyle/>
          <a:p>
            <a:r>
              <a:rPr lang="en-US" sz="1600" dirty="0" smtClean="0">
                <a:solidFill>
                  <a:schemeClr val="accent2"/>
                </a:solidFill>
              </a:rPr>
              <a:t>book</a:t>
            </a:r>
            <a:endParaRPr lang="en-US" sz="1600" dirty="0">
              <a:solidFill>
                <a:schemeClr val="accent2"/>
              </a:solidFill>
            </a:endParaRPr>
          </a:p>
        </p:txBody>
      </p:sp>
      <p:sp>
        <p:nvSpPr>
          <p:cNvPr id="224293"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9" name="Group 3"/>
          <p:cNvGraphicFramePr>
            <a:graphicFrameLocks noGrp="1"/>
          </p:cNvGraphicFramePr>
          <p:nvPr/>
        </p:nvGraphicFramePr>
        <p:xfrm>
          <a:off x="3352800" y="1524000"/>
          <a:ext cx="5410200" cy="234696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3"/>
          <p:cNvGraphicFramePr>
            <a:graphicFrameLocks noGrp="1"/>
          </p:cNvGraphicFramePr>
          <p:nvPr/>
        </p:nvGraphicFramePr>
        <p:xfrm>
          <a:off x="4419600" y="4800600"/>
          <a:ext cx="4419600" cy="1676400"/>
        </p:xfrm>
        <a:graphic>
          <a:graphicData uri="http://schemas.openxmlformats.org/drawingml/2006/table">
            <a:tbl>
              <a:tblPr/>
              <a:tblGrid>
                <a:gridCol w="609600"/>
                <a:gridCol w="1905000"/>
                <a:gridCol w="19050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George Orwell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1984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92"/>
                                        </p:tgtEl>
                                        <p:attrNameLst>
                                          <p:attrName>style.visibility</p:attrName>
                                        </p:attrNameLst>
                                      </p:cBhvr>
                                      <p:to>
                                        <p:strVal val="visible"/>
                                      </p:to>
                                    </p:set>
                                    <p:animEffect transition="in" filter="dissolve">
                                      <p:cBhvr>
                                        <p:cTn id="7" dur="500"/>
                                        <p:tgtEl>
                                          <p:spTgt spid="2242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4291"/>
                                        </p:tgtEl>
                                        <p:attrNameLst>
                                          <p:attrName>style.visibility</p:attrName>
                                        </p:attrNameLst>
                                      </p:cBhvr>
                                      <p:to>
                                        <p:strVal val="visible"/>
                                      </p:to>
                                    </p:set>
                                    <p:animEffect transition="in" filter="diamond(in)">
                                      <p:cBhvr>
                                        <p:cTn id="17" dur="2000"/>
                                        <p:tgtEl>
                                          <p:spTgt spid="22429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4293"/>
                                        </p:tgtEl>
                                        <p:attrNameLst>
                                          <p:attrName>style.visibility</p:attrName>
                                        </p:attrNameLst>
                                      </p:cBhvr>
                                      <p:to>
                                        <p:strVal val="visible"/>
                                      </p:to>
                                    </p:set>
                                    <p:animEffect transition="in" filter="checkerboard(across)">
                                      <p:cBhvr>
                                        <p:cTn id="22" dur="500"/>
                                        <p:tgtEl>
                                          <p:spTgt spid="22429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1" grpId="0" animBg="1"/>
      <p:bldP spid="224292" grpId="0" autoUpdateAnimBg="0"/>
      <p:bldP spid="22429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lgn="l"/>
            <a:r>
              <a:rPr lang="en-US" dirty="0" smtClean="0"/>
              <a:t>Table Data - Deleting</a:t>
            </a:r>
            <a:endParaRPr lang="en-US" dirty="0"/>
          </a:p>
        </p:txBody>
      </p:sp>
      <p:sp>
        <p:nvSpPr>
          <p:cNvPr id="3" name="Rectangle 2"/>
          <p:cNvSpPr/>
          <p:nvPr/>
        </p:nvSpPr>
        <p:spPr>
          <a:xfrm>
            <a:off x="304800" y="1600200"/>
            <a:ext cx="8305800" cy="1200329"/>
          </a:xfrm>
          <a:prstGeom prst="rect">
            <a:avLst/>
          </a:prstGeom>
        </p:spPr>
        <p:txBody>
          <a:bodyPr wrap="square">
            <a:spAutoFit/>
          </a:bodyPr>
          <a:lstStyle/>
          <a:p>
            <a:pPr algn="just"/>
            <a:r>
              <a:rPr lang="en-US" sz="2400" dirty="0" smtClean="0">
                <a:latin typeface="Times New Roman" pitchFamily="18" charset="0"/>
                <a:cs typeface="Times New Roman" pitchFamily="18" charset="0"/>
              </a:rPr>
              <a:t>Records can be deleted from a table using </a:t>
            </a:r>
            <a:r>
              <a:rPr lang="en-US" sz="2400" b="1" dirty="0" smtClean="0">
                <a:latin typeface="Times New Roman" pitchFamily="18" charset="0"/>
                <a:cs typeface="Times New Roman" pitchFamily="18" charset="0"/>
              </a:rPr>
              <a:t>delete from</a:t>
            </a:r>
            <a:r>
              <a:rPr lang="en-US" sz="2400" dirty="0" smtClean="0">
                <a:latin typeface="Times New Roman" pitchFamily="18" charset="0"/>
                <a:cs typeface="Times New Roman" pitchFamily="18" charset="0"/>
              </a:rPr>
              <a:t> command followed by the table name. So, the command </a:t>
            </a:r>
            <a:r>
              <a:rPr lang="en-US" sz="2400" b="1" dirty="0" smtClean="0">
                <a:latin typeface="Times New Roman" pitchFamily="18" charset="0"/>
                <a:cs typeface="Times New Roman" pitchFamily="18" charset="0"/>
              </a:rPr>
              <a:t>delete from book;</a:t>
            </a:r>
            <a:r>
              <a:rPr lang="en-US" sz="2400" dirty="0" smtClean="0">
                <a:latin typeface="Times New Roman" pitchFamily="18" charset="0"/>
                <a:cs typeface="Times New Roman" pitchFamily="18" charset="0"/>
              </a:rPr>
              <a:t> would remove all the records from the </a:t>
            </a:r>
            <a:r>
              <a:rPr lang="en-US" sz="2400" b="1" dirty="0" smtClean="0">
                <a:latin typeface="Times New Roman" pitchFamily="18" charset="0"/>
                <a:cs typeface="Times New Roman" pitchFamily="18" charset="0"/>
              </a:rPr>
              <a:t>book</a:t>
            </a:r>
            <a:r>
              <a:rPr lang="en-US" sz="2400" dirty="0" smtClean="0">
                <a:latin typeface="Times New Roman" pitchFamily="18" charset="0"/>
                <a:cs typeface="Times New Roman" pitchFamily="18" charset="0"/>
              </a:rPr>
              <a:t> table.</a:t>
            </a:r>
            <a:endParaRPr lang="en-US" sz="2400" dirty="0">
              <a:latin typeface="Times New Roman" pitchFamily="18" charset="0"/>
              <a:cs typeface="Times New Roman" pitchFamily="18" charset="0"/>
            </a:endParaRPr>
          </a:p>
        </p:txBody>
      </p:sp>
      <p:sp>
        <p:nvSpPr>
          <p:cNvPr id="5" name="Rectangle 35"/>
          <p:cNvSpPr>
            <a:spLocks noChangeArrowheads="1"/>
          </p:cNvSpPr>
          <p:nvPr/>
        </p:nvSpPr>
        <p:spPr bwMode="auto">
          <a:xfrm>
            <a:off x="381000" y="3505200"/>
            <a:ext cx="4211794" cy="64633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p>
            <a:pPr lvl="0" eaLnBrk="0" hangingPunct="0">
              <a:spcBef>
                <a:spcPct val="50000"/>
              </a:spcBef>
            </a:pPr>
            <a:r>
              <a:rPr lang="en-US" dirty="0" smtClean="0">
                <a:solidFill>
                  <a:schemeClr val="accent2"/>
                </a:solidFill>
              </a:rPr>
              <a:t>Delete FROM</a:t>
            </a:r>
            <a:r>
              <a:rPr lang="en-US" dirty="0" smtClean="0"/>
              <a:t>     book</a:t>
            </a:r>
            <a:r>
              <a:rPr lang="en-US" dirty="0"/>
              <a:t/>
            </a:r>
            <a:br>
              <a:rPr lang="en-US" dirty="0"/>
            </a:br>
            <a:r>
              <a:rPr lang="en-US" dirty="0">
                <a:solidFill>
                  <a:schemeClr val="accent2"/>
                </a:solidFill>
              </a:rPr>
              <a:t>WHERE</a:t>
            </a:r>
            <a:r>
              <a:rPr lang="en-US" dirty="0"/>
              <a:t> </a:t>
            </a:r>
            <a:r>
              <a:rPr lang="en-US" dirty="0" smtClean="0"/>
              <a:t>id=5;</a:t>
            </a:r>
          </a:p>
        </p:txBody>
      </p:sp>
      <p:graphicFrame>
        <p:nvGraphicFramePr>
          <p:cNvPr id="6" name="Group 3"/>
          <p:cNvGraphicFramePr>
            <a:graphicFrameLocks noGrp="1"/>
          </p:cNvGraphicFramePr>
          <p:nvPr/>
        </p:nvGraphicFramePr>
        <p:xfrm>
          <a:off x="3429000" y="4495800"/>
          <a:ext cx="5410200" cy="2011680"/>
        </p:xfrm>
        <a:graphic>
          <a:graphicData uri="http://schemas.openxmlformats.org/drawingml/2006/table">
            <a:tbl>
              <a:tblPr/>
              <a:tblGrid>
                <a:gridCol w="609600"/>
                <a:gridCol w="1905000"/>
                <a:gridCol w="1905000"/>
                <a:gridCol w="9906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year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1961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lgn="l"/>
            <a:r>
              <a:rPr lang="en-US" dirty="0" smtClean="0"/>
              <a:t>Table Data - Deleting</a:t>
            </a:r>
            <a:endParaRPr lang="en-US" dirty="0"/>
          </a:p>
        </p:txBody>
      </p:sp>
      <p:sp>
        <p:nvSpPr>
          <p:cNvPr id="3" name="Rectangle 2"/>
          <p:cNvSpPr/>
          <p:nvPr/>
        </p:nvSpPr>
        <p:spPr>
          <a:xfrm>
            <a:off x="304800" y="1600200"/>
            <a:ext cx="8305800" cy="830997"/>
          </a:xfrm>
          <a:prstGeom prst="rect">
            <a:avLst/>
          </a:prstGeom>
        </p:spPr>
        <p:txBody>
          <a:bodyPr wrap="square">
            <a:spAutoFit/>
          </a:bodyPr>
          <a:lstStyle/>
          <a:p>
            <a:pPr algn="just"/>
            <a:r>
              <a:rPr lang="en-US" sz="2400" dirty="0" smtClean="0">
                <a:latin typeface="Times New Roman" pitchFamily="18" charset="0"/>
                <a:cs typeface="Times New Roman" pitchFamily="18" charset="0"/>
              </a:rPr>
              <a:t>Specific columns can be deleted from a table using alter table command with drop keyword.</a:t>
            </a:r>
          </a:p>
        </p:txBody>
      </p:sp>
      <p:sp>
        <p:nvSpPr>
          <p:cNvPr id="5" name="Rectangle 35"/>
          <p:cNvSpPr>
            <a:spLocks noChangeArrowheads="1"/>
          </p:cNvSpPr>
          <p:nvPr/>
        </p:nvSpPr>
        <p:spPr bwMode="auto">
          <a:xfrm>
            <a:off x="381000" y="3505200"/>
            <a:ext cx="4211794" cy="64633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p>
            <a:pPr lvl="0" eaLnBrk="0" hangingPunct="0">
              <a:spcBef>
                <a:spcPct val="50000"/>
              </a:spcBef>
            </a:pPr>
            <a:r>
              <a:rPr lang="en-US" dirty="0" smtClean="0">
                <a:solidFill>
                  <a:schemeClr val="accent2"/>
                </a:solidFill>
              </a:rPr>
              <a:t>Alter table </a:t>
            </a:r>
            <a:r>
              <a:rPr lang="en-US" dirty="0" smtClean="0"/>
              <a:t>book</a:t>
            </a:r>
            <a:r>
              <a:rPr lang="en-US" dirty="0"/>
              <a:t/>
            </a:r>
            <a:br>
              <a:rPr lang="en-US" dirty="0"/>
            </a:br>
            <a:r>
              <a:rPr lang="en-US" dirty="0" smtClean="0">
                <a:solidFill>
                  <a:schemeClr val="accent2"/>
                </a:solidFill>
              </a:rPr>
              <a:t>drop </a:t>
            </a:r>
            <a:r>
              <a:rPr lang="en-US" dirty="0" smtClean="0"/>
              <a:t>year;</a:t>
            </a:r>
          </a:p>
        </p:txBody>
      </p:sp>
      <p:graphicFrame>
        <p:nvGraphicFramePr>
          <p:cNvPr id="8" name="Group 3"/>
          <p:cNvGraphicFramePr>
            <a:graphicFrameLocks noGrp="1"/>
          </p:cNvGraphicFramePr>
          <p:nvPr/>
        </p:nvGraphicFramePr>
        <p:xfrm>
          <a:off x="4267200" y="4343400"/>
          <a:ext cx="4419600" cy="2011680"/>
        </p:xfrm>
        <a:graphic>
          <a:graphicData uri="http://schemas.openxmlformats.org/drawingml/2006/table">
            <a:tbl>
              <a:tblPr/>
              <a:tblGrid>
                <a:gridCol w="609600"/>
                <a:gridCol w="1905000"/>
                <a:gridCol w="19050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author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pitchFamily="18"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Ender’s game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Frank Herbert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dune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Isaac Asimov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foundation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Douglas 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galaxy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Orson Scott 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Times New Roman" pitchFamily="18" charset="0"/>
                          <a:ea typeface="+mn-ea"/>
                          <a:cs typeface="+mn-cs"/>
                        </a:rPr>
                        <a:t>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MySQL</a:t>
            </a:r>
            <a:r>
              <a:rPr lang="en-US" dirty="0" smtClean="0"/>
              <a:t> Monitor</a:t>
            </a:r>
            <a:endParaRPr lang="en-US" dirty="0"/>
          </a:p>
        </p:txBody>
      </p:sp>
      <p:sp>
        <p:nvSpPr>
          <p:cNvPr id="3" name="Content Placeholder 2"/>
          <p:cNvSpPr>
            <a:spLocks noGrp="1"/>
          </p:cNvSpPr>
          <p:nvPr>
            <p:ph idx="1"/>
          </p:nvPr>
        </p:nvSpPr>
        <p:spPr>
          <a:xfrm>
            <a:off x="457200" y="1646237"/>
            <a:ext cx="8229600" cy="1173163"/>
          </a:xfrm>
        </p:spPr>
        <p:txBody>
          <a:bodyPr>
            <a:normAutofit/>
          </a:bodyPr>
          <a:lstStyle/>
          <a:p>
            <a:r>
              <a:rPr lang="en-US" sz="2400" dirty="0" smtClean="0"/>
              <a:t>Let's open </a:t>
            </a:r>
            <a:r>
              <a:rPr lang="en-US" sz="2400" dirty="0" err="1" smtClean="0"/>
              <a:t>MySQL</a:t>
            </a:r>
            <a:r>
              <a:rPr lang="en-US" sz="2400" dirty="0" smtClean="0"/>
              <a:t> monitor from the </a:t>
            </a:r>
            <a:r>
              <a:rPr lang="en-US" sz="2400" b="1" dirty="0" smtClean="0"/>
              <a:t>Start</a:t>
            </a:r>
            <a:r>
              <a:rPr lang="en-US" sz="2400" dirty="0" smtClean="0"/>
              <a:t> menu on Windows.</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2590800" y="2422071"/>
            <a:ext cx="42672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lgn="l"/>
            <a:r>
              <a:rPr lang="en-US" dirty="0" smtClean="0"/>
              <a:t>Table - Deleting</a:t>
            </a:r>
            <a:endParaRPr lang="en-US" dirty="0"/>
          </a:p>
        </p:txBody>
      </p:sp>
      <p:sp>
        <p:nvSpPr>
          <p:cNvPr id="3" name="Rectangle 2"/>
          <p:cNvSpPr/>
          <p:nvPr/>
        </p:nvSpPr>
        <p:spPr>
          <a:xfrm>
            <a:off x="304800" y="1600200"/>
            <a:ext cx="8305800" cy="830997"/>
          </a:xfrm>
          <a:prstGeom prst="rect">
            <a:avLst/>
          </a:prstGeom>
        </p:spPr>
        <p:txBody>
          <a:bodyPr wrap="square">
            <a:spAutoFit/>
          </a:bodyPr>
          <a:lstStyle/>
          <a:p>
            <a:pPr algn="just"/>
            <a:r>
              <a:rPr lang="en-US" sz="2400" dirty="0" smtClean="0"/>
              <a:t>The whole table can be deleted from a database using </a:t>
            </a:r>
            <a:r>
              <a:rPr lang="en-US" sz="2400" b="1" dirty="0" smtClean="0"/>
              <a:t>drop table</a:t>
            </a:r>
            <a:r>
              <a:rPr lang="en-US" sz="2400" dirty="0" smtClean="0"/>
              <a:t> command.</a:t>
            </a:r>
            <a:endParaRPr lang="en-US" sz="2400" dirty="0" smtClean="0">
              <a:latin typeface="Times New Roman" pitchFamily="18" charset="0"/>
              <a:cs typeface="Times New Roman" pitchFamily="18" charset="0"/>
            </a:endParaRPr>
          </a:p>
        </p:txBody>
      </p:sp>
      <p:sp>
        <p:nvSpPr>
          <p:cNvPr id="5" name="Rectangle 35"/>
          <p:cNvSpPr>
            <a:spLocks noChangeArrowheads="1"/>
          </p:cNvSpPr>
          <p:nvPr/>
        </p:nvSpPr>
        <p:spPr bwMode="auto">
          <a:xfrm>
            <a:off x="381000" y="3505201"/>
            <a:ext cx="4211794" cy="64633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p>
            <a:pPr lvl="0" eaLnBrk="0" hangingPunct="0">
              <a:spcBef>
                <a:spcPct val="50000"/>
              </a:spcBef>
            </a:pPr>
            <a:r>
              <a:rPr lang="en-US" dirty="0" smtClean="0">
                <a:solidFill>
                  <a:schemeClr val="accent2"/>
                </a:solidFill>
              </a:rPr>
              <a:t>drop table </a:t>
            </a:r>
            <a:r>
              <a:rPr lang="en-US" dirty="0" smtClean="0"/>
              <a:t>book;</a:t>
            </a:r>
            <a:r>
              <a:rPr lang="en-US" dirty="0"/>
              <a:t/>
            </a:r>
            <a:br>
              <a:rPr lang="en-US" dirty="0"/>
            </a:br>
            <a:endParaRPr lang="en-US" dirty="0" smtClean="0"/>
          </a:p>
        </p:txBody>
      </p:sp>
      <p:pic>
        <p:nvPicPr>
          <p:cNvPr id="21506" name="Picture 2"/>
          <p:cNvPicPr>
            <a:picLocks noChangeAspect="1" noChangeArrowheads="1"/>
          </p:cNvPicPr>
          <p:nvPr/>
        </p:nvPicPr>
        <p:blipFill>
          <a:blip r:embed="rId3"/>
          <a:srcRect/>
          <a:stretch>
            <a:fillRect/>
          </a:stretch>
        </p:blipFill>
        <p:spPr bwMode="auto">
          <a:xfrm>
            <a:off x="381000" y="4876800"/>
            <a:ext cx="8382000" cy="1219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lgn="l"/>
            <a:r>
              <a:rPr lang="en-US" b="1" dirty="0" smtClean="0"/>
              <a:t>database </a:t>
            </a:r>
            <a:r>
              <a:rPr lang="en-US" dirty="0" smtClean="0"/>
              <a:t>- Deleting</a:t>
            </a:r>
            <a:endParaRPr lang="en-US" dirty="0"/>
          </a:p>
        </p:txBody>
      </p:sp>
      <p:sp>
        <p:nvSpPr>
          <p:cNvPr id="3" name="Rectangle 35"/>
          <p:cNvSpPr>
            <a:spLocks noChangeArrowheads="1"/>
          </p:cNvSpPr>
          <p:nvPr/>
        </p:nvSpPr>
        <p:spPr bwMode="auto">
          <a:xfrm>
            <a:off x="457200" y="2286000"/>
            <a:ext cx="4211794" cy="64633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p>
            <a:pPr lvl="0" eaLnBrk="0" hangingPunct="0">
              <a:spcBef>
                <a:spcPct val="50000"/>
              </a:spcBef>
            </a:pPr>
            <a:r>
              <a:rPr lang="en-US" dirty="0" smtClean="0">
                <a:solidFill>
                  <a:schemeClr val="accent2"/>
                </a:solidFill>
              </a:rPr>
              <a:t>drop database </a:t>
            </a:r>
            <a:r>
              <a:rPr lang="en-US" dirty="0" smtClean="0"/>
              <a:t>bookshelf;</a:t>
            </a:r>
            <a:r>
              <a:rPr lang="en-US" dirty="0"/>
              <a:t/>
            </a:r>
            <a:br>
              <a:rPr lang="en-US" dirty="0"/>
            </a:br>
            <a:endParaRPr lang="en-US" dirty="0" smtClean="0"/>
          </a:p>
        </p:txBody>
      </p:sp>
      <p:pic>
        <p:nvPicPr>
          <p:cNvPr id="22530" name="Picture 2"/>
          <p:cNvPicPr>
            <a:picLocks noChangeAspect="1" noChangeArrowheads="1"/>
          </p:cNvPicPr>
          <p:nvPr/>
        </p:nvPicPr>
        <p:blipFill>
          <a:blip r:embed="rId3"/>
          <a:srcRect/>
          <a:stretch>
            <a:fillRect/>
          </a:stretch>
        </p:blipFill>
        <p:spPr bwMode="auto">
          <a:xfrm>
            <a:off x="457200" y="3048000"/>
            <a:ext cx="7696200" cy="3352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Setting UP Users and Privileges</a:t>
            </a:r>
            <a:endParaRPr lang="en-US" dirty="0"/>
          </a:p>
        </p:txBody>
      </p:sp>
      <p:sp>
        <p:nvSpPr>
          <p:cNvPr id="4" name="Content Placeholder 3"/>
          <p:cNvSpPr>
            <a:spLocks noGrp="1"/>
          </p:cNvSpPr>
          <p:nvPr>
            <p:ph idx="1"/>
          </p:nvPr>
        </p:nvSpPr>
        <p:spPr/>
        <p:txBody>
          <a:bodyPr>
            <a:normAutofit/>
          </a:bodyPr>
          <a:lstStyle/>
          <a:p>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system can have many users. The </a:t>
            </a:r>
            <a:r>
              <a:rPr lang="en-US" sz="2400" b="1" dirty="0" smtClean="0">
                <a:latin typeface="Times New Roman" pitchFamily="18" charset="0"/>
                <a:cs typeface="Times New Roman" pitchFamily="18" charset="0"/>
              </a:rPr>
              <a:t>root</a:t>
            </a:r>
            <a:r>
              <a:rPr lang="en-US" sz="2400" dirty="0" smtClean="0">
                <a:latin typeface="Times New Roman" pitchFamily="18" charset="0"/>
                <a:cs typeface="Times New Roman" pitchFamily="18" charset="0"/>
              </a:rPr>
              <a:t> should be used.</a:t>
            </a:r>
          </a:p>
          <a:p>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One of the best features of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is that it supports a sophisticated privilege system. </a:t>
            </a:r>
            <a:r>
              <a:rPr lang="en-US" sz="2400" dirty="0" err="1" smtClean="0">
                <a:latin typeface="Times New Roman" pitchFamily="18" charset="0"/>
                <a:cs typeface="Times New Roman" pitchFamily="18" charset="0"/>
              </a:rPr>
              <a:t>Aprivilege</a:t>
            </a:r>
            <a:r>
              <a:rPr lang="en-US" sz="2400" dirty="0" smtClean="0">
                <a:latin typeface="Times New Roman" pitchFamily="18" charset="0"/>
                <a:cs typeface="Times New Roman" pitchFamily="18" charset="0"/>
              </a:rPr>
              <a:t> is the right to perform a particular action on a particular object and is associated with a particular user. The concept of privilege is similar to file permission. When we create a user within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we grant the user a set of privileges to specify what the user can and cannot do within the system. for administration purposes only for security reasons.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Setting UP Users and Privileges</a:t>
            </a:r>
            <a:endParaRPr lang="en-US" dirty="0"/>
          </a:p>
        </p:txBody>
      </p:sp>
      <p:sp>
        <p:nvSpPr>
          <p:cNvPr id="4" name="Content Placeholder 3"/>
          <p:cNvSpPr>
            <a:spLocks noGrp="1"/>
          </p:cNvSpPr>
          <p:nvPr>
            <p:ph idx="1"/>
          </p:nvPr>
        </p:nvSpPr>
        <p:spPr>
          <a:xfrm>
            <a:off x="457200" y="1646237"/>
            <a:ext cx="8229600" cy="2544763"/>
          </a:xfrm>
        </p:spPr>
        <p:txBody>
          <a:bodyPr>
            <a:normAutofit/>
          </a:bodyPr>
          <a:lstStyle/>
          <a:p>
            <a:pPr algn="just"/>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GRANT</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REVOKE</a:t>
            </a:r>
            <a:r>
              <a:rPr lang="en-US" sz="2400" dirty="0" smtClean="0">
                <a:latin typeface="Times New Roman" pitchFamily="18" charset="0"/>
                <a:cs typeface="Times New Roman" pitchFamily="18" charset="0"/>
              </a:rPr>
              <a:t> commands enable you to give rights to and take them from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users at these four levels of privilege: (Global, Database, Table, Column).</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We can add a user by entering a </a:t>
            </a:r>
            <a:r>
              <a:rPr lang="en-US" sz="2400" b="1" dirty="0" smtClean="0">
                <a:latin typeface="Times New Roman" pitchFamily="18" charset="0"/>
                <a:cs typeface="Times New Roman" pitchFamily="18" charset="0"/>
              </a:rPr>
              <a:t>grant</a:t>
            </a:r>
            <a:r>
              <a:rPr lang="en-US" sz="2400" dirty="0" smtClean="0">
                <a:latin typeface="Times New Roman" pitchFamily="18" charset="0"/>
                <a:cs typeface="Times New Roman" pitchFamily="18" charset="0"/>
              </a:rPr>
              <a:t> statement into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monitor as the root user.</a:t>
            </a:r>
            <a:endParaRPr lang="en-US" sz="2400" dirty="0">
              <a:latin typeface="Times New Roman" pitchFamily="18" charset="0"/>
              <a:cs typeface="Times New Roman" pitchFamily="18" charset="0"/>
            </a:endParaRPr>
          </a:p>
        </p:txBody>
      </p:sp>
      <p:pic>
        <p:nvPicPr>
          <p:cNvPr id="26626" name="Picture 2"/>
          <p:cNvPicPr>
            <a:picLocks noChangeAspect="1" noChangeArrowheads="1"/>
          </p:cNvPicPr>
          <p:nvPr/>
        </p:nvPicPr>
        <p:blipFill>
          <a:blip r:embed="rId2"/>
          <a:srcRect/>
          <a:stretch>
            <a:fillRect/>
          </a:stretch>
        </p:blipFill>
        <p:spPr bwMode="auto">
          <a:xfrm>
            <a:off x="228600" y="3962400"/>
            <a:ext cx="8610600" cy="1295400"/>
          </a:xfrm>
          <a:prstGeom prst="rect">
            <a:avLst/>
          </a:prstGeom>
          <a:noFill/>
          <a:ln w="9525">
            <a:noFill/>
            <a:miter lim="800000"/>
            <a:headEnd/>
            <a:tailEnd/>
          </a:ln>
          <a:effectLst/>
        </p:spPr>
      </p:pic>
      <p:sp>
        <p:nvSpPr>
          <p:cNvPr id="6" name="Rectangle 5"/>
          <p:cNvSpPr/>
          <p:nvPr/>
        </p:nvSpPr>
        <p:spPr>
          <a:xfrm>
            <a:off x="304800" y="5410200"/>
            <a:ext cx="8382000" cy="646331"/>
          </a:xfrm>
          <a:prstGeom prst="rect">
            <a:avLst/>
          </a:prstGeom>
        </p:spPr>
        <p:txBody>
          <a:bodyPr wrap="square">
            <a:spAutoFit/>
          </a:bodyPr>
          <a:lstStyle/>
          <a:p>
            <a:r>
              <a:rPr lang="en-US" dirty="0" smtClean="0"/>
              <a:t>This will create a new user with </a:t>
            </a:r>
            <a:r>
              <a:rPr lang="en-US" b="1" dirty="0" smtClean="0"/>
              <a:t>root</a:t>
            </a:r>
            <a:r>
              <a:rPr lang="en-US" dirty="0" smtClean="0"/>
              <a:t> status. The new user </a:t>
            </a:r>
            <a:r>
              <a:rPr lang="en-US" b="1" dirty="0" err="1" smtClean="0"/>
              <a:t>ahmed</a:t>
            </a:r>
            <a:r>
              <a:rPr lang="en-US" dirty="0" smtClean="0"/>
              <a:t> was created in the </a:t>
            </a:r>
            <a:r>
              <a:rPr lang="en-US" b="1" dirty="0" err="1" smtClean="0"/>
              <a:t>localhost</a:t>
            </a:r>
            <a:r>
              <a:rPr lang="en-US" b="1" dirty="0" smtClean="0"/>
              <a:t> </a:t>
            </a:r>
            <a:r>
              <a:rPr lang="en-US" dirty="0" smtClean="0"/>
              <a:t>domain with a password </a:t>
            </a:r>
            <a:r>
              <a:rPr lang="en-US" b="1" dirty="0" err="1" smtClean="0"/>
              <a:t>ahmedpass</a:t>
            </a:r>
            <a:r>
              <a:rPr lang="en-US" dirty="0"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Privileges for Users</a:t>
            </a:r>
            <a:endParaRPr lang="en-US" dirty="0"/>
          </a:p>
        </p:txBody>
      </p:sp>
      <p:graphicFrame>
        <p:nvGraphicFramePr>
          <p:cNvPr id="3" name="Table 2"/>
          <p:cNvGraphicFramePr>
            <a:graphicFrameLocks noGrp="1"/>
          </p:cNvGraphicFramePr>
          <p:nvPr/>
        </p:nvGraphicFramePr>
        <p:xfrm>
          <a:off x="381000" y="1600201"/>
          <a:ext cx="8229600" cy="4177740"/>
        </p:xfrm>
        <a:graphic>
          <a:graphicData uri="http://schemas.openxmlformats.org/drawingml/2006/table">
            <a:tbl>
              <a:tblPr firstRow="1" bandRow="1">
                <a:tableStyleId>{5C22544A-7EE6-4342-B048-85BDC9FD1C3A}</a:tableStyleId>
              </a:tblPr>
              <a:tblGrid>
                <a:gridCol w="1752600"/>
                <a:gridCol w="1981200"/>
                <a:gridCol w="4495800"/>
              </a:tblGrid>
              <a:tr h="562593">
                <a:tc>
                  <a:txBody>
                    <a:bodyPr/>
                    <a:lstStyle/>
                    <a:p>
                      <a:pPr algn="l"/>
                      <a:r>
                        <a:rPr lang="en-US" b="0" dirty="0"/>
                        <a:t>Privilege</a:t>
                      </a:r>
                    </a:p>
                  </a:txBody>
                  <a:tcPr marL="95250" marR="95250" marT="142875" marB="142875" anchor="ctr"/>
                </a:tc>
                <a:tc>
                  <a:txBody>
                    <a:bodyPr/>
                    <a:lstStyle/>
                    <a:p>
                      <a:pPr algn="l"/>
                      <a:r>
                        <a:rPr lang="en-US" b="0" dirty="0"/>
                        <a:t>Column</a:t>
                      </a:r>
                    </a:p>
                  </a:txBody>
                  <a:tcPr marL="95250" marR="95250" marT="142875" marB="142875" anchor="ctr"/>
                </a:tc>
                <a:tc>
                  <a:txBody>
                    <a:bodyPr/>
                    <a:lstStyle/>
                    <a:p>
                      <a:pPr algn="l"/>
                      <a:r>
                        <a:rPr lang="en-US" b="0" dirty="0"/>
                        <a:t>Context</a:t>
                      </a:r>
                    </a:p>
                  </a:txBody>
                  <a:tcPr marL="95250" marR="95250" marT="142875" marB="142875" anchor="ctr"/>
                </a:tc>
              </a:tr>
              <a:tr h="275606">
                <a:tc>
                  <a:txBody>
                    <a:bodyPr/>
                    <a:lstStyle/>
                    <a:p>
                      <a:r>
                        <a:rPr lang="en-US" sz="1600" dirty="0"/>
                        <a:t>CREATE</a:t>
                      </a:r>
                    </a:p>
                  </a:txBody>
                  <a:tcPr marL="47625" marR="47625" marT="47625" marB="47625" anchor="ctr"/>
                </a:tc>
                <a:tc>
                  <a:txBody>
                    <a:bodyPr/>
                    <a:lstStyle/>
                    <a:p>
                      <a:r>
                        <a:rPr lang="en-US" sz="1600" dirty="0" err="1"/>
                        <a:t>Create_priv</a:t>
                      </a:r>
                      <a:endParaRPr lang="en-US" sz="1600" dirty="0"/>
                    </a:p>
                  </a:txBody>
                  <a:tcPr marL="47625" marR="47625" marT="47625" marB="47625" anchor="ctr"/>
                </a:tc>
                <a:tc>
                  <a:txBody>
                    <a:bodyPr/>
                    <a:lstStyle/>
                    <a:p>
                      <a:r>
                        <a:rPr lang="en-US" sz="1600" dirty="0"/>
                        <a:t>databases, tables, or indexes</a:t>
                      </a:r>
                    </a:p>
                  </a:txBody>
                  <a:tcPr marL="47625" marR="47625" marT="47625" marB="47625" anchor="ctr"/>
                </a:tc>
              </a:tr>
              <a:tr h="393716">
                <a:tc>
                  <a:txBody>
                    <a:bodyPr/>
                    <a:lstStyle/>
                    <a:p>
                      <a:r>
                        <a:rPr lang="en-US" sz="1600"/>
                        <a:t>DROP</a:t>
                      </a:r>
                    </a:p>
                  </a:txBody>
                  <a:tcPr marL="47625" marR="47625" marT="47625" marB="47625" anchor="ctr"/>
                </a:tc>
                <a:tc>
                  <a:txBody>
                    <a:bodyPr/>
                    <a:lstStyle/>
                    <a:p>
                      <a:r>
                        <a:rPr lang="en-US" sz="1600"/>
                        <a:t>Drop_priv</a:t>
                      </a:r>
                    </a:p>
                  </a:txBody>
                  <a:tcPr marL="47625" marR="47625" marT="47625" marB="47625" anchor="ctr"/>
                </a:tc>
                <a:tc>
                  <a:txBody>
                    <a:bodyPr/>
                    <a:lstStyle/>
                    <a:p>
                      <a:r>
                        <a:rPr lang="en-US" sz="1600"/>
                        <a:t>databases, tables, or views</a:t>
                      </a:r>
                    </a:p>
                  </a:txBody>
                  <a:tcPr marL="47625" marR="47625" marT="47625" marB="47625" anchor="ctr"/>
                </a:tc>
              </a:tr>
              <a:tr h="304800">
                <a:tc>
                  <a:txBody>
                    <a:bodyPr/>
                    <a:lstStyle/>
                    <a:p>
                      <a:r>
                        <a:rPr lang="en-US" sz="1600"/>
                        <a:t>GRANT OPTION</a:t>
                      </a:r>
                    </a:p>
                  </a:txBody>
                  <a:tcPr marL="47625" marR="47625" marT="47625" marB="47625" anchor="ctr"/>
                </a:tc>
                <a:tc>
                  <a:txBody>
                    <a:bodyPr/>
                    <a:lstStyle/>
                    <a:p>
                      <a:r>
                        <a:rPr lang="en-US" sz="1600"/>
                        <a:t>Grant_priv</a:t>
                      </a:r>
                    </a:p>
                  </a:txBody>
                  <a:tcPr marL="47625" marR="47625" marT="47625" marB="47625" anchor="ctr"/>
                </a:tc>
                <a:tc>
                  <a:txBody>
                    <a:bodyPr/>
                    <a:lstStyle/>
                    <a:p>
                      <a:r>
                        <a:rPr lang="en-US" sz="1600"/>
                        <a:t>databases, tables, or stored routines</a:t>
                      </a:r>
                    </a:p>
                  </a:txBody>
                  <a:tcPr marL="47625" marR="47625" marT="47625" marB="47625" anchor="ctr"/>
                </a:tc>
              </a:tr>
              <a:tr h="346710">
                <a:tc>
                  <a:txBody>
                    <a:bodyPr/>
                    <a:lstStyle/>
                    <a:p>
                      <a:r>
                        <a:rPr lang="en-US" sz="1600"/>
                        <a:t>REFERENCES</a:t>
                      </a:r>
                    </a:p>
                  </a:txBody>
                  <a:tcPr marL="47625" marR="47625" marT="47625" marB="47625" anchor="ctr"/>
                </a:tc>
                <a:tc>
                  <a:txBody>
                    <a:bodyPr/>
                    <a:lstStyle/>
                    <a:p>
                      <a:r>
                        <a:rPr lang="en-US" sz="1600"/>
                        <a:t>References_priv</a:t>
                      </a:r>
                    </a:p>
                  </a:txBody>
                  <a:tcPr marL="47625" marR="47625" marT="47625" marB="47625" anchor="ctr"/>
                </a:tc>
                <a:tc>
                  <a:txBody>
                    <a:bodyPr/>
                    <a:lstStyle/>
                    <a:p>
                      <a:r>
                        <a:rPr lang="en-US" sz="1600"/>
                        <a:t>databases or tables</a:t>
                      </a:r>
                    </a:p>
                  </a:txBody>
                  <a:tcPr marL="47625" marR="47625" marT="47625" marB="47625" anchor="ctr"/>
                </a:tc>
              </a:tr>
              <a:tr h="152400">
                <a:tc>
                  <a:txBody>
                    <a:bodyPr/>
                    <a:lstStyle/>
                    <a:p>
                      <a:r>
                        <a:rPr lang="en-US" sz="1600"/>
                        <a:t>ALTER</a:t>
                      </a:r>
                    </a:p>
                  </a:txBody>
                  <a:tcPr marL="47625" marR="47625" marT="47625" marB="47625" anchor="ctr"/>
                </a:tc>
                <a:tc>
                  <a:txBody>
                    <a:bodyPr/>
                    <a:lstStyle/>
                    <a:p>
                      <a:r>
                        <a:rPr lang="en-US" sz="1600"/>
                        <a:t>Alter_priv</a:t>
                      </a:r>
                    </a:p>
                  </a:txBody>
                  <a:tcPr marL="47625" marR="47625" marT="47625" marB="47625" anchor="ctr"/>
                </a:tc>
                <a:tc>
                  <a:txBody>
                    <a:bodyPr/>
                    <a:lstStyle/>
                    <a:p>
                      <a:r>
                        <a:rPr lang="en-US" sz="1600" dirty="0"/>
                        <a:t>tables</a:t>
                      </a:r>
                    </a:p>
                  </a:txBody>
                  <a:tcPr marL="47625" marR="47625" marT="47625" marB="47625" anchor="ctr"/>
                </a:tc>
              </a:tr>
              <a:tr h="372511">
                <a:tc>
                  <a:txBody>
                    <a:bodyPr/>
                    <a:lstStyle/>
                    <a:p>
                      <a:r>
                        <a:rPr lang="en-US" sz="1600"/>
                        <a:t>DELETE</a:t>
                      </a:r>
                    </a:p>
                  </a:txBody>
                  <a:tcPr marL="47625" marR="47625" marT="47625" marB="47625" anchor="ctr"/>
                </a:tc>
                <a:tc>
                  <a:txBody>
                    <a:bodyPr/>
                    <a:lstStyle/>
                    <a:p>
                      <a:r>
                        <a:rPr lang="en-US" sz="1600"/>
                        <a:t>Delete_priv</a:t>
                      </a:r>
                    </a:p>
                  </a:txBody>
                  <a:tcPr marL="47625" marR="47625" marT="47625" marB="47625" anchor="ctr"/>
                </a:tc>
                <a:tc>
                  <a:txBody>
                    <a:bodyPr/>
                    <a:lstStyle/>
                    <a:p>
                      <a:r>
                        <a:rPr lang="en-US" sz="1600"/>
                        <a:t>tables</a:t>
                      </a:r>
                    </a:p>
                  </a:txBody>
                  <a:tcPr marL="47625" marR="47625" marT="47625" marB="47625" anchor="ctr"/>
                </a:tc>
              </a:tr>
              <a:tr h="371235">
                <a:tc>
                  <a:txBody>
                    <a:bodyPr/>
                    <a:lstStyle/>
                    <a:p>
                      <a:r>
                        <a:rPr lang="en-US" sz="1600"/>
                        <a:t>Index</a:t>
                      </a:r>
                    </a:p>
                  </a:txBody>
                  <a:tcPr marL="47625" marR="47625" marT="47625" marB="47625" anchor="ctr"/>
                </a:tc>
                <a:tc>
                  <a:txBody>
                    <a:bodyPr/>
                    <a:lstStyle/>
                    <a:p>
                      <a:r>
                        <a:rPr lang="en-US" sz="1600"/>
                        <a:t>Index_priv</a:t>
                      </a:r>
                    </a:p>
                  </a:txBody>
                  <a:tcPr marL="47625" marR="47625" marT="47625" marB="47625" anchor="ctr"/>
                </a:tc>
                <a:tc>
                  <a:txBody>
                    <a:bodyPr/>
                    <a:lstStyle/>
                    <a:p>
                      <a:r>
                        <a:rPr lang="en-US" sz="1600"/>
                        <a:t>tables</a:t>
                      </a:r>
                    </a:p>
                  </a:txBody>
                  <a:tcPr marL="47625" marR="47625" marT="47625" marB="47625" anchor="ctr"/>
                </a:tc>
              </a:tr>
              <a:tr h="371235">
                <a:tc>
                  <a:txBody>
                    <a:bodyPr/>
                    <a:lstStyle/>
                    <a:p>
                      <a:r>
                        <a:rPr lang="en-US" sz="1600"/>
                        <a:t>INSERT</a:t>
                      </a:r>
                    </a:p>
                  </a:txBody>
                  <a:tcPr marL="47625" marR="47625" marT="47625" marB="47625" anchor="ctr"/>
                </a:tc>
                <a:tc>
                  <a:txBody>
                    <a:bodyPr/>
                    <a:lstStyle/>
                    <a:p>
                      <a:r>
                        <a:rPr lang="en-US" sz="1600"/>
                        <a:t>Insert_priv</a:t>
                      </a:r>
                    </a:p>
                  </a:txBody>
                  <a:tcPr marL="47625" marR="47625" marT="47625" marB="47625" anchor="ctr"/>
                </a:tc>
                <a:tc>
                  <a:txBody>
                    <a:bodyPr/>
                    <a:lstStyle/>
                    <a:p>
                      <a:r>
                        <a:rPr lang="en-US" sz="1600"/>
                        <a:t>tables or columns</a:t>
                      </a:r>
                    </a:p>
                  </a:txBody>
                  <a:tcPr marL="47625" marR="47625" marT="47625" marB="47625" anchor="ctr"/>
                </a:tc>
              </a:tr>
              <a:tr h="371235">
                <a:tc>
                  <a:txBody>
                    <a:bodyPr/>
                    <a:lstStyle/>
                    <a:p>
                      <a:r>
                        <a:rPr lang="en-US" sz="1600"/>
                        <a:t>SELECT</a:t>
                      </a:r>
                    </a:p>
                  </a:txBody>
                  <a:tcPr marL="47625" marR="47625" marT="47625" marB="47625" anchor="ctr"/>
                </a:tc>
                <a:tc>
                  <a:txBody>
                    <a:bodyPr/>
                    <a:lstStyle/>
                    <a:p>
                      <a:r>
                        <a:rPr lang="en-US" sz="1600"/>
                        <a:t>Select_priv</a:t>
                      </a:r>
                    </a:p>
                  </a:txBody>
                  <a:tcPr marL="47625" marR="47625" marT="47625" marB="47625" anchor="ctr"/>
                </a:tc>
                <a:tc>
                  <a:txBody>
                    <a:bodyPr/>
                    <a:lstStyle/>
                    <a:p>
                      <a:r>
                        <a:rPr lang="en-US" sz="1600"/>
                        <a:t>tables or columns</a:t>
                      </a:r>
                    </a:p>
                  </a:txBody>
                  <a:tcPr marL="47625" marR="47625" marT="47625" marB="47625" anchor="ctr"/>
                </a:tc>
              </a:tr>
              <a:tr h="371235">
                <a:tc>
                  <a:txBody>
                    <a:bodyPr/>
                    <a:lstStyle/>
                    <a:p>
                      <a:r>
                        <a:rPr lang="en-US" sz="1600"/>
                        <a:t>UPDATE</a:t>
                      </a:r>
                    </a:p>
                  </a:txBody>
                  <a:tcPr marL="47625" marR="47625" marT="47625" marB="47625" anchor="ctr"/>
                </a:tc>
                <a:tc>
                  <a:txBody>
                    <a:bodyPr/>
                    <a:lstStyle/>
                    <a:p>
                      <a:r>
                        <a:rPr lang="en-US" sz="1600"/>
                        <a:t>Update_priv</a:t>
                      </a:r>
                    </a:p>
                  </a:txBody>
                  <a:tcPr marL="47625" marR="47625" marT="47625" marB="47625" anchor="ctr"/>
                </a:tc>
                <a:tc>
                  <a:txBody>
                    <a:bodyPr/>
                    <a:lstStyle/>
                    <a:p>
                      <a:r>
                        <a:rPr lang="en-US" sz="1600" dirty="0"/>
                        <a:t>tables or columns</a:t>
                      </a:r>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Privileges for Users</a:t>
            </a:r>
            <a:endParaRPr lang="en-US" dirty="0"/>
          </a:p>
        </p:txBody>
      </p:sp>
      <p:graphicFrame>
        <p:nvGraphicFramePr>
          <p:cNvPr id="3" name="Table 2"/>
          <p:cNvGraphicFramePr>
            <a:graphicFrameLocks noGrp="1"/>
          </p:cNvGraphicFramePr>
          <p:nvPr/>
        </p:nvGraphicFramePr>
        <p:xfrm>
          <a:off x="381000" y="1600201"/>
          <a:ext cx="8229600" cy="4421580"/>
        </p:xfrm>
        <a:graphic>
          <a:graphicData uri="http://schemas.openxmlformats.org/drawingml/2006/table">
            <a:tbl>
              <a:tblPr firstRow="1" bandRow="1">
                <a:tableStyleId>{5C22544A-7EE6-4342-B048-85BDC9FD1C3A}</a:tableStyleId>
              </a:tblPr>
              <a:tblGrid>
                <a:gridCol w="2362200"/>
                <a:gridCol w="2362200"/>
                <a:gridCol w="3505200"/>
              </a:tblGrid>
              <a:tr h="562593">
                <a:tc>
                  <a:txBody>
                    <a:bodyPr/>
                    <a:lstStyle/>
                    <a:p>
                      <a:pPr algn="l"/>
                      <a:r>
                        <a:rPr lang="en-US" b="0" dirty="0"/>
                        <a:t>Privilege</a:t>
                      </a:r>
                    </a:p>
                  </a:txBody>
                  <a:tcPr marL="95250" marR="95250" marT="142875" marB="142875" anchor="ctr"/>
                </a:tc>
                <a:tc>
                  <a:txBody>
                    <a:bodyPr/>
                    <a:lstStyle/>
                    <a:p>
                      <a:pPr algn="l"/>
                      <a:r>
                        <a:rPr lang="en-US" b="0" dirty="0"/>
                        <a:t>Column</a:t>
                      </a:r>
                    </a:p>
                  </a:txBody>
                  <a:tcPr marL="95250" marR="95250" marT="142875" marB="142875" anchor="ctr"/>
                </a:tc>
                <a:tc>
                  <a:txBody>
                    <a:bodyPr/>
                    <a:lstStyle/>
                    <a:p>
                      <a:pPr algn="l"/>
                      <a:r>
                        <a:rPr lang="en-US" b="0" dirty="0"/>
                        <a:t>Context</a:t>
                      </a:r>
                    </a:p>
                  </a:txBody>
                  <a:tcPr marL="95250" marR="95250" marT="142875" marB="142875" anchor="ctr"/>
                </a:tc>
              </a:tr>
              <a:tr h="275606">
                <a:tc>
                  <a:txBody>
                    <a:bodyPr/>
                    <a:lstStyle/>
                    <a:p>
                      <a:r>
                        <a:rPr lang="en-US" sz="1600" dirty="0"/>
                        <a:t>CREATE TEMPORARY TABLES</a:t>
                      </a:r>
                    </a:p>
                  </a:txBody>
                  <a:tcPr marL="47625" marR="47625" marT="47625" marB="47625" anchor="ctr"/>
                </a:tc>
                <a:tc>
                  <a:txBody>
                    <a:bodyPr/>
                    <a:lstStyle/>
                    <a:p>
                      <a:r>
                        <a:rPr lang="en-US" sz="1600"/>
                        <a:t>Create_tmp_table_priv</a:t>
                      </a:r>
                    </a:p>
                  </a:txBody>
                  <a:tcPr marL="47625" marR="47625" marT="47625" marB="47625" anchor="ctr"/>
                </a:tc>
                <a:tc>
                  <a:txBody>
                    <a:bodyPr/>
                    <a:lstStyle/>
                    <a:p>
                      <a:r>
                        <a:rPr lang="en-US" sz="1600"/>
                        <a:t>tables</a:t>
                      </a:r>
                    </a:p>
                  </a:txBody>
                  <a:tcPr marL="47625" marR="47625" marT="47625" marB="47625" anchor="ctr"/>
                </a:tc>
              </a:tr>
              <a:tr h="393716">
                <a:tc>
                  <a:txBody>
                    <a:bodyPr/>
                    <a:lstStyle/>
                    <a:p>
                      <a:r>
                        <a:rPr lang="en-US" sz="1600"/>
                        <a:t>LOCK TABLES</a:t>
                      </a:r>
                    </a:p>
                  </a:txBody>
                  <a:tcPr marL="47625" marR="47625" marT="47625" marB="47625" anchor="ctr"/>
                </a:tc>
                <a:tc>
                  <a:txBody>
                    <a:bodyPr/>
                    <a:lstStyle/>
                    <a:p>
                      <a:r>
                        <a:rPr lang="en-US" sz="1600" dirty="0" err="1"/>
                        <a:t>Lock_tables_priv</a:t>
                      </a:r>
                      <a:endParaRPr lang="en-US" sz="1600" dirty="0"/>
                    </a:p>
                  </a:txBody>
                  <a:tcPr marL="47625" marR="47625" marT="47625" marB="47625" anchor="ctr"/>
                </a:tc>
                <a:tc>
                  <a:txBody>
                    <a:bodyPr/>
                    <a:lstStyle/>
                    <a:p>
                      <a:r>
                        <a:rPr lang="en-US" sz="1600"/>
                        <a:t>tables</a:t>
                      </a:r>
                    </a:p>
                  </a:txBody>
                  <a:tcPr marL="47625" marR="47625" marT="47625" marB="47625" anchor="ctr"/>
                </a:tc>
              </a:tr>
              <a:tr h="304800">
                <a:tc>
                  <a:txBody>
                    <a:bodyPr/>
                    <a:lstStyle/>
                    <a:p>
                      <a:r>
                        <a:rPr lang="en-US" sz="1600"/>
                        <a:t>CREATE VIEW</a:t>
                      </a:r>
                    </a:p>
                  </a:txBody>
                  <a:tcPr marL="47625" marR="47625" marT="47625" marB="47625" anchor="ctr"/>
                </a:tc>
                <a:tc>
                  <a:txBody>
                    <a:bodyPr/>
                    <a:lstStyle/>
                    <a:p>
                      <a:r>
                        <a:rPr lang="en-US" sz="1600" dirty="0" err="1"/>
                        <a:t>Create_view_priv</a:t>
                      </a:r>
                      <a:endParaRPr lang="en-US" sz="1600" dirty="0"/>
                    </a:p>
                  </a:txBody>
                  <a:tcPr marL="47625" marR="47625" marT="47625" marB="47625" anchor="ctr"/>
                </a:tc>
                <a:tc>
                  <a:txBody>
                    <a:bodyPr/>
                    <a:lstStyle/>
                    <a:p>
                      <a:r>
                        <a:rPr lang="en-US" sz="1600"/>
                        <a:t>views</a:t>
                      </a:r>
                    </a:p>
                  </a:txBody>
                  <a:tcPr marL="47625" marR="47625" marT="47625" marB="47625" anchor="ctr"/>
                </a:tc>
              </a:tr>
              <a:tr h="346710">
                <a:tc>
                  <a:txBody>
                    <a:bodyPr/>
                    <a:lstStyle/>
                    <a:p>
                      <a:r>
                        <a:rPr lang="en-US" sz="1600"/>
                        <a:t>SHOW VIEW</a:t>
                      </a:r>
                    </a:p>
                  </a:txBody>
                  <a:tcPr marL="47625" marR="47625" marT="47625" marB="47625" anchor="ctr"/>
                </a:tc>
                <a:tc>
                  <a:txBody>
                    <a:bodyPr/>
                    <a:lstStyle/>
                    <a:p>
                      <a:r>
                        <a:rPr lang="en-US" sz="1600" dirty="0" err="1"/>
                        <a:t>Show_view_priv</a:t>
                      </a:r>
                      <a:endParaRPr lang="en-US" sz="1600" dirty="0"/>
                    </a:p>
                  </a:txBody>
                  <a:tcPr marL="47625" marR="47625" marT="47625" marB="47625" anchor="ctr"/>
                </a:tc>
                <a:tc>
                  <a:txBody>
                    <a:bodyPr/>
                    <a:lstStyle/>
                    <a:p>
                      <a:r>
                        <a:rPr lang="en-US" sz="1600"/>
                        <a:t>views</a:t>
                      </a:r>
                    </a:p>
                  </a:txBody>
                  <a:tcPr marL="47625" marR="47625" marT="47625" marB="47625" anchor="ctr"/>
                </a:tc>
              </a:tr>
              <a:tr h="152400">
                <a:tc>
                  <a:txBody>
                    <a:bodyPr/>
                    <a:lstStyle/>
                    <a:p>
                      <a:r>
                        <a:rPr lang="en-US" sz="1600"/>
                        <a:t>ALTER ROUTINE</a:t>
                      </a:r>
                    </a:p>
                  </a:txBody>
                  <a:tcPr marL="47625" marR="47625" marT="47625" marB="47625" anchor="ctr"/>
                </a:tc>
                <a:tc>
                  <a:txBody>
                    <a:bodyPr/>
                    <a:lstStyle/>
                    <a:p>
                      <a:r>
                        <a:rPr lang="en-US" sz="1600" dirty="0" err="1"/>
                        <a:t>Alter_routine_priv</a:t>
                      </a:r>
                      <a:endParaRPr lang="en-US" sz="1600" dirty="0"/>
                    </a:p>
                  </a:txBody>
                  <a:tcPr marL="47625" marR="47625" marT="47625" marB="47625" anchor="ctr"/>
                </a:tc>
                <a:tc>
                  <a:txBody>
                    <a:bodyPr/>
                    <a:lstStyle/>
                    <a:p>
                      <a:r>
                        <a:rPr lang="en-US" sz="1600" dirty="0"/>
                        <a:t>stored routines</a:t>
                      </a:r>
                    </a:p>
                  </a:txBody>
                  <a:tcPr marL="47625" marR="47625" marT="47625" marB="47625" anchor="ctr"/>
                </a:tc>
              </a:tr>
              <a:tr h="372511">
                <a:tc>
                  <a:txBody>
                    <a:bodyPr/>
                    <a:lstStyle/>
                    <a:p>
                      <a:r>
                        <a:rPr lang="en-US" sz="1600"/>
                        <a:t>CREATE ROUTINE</a:t>
                      </a:r>
                    </a:p>
                  </a:txBody>
                  <a:tcPr marL="47625" marR="47625" marT="47625" marB="47625" anchor="ctr"/>
                </a:tc>
                <a:tc>
                  <a:txBody>
                    <a:bodyPr/>
                    <a:lstStyle/>
                    <a:p>
                      <a:r>
                        <a:rPr lang="en-US" sz="1600"/>
                        <a:t>Create_routine_priv</a:t>
                      </a:r>
                    </a:p>
                  </a:txBody>
                  <a:tcPr marL="47625" marR="47625" marT="47625" marB="47625" anchor="ctr"/>
                </a:tc>
                <a:tc>
                  <a:txBody>
                    <a:bodyPr/>
                    <a:lstStyle/>
                    <a:p>
                      <a:r>
                        <a:rPr lang="en-US" sz="1600" dirty="0"/>
                        <a:t>stored routines</a:t>
                      </a:r>
                    </a:p>
                  </a:txBody>
                  <a:tcPr marL="47625" marR="47625" marT="47625" marB="47625" anchor="ctr"/>
                </a:tc>
              </a:tr>
              <a:tr h="371235">
                <a:tc>
                  <a:txBody>
                    <a:bodyPr/>
                    <a:lstStyle/>
                    <a:p>
                      <a:r>
                        <a:rPr lang="en-US" sz="1600"/>
                        <a:t>EXECUTE</a:t>
                      </a:r>
                    </a:p>
                  </a:txBody>
                  <a:tcPr marL="47625" marR="47625" marT="47625" marB="47625" anchor="ctr"/>
                </a:tc>
                <a:tc>
                  <a:txBody>
                    <a:bodyPr/>
                    <a:lstStyle/>
                    <a:p>
                      <a:r>
                        <a:rPr lang="en-US" sz="1600"/>
                        <a:t>Execute_priv</a:t>
                      </a:r>
                    </a:p>
                  </a:txBody>
                  <a:tcPr marL="47625" marR="47625" marT="47625" marB="47625" anchor="ctr"/>
                </a:tc>
                <a:tc>
                  <a:txBody>
                    <a:bodyPr/>
                    <a:lstStyle/>
                    <a:p>
                      <a:r>
                        <a:rPr lang="en-US" sz="1600" dirty="0"/>
                        <a:t>stored routines</a:t>
                      </a:r>
                    </a:p>
                  </a:txBody>
                  <a:tcPr marL="47625" marR="47625" marT="47625" marB="47625" anchor="ctr"/>
                </a:tc>
              </a:tr>
              <a:tr h="371235">
                <a:tc>
                  <a:txBody>
                    <a:bodyPr/>
                    <a:lstStyle/>
                    <a:p>
                      <a:r>
                        <a:rPr lang="en-US" sz="1600"/>
                        <a:t>FILE</a:t>
                      </a:r>
                    </a:p>
                  </a:txBody>
                  <a:tcPr marL="47625" marR="47625" marT="47625" marB="47625" anchor="ctr"/>
                </a:tc>
                <a:tc>
                  <a:txBody>
                    <a:bodyPr/>
                    <a:lstStyle/>
                    <a:p>
                      <a:r>
                        <a:rPr lang="en-US" sz="1600"/>
                        <a:t>File_priv</a:t>
                      </a:r>
                    </a:p>
                  </a:txBody>
                  <a:tcPr marL="47625" marR="47625" marT="47625" marB="47625" anchor="ctr"/>
                </a:tc>
                <a:tc>
                  <a:txBody>
                    <a:bodyPr/>
                    <a:lstStyle/>
                    <a:p>
                      <a:r>
                        <a:rPr lang="en-US" sz="1600" dirty="0"/>
                        <a:t>file access on server host</a:t>
                      </a:r>
                    </a:p>
                  </a:txBody>
                  <a:tcPr marL="47625" marR="47625" marT="47625" marB="47625" anchor="ctr"/>
                </a:tc>
              </a:tr>
              <a:tr h="371235">
                <a:tc>
                  <a:txBody>
                    <a:bodyPr/>
                    <a:lstStyle/>
                    <a:p>
                      <a:r>
                        <a:rPr lang="en-US" sz="1600"/>
                        <a:t>CREATE USER</a:t>
                      </a:r>
                    </a:p>
                  </a:txBody>
                  <a:tcPr marL="47625" marR="47625" marT="47625" marB="47625" anchor="ctr"/>
                </a:tc>
                <a:tc>
                  <a:txBody>
                    <a:bodyPr/>
                    <a:lstStyle/>
                    <a:p>
                      <a:r>
                        <a:rPr lang="en-US" sz="1600"/>
                        <a:t>Create_user_priv</a:t>
                      </a:r>
                    </a:p>
                  </a:txBody>
                  <a:tcPr marL="47625" marR="47625" marT="47625" marB="47625" anchor="ctr"/>
                </a:tc>
                <a:tc>
                  <a:txBody>
                    <a:bodyPr/>
                    <a:lstStyle/>
                    <a:p>
                      <a:r>
                        <a:rPr lang="en-US" sz="1600" dirty="0"/>
                        <a:t>server administration</a:t>
                      </a:r>
                    </a:p>
                  </a:txBody>
                  <a:tcPr marL="47625" marR="47625" marT="47625" marB="47625" anchor="ctr"/>
                </a:tc>
              </a:tr>
              <a:tr h="371235">
                <a:tc>
                  <a:txBody>
                    <a:bodyPr/>
                    <a:lstStyle/>
                    <a:p>
                      <a:r>
                        <a:rPr lang="en-US" sz="1600"/>
                        <a:t>PROCESS</a:t>
                      </a:r>
                    </a:p>
                  </a:txBody>
                  <a:tcPr marL="47625" marR="47625" marT="47625" marB="47625" anchor="ctr"/>
                </a:tc>
                <a:tc>
                  <a:txBody>
                    <a:bodyPr/>
                    <a:lstStyle/>
                    <a:p>
                      <a:r>
                        <a:rPr lang="en-US" sz="1600"/>
                        <a:t>Process_priv</a:t>
                      </a:r>
                    </a:p>
                  </a:txBody>
                  <a:tcPr marL="47625" marR="47625" marT="47625" marB="47625" anchor="ctr"/>
                </a:tc>
                <a:tc>
                  <a:txBody>
                    <a:bodyPr/>
                    <a:lstStyle/>
                    <a:p>
                      <a:r>
                        <a:rPr lang="en-US" sz="1600" dirty="0"/>
                        <a:t>server administration</a:t>
                      </a:r>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Privileges for Users</a:t>
            </a:r>
            <a:endParaRPr lang="en-US" dirty="0"/>
          </a:p>
        </p:txBody>
      </p:sp>
      <p:graphicFrame>
        <p:nvGraphicFramePr>
          <p:cNvPr id="3" name="Table 2"/>
          <p:cNvGraphicFramePr>
            <a:graphicFrameLocks noGrp="1"/>
          </p:cNvGraphicFramePr>
          <p:nvPr/>
        </p:nvGraphicFramePr>
        <p:xfrm>
          <a:off x="381000" y="1600201"/>
          <a:ext cx="8229600" cy="3806505"/>
        </p:xfrm>
        <a:graphic>
          <a:graphicData uri="http://schemas.openxmlformats.org/drawingml/2006/table">
            <a:tbl>
              <a:tblPr firstRow="1" bandRow="1">
                <a:tableStyleId>{5C22544A-7EE6-4342-B048-85BDC9FD1C3A}</a:tableStyleId>
              </a:tblPr>
              <a:tblGrid>
                <a:gridCol w="2209800"/>
                <a:gridCol w="2209800"/>
                <a:gridCol w="3810000"/>
              </a:tblGrid>
              <a:tr h="562593">
                <a:tc>
                  <a:txBody>
                    <a:bodyPr/>
                    <a:lstStyle/>
                    <a:p>
                      <a:pPr algn="l"/>
                      <a:r>
                        <a:rPr lang="en-US" b="0" dirty="0"/>
                        <a:t>Privilege</a:t>
                      </a:r>
                    </a:p>
                  </a:txBody>
                  <a:tcPr marL="95250" marR="95250" marT="142875" marB="142875" anchor="ctr"/>
                </a:tc>
                <a:tc>
                  <a:txBody>
                    <a:bodyPr/>
                    <a:lstStyle/>
                    <a:p>
                      <a:pPr algn="l"/>
                      <a:r>
                        <a:rPr lang="en-US" b="0" dirty="0"/>
                        <a:t>Column</a:t>
                      </a:r>
                    </a:p>
                  </a:txBody>
                  <a:tcPr marL="95250" marR="95250" marT="142875" marB="142875" anchor="ctr"/>
                </a:tc>
                <a:tc>
                  <a:txBody>
                    <a:bodyPr/>
                    <a:lstStyle/>
                    <a:p>
                      <a:pPr algn="l"/>
                      <a:r>
                        <a:rPr lang="en-US" b="0" dirty="0"/>
                        <a:t>Context</a:t>
                      </a:r>
                    </a:p>
                  </a:txBody>
                  <a:tcPr marL="95250" marR="95250" marT="142875" marB="142875" anchor="ctr"/>
                </a:tc>
              </a:tr>
              <a:tr h="275606">
                <a:tc>
                  <a:txBody>
                    <a:bodyPr/>
                    <a:lstStyle/>
                    <a:p>
                      <a:r>
                        <a:rPr lang="en-US" sz="1600" smtClean="0"/>
                        <a:t>RELOAD</a:t>
                      </a:r>
                      <a:endParaRPr lang="en-US" sz="1600" dirty="0"/>
                    </a:p>
                  </a:txBody>
                  <a:tcPr marL="47625" marR="47625" marT="47625" marB="47625" anchor="ctr"/>
                </a:tc>
                <a:tc>
                  <a:txBody>
                    <a:bodyPr/>
                    <a:lstStyle/>
                    <a:p>
                      <a:r>
                        <a:rPr lang="en-US" sz="1600"/>
                        <a:t>Reload_priv</a:t>
                      </a:r>
                    </a:p>
                  </a:txBody>
                  <a:tcPr marL="47625" marR="47625" marT="47625" marB="47625" anchor="ctr"/>
                </a:tc>
                <a:tc>
                  <a:txBody>
                    <a:bodyPr/>
                    <a:lstStyle/>
                    <a:p>
                      <a:r>
                        <a:rPr lang="en-US" sz="1600"/>
                        <a:t>server administration</a:t>
                      </a:r>
                    </a:p>
                  </a:txBody>
                  <a:tcPr marL="47625" marR="47625" marT="47625" marB="47625" anchor="ctr"/>
                </a:tc>
              </a:tr>
              <a:tr h="393716">
                <a:tc>
                  <a:txBody>
                    <a:bodyPr/>
                    <a:lstStyle/>
                    <a:p>
                      <a:r>
                        <a:rPr lang="en-US" sz="1600" dirty="0" smtClean="0"/>
                        <a:t>REPLICATION CLIENT</a:t>
                      </a:r>
                      <a:endParaRPr lang="en-US" sz="1600" dirty="0"/>
                    </a:p>
                  </a:txBody>
                  <a:tcPr marL="47625" marR="47625" marT="47625" marB="47625" anchor="ctr"/>
                </a:tc>
                <a:tc>
                  <a:txBody>
                    <a:bodyPr/>
                    <a:lstStyle/>
                    <a:p>
                      <a:r>
                        <a:rPr lang="en-US" sz="1600"/>
                        <a:t>Repl_client_priv</a:t>
                      </a:r>
                    </a:p>
                  </a:txBody>
                  <a:tcPr marL="47625" marR="47625" marT="47625" marB="47625" anchor="ctr"/>
                </a:tc>
                <a:tc>
                  <a:txBody>
                    <a:bodyPr/>
                    <a:lstStyle/>
                    <a:p>
                      <a:r>
                        <a:rPr lang="en-US" sz="1600"/>
                        <a:t>server administration</a:t>
                      </a:r>
                    </a:p>
                  </a:txBody>
                  <a:tcPr marL="47625" marR="47625" marT="47625" marB="47625" anchor="ctr"/>
                </a:tc>
              </a:tr>
              <a:tr h="304800">
                <a:tc>
                  <a:txBody>
                    <a:bodyPr/>
                    <a:lstStyle/>
                    <a:p>
                      <a:r>
                        <a:rPr lang="en-US" sz="1600"/>
                        <a:t>REPLICATION SLAVE</a:t>
                      </a:r>
                    </a:p>
                  </a:txBody>
                  <a:tcPr marL="47625" marR="47625" marT="47625" marB="47625" anchor="ctr"/>
                </a:tc>
                <a:tc>
                  <a:txBody>
                    <a:bodyPr/>
                    <a:lstStyle/>
                    <a:p>
                      <a:r>
                        <a:rPr lang="en-US" sz="1600"/>
                        <a:t>Repl_slave_priv</a:t>
                      </a:r>
                    </a:p>
                  </a:txBody>
                  <a:tcPr marL="47625" marR="47625" marT="47625" marB="47625" anchor="ctr"/>
                </a:tc>
                <a:tc>
                  <a:txBody>
                    <a:bodyPr/>
                    <a:lstStyle/>
                    <a:p>
                      <a:r>
                        <a:rPr lang="en-US" sz="1600"/>
                        <a:t>server administration</a:t>
                      </a:r>
                    </a:p>
                  </a:txBody>
                  <a:tcPr marL="47625" marR="47625" marT="47625" marB="47625" anchor="ctr"/>
                </a:tc>
              </a:tr>
              <a:tr h="346710">
                <a:tc>
                  <a:txBody>
                    <a:bodyPr/>
                    <a:lstStyle/>
                    <a:p>
                      <a:r>
                        <a:rPr lang="en-US" sz="1600"/>
                        <a:t>SHOW DATABASES</a:t>
                      </a:r>
                    </a:p>
                  </a:txBody>
                  <a:tcPr marL="47625" marR="47625" marT="47625" marB="47625" anchor="ctr"/>
                </a:tc>
                <a:tc>
                  <a:txBody>
                    <a:bodyPr/>
                    <a:lstStyle/>
                    <a:p>
                      <a:r>
                        <a:rPr lang="en-US" sz="1600"/>
                        <a:t>Show_db_priv</a:t>
                      </a:r>
                    </a:p>
                  </a:txBody>
                  <a:tcPr marL="47625" marR="47625" marT="47625" marB="47625" anchor="ctr"/>
                </a:tc>
                <a:tc>
                  <a:txBody>
                    <a:bodyPr/>
                    <a:lstStyle/>
                    <a:p>
                      <a:r>
                        <a:rPr lang="en-US" sz="1600"/>
                        <a:t>server administration</a:t>
                      </a:r>
                    </a:p>
                  </a:txBody>
                  <a:tcPr marL="47625" marR="47625" marT="47625" marB="47625" anchor="ctr"/>
                </a:tc>
              </a:tr>
              <a:tr h="152400">
                <a:tc>
                  <a:txBody>
                    <a:bodyPr/>
                    <a:lstStyle/>
                    <a:p>
                      <a:r>
                        <a:rPr lang="en-US" sz="1600"/>
                        <a:t>SHUTDOWN</a:t>
                      </a:r>
                    </a:p>
                  </a:txBody>
                  <a:tcPr marL="47625" marR="47625" marT="47625" marB="47625" anchor="ctr"/>
                </a:tc>
                <a:tc>
                  <a:txBody>
                    <a:bodyPr/>
                    <a:lstStyle/>
                    <a:p>
                      <a:r>
                        <a:rPr lang="en-US" sz="1600"/>
                        <a:t>Shutdown_priv</a:t>
                      </a:r>
                    </a:p>
                  </a:txBody>
                  <a:tcPr marL="47625" marR="47625" marT="47625" marB="47625" anchor="ctr"/>
                </a:tc>
                <a:tc>
                  <a:txBody>
                    <a:bodyPr/>
                    <a:lstStyle/>
                    <a:p>
                      <a:r>
                        <a:rPr lang="en-US" sz="1600"/>
                        <a:t>server administration</a:t>
                      </a:r>
                    </a:p>
                  </a:txBody>
                  <a:tcPr marL="47625" marR="47625" marT="47625" marB="47625" anchor="ctr"/>
                </a:tc>
              </a:tr>
              <a:tr h="372511">
                <a:tc>
                  <a:txBody>
                    <a:bodyPr/>
                    <a:lstStyle/>
                    <a:p>
                      <a:r>
                        <a:rPr lang="en-US" sz="1600"/>
                        <a:t>SUPER</a:t>
                      </a:r>
                    </a:p>
                  </a:txBody>
                  <a:tcPr marL="47625" marR="47625" marT="47625" marB="47625" anchor="ctr"/>
                </a:tc>
                <a:tc>
                  <a:txBody>
                    <a:bodyPr/>
                    <a:lstStyle/>
                    <a:p>
                      <a:r>
                        <a:rPr lang="en-US" sz="1600"/>
                        <a:t>Super_priv</a:t>
                      </a:r>
                    </a:p>
                  </a:txBody>
                  <a:tcPr marL="47625" marR="47625" marT="47625" marB="47625" anchor="ctr"/>
                </a:tc>
                <a:tc>
                  <a:txBody>
                    <a:bodyPr/>
                    <a:lstStyle/>
                    <a:p>
                      <a:r>
                        <a:rPr lang="en-US" sz="1600"/>
                        <a:t>server administration</a:t>
                      </a:r>
                    </a:p>
                  </a:txBody>
                  <a:tcPr marL="47625" marR="47625" marT="47625" marB="47625" anchor="ctr"/>
                </a:tc>
              </a:tr>
              <a:tr h="371235">
                <a:tc>
                  <a:txBody>
                    <a:bodyPr/>
                    <a:lstStyle/>
                    <a:p>
                      <a:r>
                        <a:rPr lang="en-US" sz="1600"/>
                        <a:t>ALL[PRIVILEGES]</a:t>
                      </a:r>
                    </a:p>
                  </a:txBody>
                  <a:tcPr marL="47625" marR="47625" marT="47625" marB="47625" anchor="ctr"/>
                </a:tc>
                <a:tc>
                  <a:txBody>
                    <a:bodyPr/>
                    <a:lstStyle/>
                    <a:p>
                      <a:r>
                        <a:rPr lang="en-US" sz="1600"/>
                        <a:t>-</a:t>
                      </a:r>
                    </a:p>
                  </a:txBody>
                  <a:tcPr marL="47625" marR="47625" marT="47625" marB="47625" anchor="ctr"/>
                </a:tc>
                <a:tc>
                  <a:txBody>
                    <a:bodyPr/>
                    <a:lstStyle/>
                    <a:p>
                      <a:r>
                        <a:rPr lang="en-US" sz="1600"/>
                        <a:t>server administration</a:t>
                      </a:r>
                    </a:p>
                  </a:txBody>
                  <a:tcPr marL="47625" marR="47625" marT="47625" marB="47625" anchor="ctr"/>
                </a:tc>
              </a:tr>
              <a:tr h="371235">
                <a:tc>
                  <a:txBody>
                    <a:bodyPr/>
                    <a:lstStyle/>
                    <a:p>
                      <a:r>
                        <a:rPr lang="en-US" sz="1600"/>
                        <a:t>USAGE</a:t>
                      </a:r>
                    </a:p>
                  </a:txBody>
                  <a:tcPr marL="47625" marR="47625" marT="47625" marB="47625" anchor="ctr"/>
                </a:tc>
                <a:tc>
                  <a:txBody>
                    <a:bodyPr/>
                    <a:lstStyle/>
                    <a:p>
                      <a:r>
                        <a:rPr lang="en-US" sz="1600"/>
                        <a:t>-</a:t>
                      </a:r>
                    </a:p>
                  </a:txBody>
                  <a:tcPr marL="47625" marR="47625" marT="47625" marB="47625" anchor="ctr"/>
                </a:tc>
                <a:tc>
                  <a:txBody>
                    <a:bodyPr/>
                    <a:lstStyle/>
                    <a:p>
                      <a:r>
                        <a:rPr lang="en-US" sz="1600" dirty="0"/>
                        <a:t>server administration</a:t>
                      </a:r>
                    </a:p>
                  </a:txBody>
                  <a:tcPr marL="47625" marR="47625" marT="47625" marB="47625" anchor="ctr"/>
                </a:tc>
              </a:tr>
              <a:tr h="371235">
                <a:tc>
                  <a:txBody>
                    <a:bodyPr/>
                    <a:lstStyle/>
                    <a:p>
                      <a:r>
                        <a:rPr lang="en-US" sz="1600"/>
                        <a:t>RELOAD</a:t>
                      </a:r>
                    </a:p>
                  </a:txBody>
                  <a:tcPr marL="47625" marR="47625" marT="47625" marB="47625" anchor="ctr"/>
                </a:tc>
                <a:tc>
                  <a:txBody>
                    <a:bodyPr/>
                    <a:lstStyle/>
                    <a:p>
                      <a:r>
                        <a:rPr lang="en-US" sz="1600"/>
                        <a:t>Reload_priv</a:t>
                      </a:r>
                    </a:p>
                  </a:txBody>
                  <a:tcPr marL="47625" marR="47625" marT="47625" marB="47625" anchor="ctr"/>
                </a:tc>
                <a:tc>
                  <a:txBody>
                    <a:bodyPr/>
                    <a:lstStyle/>
                    <a:p>
                      <a:r>
                        <a:rPr lang="en-US" sz="1600" dirty="0"/>
                        <a:t>server administration</a:t>
                      </a:r>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Connection to </a:t>
            </a:r>
            <a:r>
              <a:rPr lang="en-US" dirty="0" err="1" smtClean="0"/>
              <a:t>MySQL</a:t>
            </a:r>
            <a:endParaRPr lang="en-US" dirty="0"/>
          </a:p>
        </p:txBody>
      </p:sp>
      <p:sp>
        <p:nvSpPr>
          <p:cNvPr id="3" name="Content Placeholder 2"/>
          <p:cNvSpPr>
            <a:spLocks noGrp="1"/>
          </p:cNvSpPr>
          <p:nvPr>
            <p:ph idx="1"/>
          </p:nvPr>
        </p:nvSpPr>
        <p:spPr>
          <a:xfrm>
            <a:off x="457200" y="1646237"/>
            <a:ext cx="8229600" cy="2011363"/>
          </a:xfrm>
        </p:spPr>
        <p:txBody>
          <a:bodyPr>
            <a:normAutofit/>
          </a:bodyPr>
          <a:lstStyle/>
          <a:p>
            <a:r>
              <a:rPr lang="en-US" sz="2400" dirty="0" smtClean="0">
                <a:latin typeface="Times New Roman" pitchFamily="18" charset="0"/>
                <a:cs typeface="Times New Roman" pitchFamily="18" charset="0"/>
              </a:rPr>
              <a:t>To connect to MySQL, we use</a:t>
            </a:r>
            <a:r>
              <a:rPr lang="en-US" sz="2400" dirty="0" smtClean="0">
                <a:solidFill>
                  <a:srgbClr val="C00000"/>
                </a:solidFill>
                <a:latin typeface="Times New Roman" pitchFamily="18" charset="0"/>
                <a:cs typeface="Times New Roman" pitchFamily="18" charset="0"/>
              </a:rPr>
              <a:t> </a:t>
            </a:r>
            <a:r>
              <a:rPr lang="en-US" sz="2400" b="1" dirty="0" err="1" smtClean="0">
                <a:solidFill>
                  <a:srgbClr val="C00000"/>
                </a:solidFill>
                <a:latin typeface="Times New Roman" pitchFamily="18" charset="0"/>
                <a:cs typeface="Times New Roman" pitchFamily="18" charset="0"/>
              </a:rPr>
              <a:t>mysql_connect</a:t>
            </a:r>
            <a:r>
              <a:rPr lang="en-US" sz="2400" b="1" dirty="0" smtClean="0">
                <a:solidFill>
                  <a:srgbClr val="C0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function. This function requires three arguments: domain name, user name, and password. It returns true at successful connection. The example below shows how to write a confirmation after the successful connection.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Connection to </a:t>
            </a:r>
            <a:r>
              <a:rPr lang="en-US" dirty="0" err="1" smtClean="0"/>
              <a:t>MySQL</a:t>
            </a:r>
            <a:endParaRPr lang="en-US" dirty="0"/>
          </a:p>
        </p:txBody>
      </p:sp>
      <p:pic>
        <p:nvPicPr>
          <p:cNvPr id="27650" name="Picture 2"/>
          <p:cNvPicPr>
            <a:picLocks noChangeAspect="1" noChangeArrowheads="1"/>
          </p:cNvPicPr>
          <p:nvPr/>
        </p:nvPicPr>
        <p:blipFill>
          <a:blip r:embed="rId2"/>
          <a:srcRect/>
          <a:stretch>
            <a:fillRect/>
          </a:stretch>
        </p:blipFill>
        <p:spPr bwMode="auto">
          <a:xfrm>
            <a:off x="609600" y="1447800"/>
            <a:ext cx="7848600" cy="3124200"/>
          </a:xfrm>
          <a:prstGeom prst="rect">
            <a:avLst/>
          </a:prstGeom>
          <a:noFill/>
          <a:ln w="9525">
            <a:noFill/>
            <a:miter lim="800000"/>
            <a:headEnd/>
            <a:tailEnd/>
          </a:ln>
          <a:effectLst/>
        </p:spPr>
      </p:pic>
      <p:sp>
        <p:nvSpPr>
          <p:cNvPr id="5" name="TextBox 4"/>
          <p:cNvSpPr txBox="1"/>
          <p:nvPr/>
        </p:nvSpPr>
        <p:spPr>
          <a:xfrm>
            <a:off x="6096000" y="2743200"/>
            <a:ext cx="2514600" cy="523220"/>
          </a:xfrm>
          <a:prstGeom prst="rect">
            <a:avLst/>
          </a:prstGeom>
          <a:noFill/>
        </p:spPr>
        <p:txBody>
          <a:bodyPr wrap="square" rtlCol="0">
            <a:spAutoFit/>
          </a:bodyPr>
          <a:lstStyle/>
          <a:p>
            <a:r>
              <a:rPr lang="en-US" sz="2800" b="1" dirty="0" smtClean="0">
                <a:solidFill>
                  <a:srgbClr val="C00000"/>
                </a:solidFill>
              </a:rPr>
              <a:t>connect.php</a:t>
            </a:r>
            <a:endParaRPr lang="en-US" sz="2800" b="1" dirty="0">
              <a:solidFill>
                <a:srgbClr val="C00000"/>
              </a:solidFill>
            </a:endParaRPr>
          </a:p>
        </p:txBody>
      </p:sp>
      <p:pic>
        <p:nvPicPr>
          <p:cNvPr id="28674" name="Picture 2"/>
          <p:cNvPicPr>
            <a:picLocks noChangeAspect="1" noChangeArrowheads="1"/>
          </p:cNvPicPr>
          <p:nvPr/>
        </p:nvPicPr>
        <p:blipFill>
          <a:blip r:embed="rId3"/>
          <a:srcRect/>
          <a:stretch>
            <a:fillRect/>
          </a:stretch>
        </p:blipFill>
        <p:spPr bwMode="auto">
          <a:xfrm>
            <a:off x="609600" y="4648200"/>
            <a:ext cx="6934200" cy="1924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PHP &amp; SQL</a:t>
            </a:r>
            <a:endParaRPr lang="en-US" dirty="0"/>
          </a:p>
        </p:txBody>
      </p:sp>
      <p:pic>
        <p:nvPicPr>
          <p:cNvPr id="23554" name="Picture 2"/>
          <p:cNvPicPr>
            <a:picLocks noChangeAspect="1" noChangeArrowheads="1"/>
          </p:cNvPicPr>
          <p:nvPr/>
        </p:nvPicPr>
        <p:blipFill>
          <a:blip r:embed="rId2"/>
          <a:srcRect/>
          <a:stretch>
            <a:fillRect/>
          </a:stretch>
        </p:blipFill>
        <p:spPr bwMode="auto">
          <a:xfrm>
            <a:off x="228600" y="1371600"/>
            <a:ext cx="8686800" cy="5334000"/>
          </a:xfrm>
          <a:prstGeom prst="rect">
            <a:avLst/>
          </a:prstGeom>
          <a:noFill/>
          <a:ln w="9525">
            <a:noFill/>
            <a:miter lim="800000"/>
            <a:headEnd/>
            <a:tailEnd/>
          </a:ln>
          <a:effectLst/>
        </p:spPr>
      </p:pic>
      <p:sp>
        <p:nvSpPr>
          <p:cNvPr id="4" name="TextBox 3"/>
          <p:cNvSpPr txBox="1"/>
          <p:nvPr/>
        </p:nvSpPr>
        <p:spPr>
          <a:xfrm>
            <a:off x="6248400" y="1447800"/>
            <a:ext cx="2133600" cy="523220"/>
          </a:xfrm>
          <a:prstGeom prst="rect">
            <a:avLst/>
          </a:prstGeom>
          <a:noFill/>
        </p:spPr>
        <p:txBody>
          <a:bodyPr wrap="square" rtlCol="0">
            <a:spAutoFit/>
          </a:bodyPr>
          <a:lstStyle/>
          <a:p>
            <a:r>
              <a:rPr lang="en-US" sz="2800" b="1" dirty="0" smtClean="0">
                <a:solidFill>
                  <a:srgbClr val="C00000"/>
                </a:solidFill>
              </a:rPr>
              <a:t>Data.html</a:t>
            </a:r>
            <a:endParaRPr lang="en-US" sz="2800" b="1" dirty="0">
              <a:solidFill>
                <a:srgbClr val="C00000"/>
              </a:solidFill>
            </a:endParaRPr>
          </a:p>
        </p:txBody>
      </p:sp>
      <p:grpSp>
        <p:nvGrpSpPr>
          <p:cNvPr id="5" name="Group 8"/>
          <p:cNvGrpSpPr>
            <a:grpSpLocks/>
          </p:cNvGrpSpPr>
          <p:nvPr/>
        </p:nvGrpSpPr>
        <p:grpSpPr bwMode="auto">
          <a:xfrm>
            <a:off x="4494212" y="3962400"/>
            <a:ext cx="4649788" cy="1028700"/>
            <a:chOff x="2086" y="100"/>
            <a:chExt cx="2929" cy="648"/>
          </a:xfrm>
        </p:grpSpPr>
        <p:sp>
          <p:nvSpPr>
            <p:cNvPr id="6" name="Text Box 5"/>
            <p:cNvSpPr txBox="1">
              <a:spLocks noChangeArrowheads="1"/>
            </p:cNvSpPr>
            <p:nvPr/>
          </p:nvSpPr>
          <p:spPr bwMode="auto">
            <a:xfrm>
              <a:off x="2348" y="376"/>
              <a:ext cx="2667" cy="372"/>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pitchFamily="18" charset="0"/>
                </a:rPr>
                <a:t>Select box containing options for a </a:t>
              </a:r>
              <a:r>
                <a:rPr lang="en-US" sz="1400" dirty="0">
                  <a:latin typeface="Lucida Console" pitchFamily="49" charset="0"/>
                </a:rPr>
                <a:t>SELECT</a:t>
              </a:r>
              <a:r>
                <a:rPr lang="en-US" dirty="0">
                  <a:latin typeface="Times New Roman" pitchFamily="18" charset="0"/>
                </a:rPr>
                <a:t> query.</a:t>
              </a:r>
            </a:p>
          </p:txBody>
        </p:sp>
        <p:sp>
          <p:nvSpPr>
            <p:cNvPr id="7" name="Line 6"/>
            <p:cNvSpPr>
              <a:spLocks noChangeShapeType="1"/>
            </p:cNvSpPr>
            <p:nvPr/>
          </p:nvSpPr>
          <p:spPr bwMode="auto">
            <a:xfrm flipH="1" flipV="1">
              <a:off x="2086" y="100"/>
              <a:ext cx="1500" cy="279"/>
            </a:xfrm>
            <a:prstGeom prst="line">
              <a:avLst/>
            </a:prstGeom>
            <a:noFill/>
            <a:ln w="9525">
              <a:solidFill>
                <a:schemeClr val="bg1"/>
              </a:solidFill>
              <a:round/>
              <a:headEnd/>
              <a:tailEnd type="triangle" w="med" len="med"/>
            </a:ln>
            <a:effec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MySQL</a:t>
            </a:r>
            <a:r>
              <a:rPr lang="en-US" dirty="0" smtClean="0"/>
              <a:t> Monitor</a:t>
            </a:r>
            <a:endParaRPr lang="en-US" dirty="0"/>
          </a:p>
        </p:txBody>
      </p:sp>
      <p:sp>
        <p:nvSpPr>
          <p:cNvPr id="3" name="Content Placeholder 2"/>
          <p:cNvSpPr>
            <a:spLocks noGrp="1"/>
          </p:cNvSpPr>
          <p:nvPr>
            <p:ph idx="1"/>
          </p:nvPr>
        </p:nvSpPr>
        <p:spPr>
          <a:xfrm>
            <a:off x="457200" y="1646237"/>
            <a:ext cx="8229600" cy="1173163"/>
          </a:xfrm>
        </p:spPr>
        <p:txBody>
          <a:bodyPr>
            <a:normAutofit/>
          </a:bodyPr>
          <a:lstStyle/>
          <a:p>
            <a:r>
              <a:rPr lang="en-US" sz="2400" dirty="0" smtClean="0"/>
              <a:t>After type in the password, </a:t>
            </a:r>
            <a:r>
              <a:rPr lang="en-US" sz="2400" dirty="0" err="1" smtClean="0"/>
              <a:t>MySQL</a:t>
            </a:r>
            <a:r>
              <a:rPr lang="en-US" sz="2400" dirty="0" smtClean="0"/>
              <a:t> prompt window should look like this.</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228600" y="2590800"/>
            <a:ext cx="86106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228600" y="1219200"/>
            <a:ext cx="8305799" cy="3395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36739681"/>
              </p:ext>
            </p:extLst>
          </p:nvPr>
        </p:nvGraphicFramePr>
        <p:xfrm>
          <a:off x="228600" y="152399"/>
          <a:ext cx="8305800" cy="6544086"/>
        </p:xfrm>
        <a:graphic>
          <a:graphicData uri="http://schemas.openxmlformats.org/drawingml/2006/table">
            <a:tbl>
              <a:tblPr/>
              <a:tblGrid>
                <a:gridCol w="3048000"/>
                <a:gridCol w="5257800"/>
              </a:tblGrid>
              <a:tr h="250338">
                <a:tc>
                  <a:txBody>
                    <a:bodyPr/>
                    <a:lstStyle/>
                    <a:p>
                      <a:r>
                        <a:rPr lang="en-US" sz="1800" b="1" dirty="0">
                          <a:solidFill>
                            <a:srgbClr val="FF0000"/>
                          </a:solidFill>
                        </a:rPr>
                        <a:t>Function</a:t>
                      </a:r>
                    </a:p>
                  </a:txBody>
                  <a:tcPr marL="43104" marR="43104" marT="21552" marB="21552" anchor="ctr">
                    <a:lnL>
                      <a:noFill/>
                    </a:lnL>
                    <a:lnR>
                      <a:noFill/>
                    </a:lnR>
                    <a:lnT>
                      <a:noFill/>
                    </a:lnT>
                    <a:lnB>
                      <a:noFill/>
                    </a:lnB>
                  </a:tcPr>
                </a:tc>
                <a:tc>
                  <a:txBody>
                    <a:bodyPr/>
                    <a:lstStyle/>
                    <a:p>
                      <a:r>
                        <a:rPr lang="en-US" sz="1800" b="1" dirty="0">
                          <a:solidFill>
                            <a:srgbClr val="FF0000"/>
                          </a:solidFill>
                        </a:rPr>
                        <a:t>Description</a:t>
                      </a:r>
                    </a:p>
                  </a:txBody>
                  <a:tcPr marL="43104" marR="43104" marT="21552" marB="21552" anchor="ctr">
                    <a:lnL>
                      <a:noFill/>
                    </a:lnL>
                    <a:lnR>
                      <a:noFill/>
                    </a:lnR>
                    <a:lnT>
                      <a:noFill/>
                    </a:lnT>
                    <a:lnB>
                      <a:noFill/>
                    </a:lnB>
                  </a:tcPr>
                </a:tc>
              </a:tr>
              <a:tr h="431551">
                <a:tc>
                  <a:txBody>
                    <a:bodyPr/>
                    <a:lstStyle/>
                    <a:p>
                      <a:r>
                        <a:rPr lang="en-US" sz="1600" b="1" dirty="0" err="1">
                          <a:solidFill>
                            <a:schemeClr val="bg1">
                              <a:lumMod val="85000"/>
                              <a:lumOff val="15000"/>
                            </a:schemeClr>
                          </a:solidFill>
                          <a:hlinkClick r:id="rId2"/>
                        </a:rPr>
                        <a:t>mysqli_affected_rows</a:t>
                      </a:r>
                      <a:r>
                        <a:rPr lang="en-US" sz="1600" b="1" dirty="0">
                          <a:solidFill>
                            <a:schemeClr val="bg1">
                              <a:lumMod val="85000"/>
                              <a:lumOff val="15000"/>
                            </a:schemeClr>
                          </a:solidFill>
                          <a:hlinkClick r:id="rId2"/>
                        </a:rPr>
                        <a:t>()</a:t>
                      </a:r>
                      <a:endParaRPr lang="en-US" sz="1600" b="1" dirty="0">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a:t>Returns the number of affected rows in the previous MySQL operation</a:t>
                      </a:r>
                    </a:p>
                  </a:txBody>
                  <a:tcPr marL="43104" marR="43104" marT="21552" marB="21552" anchor="ctr">
                    <a:lnL>
                      <a:noFill/>
                    </a:lnL>
                    <a:lnR>
                      <a:noFill/>
                    </a:lnR>
                    <a:lnT>
                      <a:noFill/>
                    </a:lnT>
                    <a:lnB>
                      <a:noFill/>
                    </a:lnB>
                  </a:tcPr>
                </a:tc>
              </a:tr>
              <a:tr h="431551">
                <a:tc>
                  <a:txBody>
                    <a:bodyPr/>
                    <a:lstStyle/>
                    <a:p>
                      <a:r>
                        <a:rPr lang="en-US" sz="1600" b="1" dirty="0" err="1">
                          <a:solidFill>
                            <a:schemeClr val="bg1">
                              <a:lumMod val="85000"/>
                              <a:lumOff val="15000"/>
                            </a:schemeClr>
                          </a:solidFill>
                          <a:hlinkClick r:id="rId3"/>
                        </a:rPr>
                        <a:t>mysqli_close</a:t>
                      </a:r>
                      <a:r>
                        <a:rPr lang="en-US" sz="1600" b="1" dirty="0">
                          <a:solidFill>
                            <a:schemeClr val="bg1">
                              <a:lumMod val="85000"/>
                              <a:lumOff val="15000"/>
                            </a:schemeClr>
                          </a:solidFill>
                          <a:hlinkClick r:id="rId3"/>
                        </a:rPr>
                        <a:t>()</a:t>
                      </a:r>
                      <a:endParaRPr lang="en-US" sz="1600" b="1" dirty="0">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a:t>Closes a previously opened database connection</a:t>
                      </a:r>
                    </a:p>
                  </a:txBody>
                  <a:tcPr marL="43104" marR="43104" marT="21552" marB="21552" anchor="ctr">
                    <a:lnL>
                      <a:noFill/>
                    </a:lnL>
                    <a:lnR>
                      <a:noFill/>
                    </a:lnR>
                    <a:lnT>
                      <a:noFill/>
                    </a:lnT>
                    <a:lnB>
                      <a:noFill/>
                    </a:lnB>
                  </a:tcPr>
                </a:tc>
              </a:tr>
              <a:tr h="431551">
                <a:tc>
                  <a:txBody>
                    <a:bodyPr/>
                    <a:lstStyle/>
                    <a:p>
                      <a:r>
                        <a:rPr lang="en-US" sz="1600" b="1">
                          <a:solidFill>
                            <a:schemeClr val="bg1">
                              <a:lumMod val="85000"/>
                              <a:lumOff val="15000"/>
                            </a:schemeClr>
                          </a:solidFill>
                          <a:hlinkClick r:id="rId4"/>
                        </a:rPr>
                        <a:t>mysqli_connect()</a:t>
                      </a:r>
                      <a:endParaRPr lang="en-US" sz="1600" b="1">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dirty="0"/>
                        <a:t>Opens a new connection to the MySQL server</a:t>
                      </a:r>
                    </a:p>
                  </a:txBody>
                  <a:tcPr marL="43104" marR="43104" marT="21552" marB="21552" anchor="ctr">
                    <a:lnL>
                      <a:noFill/>
                    </a:lnL>
                    <a:lnR>
                      <a:noFill/>
                    </a:lnR>
                    <a:lnT>
                      <a:noFill/>
                    </a:lnT>
                    <a:lnB>
                      <a:noFill/>
                    </a:lnB>
                  </a:tcPr>
                </a:tc>
              </a:tr>
              <a:tr h="431551">
                <a:tc>
                  <a:txBody>
                    <a:bodyPr/>
                    <a:lstStyle/>
                    <a:p>
                      <a:r>
                        <a:rPr lang="en-US" sz="1600" b="1" dirty="0" err="1">
                          <a:solidFill>
                            <a:schemeClr val="bg1">
                              <a:lumMod val="85000"/>
                              <a:lumOff val="15000"/>
                            </a:schemeClr>
                          </a:solidFill>
                          <a:hlinkClick r:id="rId5"/>
                        </a:rPr>
                        <a:t>mysqli_errno</a:t>
                      </a:r>
                      <a:r>
                        <a:rPr lang="en-US" sz="1600" b="1" dirty="0">
                          <a:solidFill>
                            <a:schemeClr val="bg1">
                              <a:lumMod val="85000"/>
                              <a:lumOff val="15000"/>
                            </a:schemeClr>
                          </a:solidFill>
                          <a:hlinkClick r:id="rId5"/>
                        </a:rPr>
                        <a:t>()</a:t>
                      </a:r>
                      <a:endParaRPr lang="en-US" sz="1600" b="1" dirty="0">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a:t>Returns the last error code for the most recent function call</a:t>
                      </a:r>
                    </a:p>
                  </a:txBody>
                  <a:tcPr marL="43104" marR="43104" marT="21552" marB="21552" anchor="ctr">
                    <a:lnL>
                      <a:noFill/>
                    </a:lnL>
                    <a:lnR>
                      <a:noFill/>
                    </a:lnR>
                    <a:lnT>
                      <a:noFill/>
                    </a:lnT>
                    <a:lnB>
                      <a:noFill/>
                    </a:lnB>
                  </a:tcPr>
                </a:tc>
              </a:tr>
              <a:tr h="431551">
                <a:tc>
                  <a:txBody>
                    <a:bodyPr/>
                    <a:lstStyle/>
                    <a:p>
                      <a:r>
                        <a:rPr lang="en-US" sz="1600" b="1">
                          <a:solidFill>
                            <a:schemeClr val="bg1">
                              <a:lumMod val="85000"/>
                              <a:lumOff val="15000"/>
                            </a:schemeClr>
                          </a:solidFill>
                          <a:hlinkClick r:id="rId6"/>
                        </a:rPr>
                        <a:t>mysqli_error()</a:t>
                      </a:r>
                      <a:endParaRPr lang="en-US" sz="1600" b="1">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dirty="0"/>
                        <a:t>Returns the last error description for the most recent function call</a:t>
                      </a:r>
                    </a:p>
                  </a:txBody>
                  <a:tcPr marL="43104" marR="43104" marT="21552" marB="21552" anchor="ctr">
                    <a:lnL>
                      <a:noFill/>
                    </a:lnL>
                    <a:lnR>
                      <a:noFill/>
                    </a:lnR>
                    <a:lnT>
                      <a:noFill/>
                    </a:lnT>
                    <a:lnB>
                      <a:noFill/>
                    </a:lnB>
                  </a:tcPr>
                </a:tc>
              </a:tr>
              <a:tr h="616499">
                <a:tc>
                  <a:txBody>
                    <a:bodyPr/>
                    <a:lstStyle/>
                    <a:p>
                      <a:r>
                        <a:rPr lang="en-US" sz="1600" b="1" dirty="0" err="1">
                          <a:solidFill>
                            <a:schemeClr val="bg1">
                              <a:lumMod val="85000"/>
                              <a:lumOff val="15000"/>
                            </a:schemeClr>
                          </a:solidFill>
                          <a:hlinkClick r:id="rId7"/>
                        </a:rPr>
                        <a:t>mysqli_fetch_all</a:t>
                      </a:r>
                      <a:r>
                        <a:rPr lang="en-US" sz="1600" b="1" dirty="0">
                          <a:solidFill>
                            <a:schemeClr val="bg1">
                              <a:lumMod val="85000"/>
                              <a:lumOff val="15000"/>
                            </a:schemeClr>
                          </a:solidFill>
                          <a:hlinkClick r:id="rId7"/>
                        </a:rPr>
                        <a:t>()</a:t>
                      </a:r>
                      <a:endParaRPr lang="en-US" sz="1600" b="1" dirty="0">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a:t>Fetches all result rows as an associative array, a numeric array, or both</a:t>
                      </a:r>
                    </a:p>
                  </a:txBody>
                  <a:tcPr marL="43104" marR="43104" marT="21552" marB="21552" anchor="ctr">
                    <a:lnL>
                      <a:noFill/>
                    </a:lnL>
                    <a:lnR>
                      <a:noFill/>
                    </a:lnR>
                    <a:lnT>
                      <a:noFill/>
                    </a:lnT>
                    <a:lnB>
                      <a:noFill/>
                    </a:lnB>
                  </a:tcPr>
                </a:tc>
              </a:tr>
              <a:tr h="431551">
                <a:tc>
                  <a:txBody>
                    <a:bodyPr/>
                    <a:lstStyle/>
                    <a:p>
                      <a:r>
                        <a:rPr lang="en-US" sz="1600" b="1" dirty="0" err="1">
                          <a:solidFill>
                            <a:schemeClr val="bg1">
                              <a:lumMod val="85000"/>
                              <a:lumOff val="15000"/>
                            </a:schemeClr>
                          </a:solidFill>
                          <a:hlinkClick r:id="rId8"/>
                        </a:rPr>
                        <a:t>mysqli_fetch_array</a:t>
                      </a:r>
                      <a:r>
                        <a:rPr lang="en-US" sz="1600" b="1" dirty="0">
                          <a:solidFill>
                            <a:schemeClr val="bg1">
                              <a:lumMod val="85000"/>
                              <a:lumOff val="15000"/>
                            </a:schemeClr>
                          </a:solidFill>
                          <a:hlinkClick r:id="rId8"/>
                        </a:rPr>
                        <a:t>()</a:t>
                      </a:r>
                      <a:endParaRPr lang="en-US" sz="1600" b="1" dirty="0">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a:t>Fetches a result row as an associative, a numeric array, or both</a:t>
                      </a:r>
                    </a:p>
                  </a:txBody>
                  <a:tcPr marL="43104" marR="43104" marT="21552" marB="21552" anchor="ctr">
                    <a:lnL>
                      <a:noFill/>
                    </a:lnL>
                    <a:lnR>
                      <a:noFill/>
                    </a:lnR>
                    <a:lnT>
                      <a:noFill/>
                    </a:lnT>
                    <a:lnB>
                      <a:noFill/>
                    </a:lnB>
                  </a:tcPr>
                </a:tc>
              </a:tr>
              <a:tr h="431551">
                <a:tc>
                  <a:txBody>
                    <a:bodyPr/>
                    <a:lstStyle/>
                    <a:p>
                      <a:r>
                        <a:rPr lang="en-US" sz="1600" b="1" dirty="0" err="1">
                          <a:solidFill>
                            <a:schemeClr val="bg1">
                              <a:lumMod val="85000"/>
                              <a:lumOff val="15000"/>
                            </a:schemeClr>
                          </a:solidFill>
                          <a:hlinkClick r:id="rId9"/>
                        </a:rPr>
                        <a:t>mysqli_fetch_assoc</a:t>
                      </a:r>
                      <a:r>
                        <a:rPr lang="en-US" sz="1600" b="1" dirty="0">
                          <a:solidFill>
                            <a:schemeClr val="bg1">
                              <a:lumMod val="85000"/>
                              <a:lumOff val="15000"/>
                            </a:schemeClr>
                          </a:solidFill>
                          <a:hlinkClick r:id="rId9"/>
                        </a:rPr>
                        <a:t>()</a:t>
                      </a:r>
                      <a:endParaRPr lang="en-US" sz="1600" b="1" dirty="0">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a:t>Fetches a result row as an associative array</a:t>
                      </a:r>
                    </a:p>
                  </a:txBody>
                  <a:tcPr marL="43104" marR="43104" marT="21552" marB="21552" anchor="ctr">
                    <a:lnL>
                      <a:noFill/>
                    </a:lnL>
                    <a:lnR>
                      <a:noFill/>
                    </a:lnR>
                    <a:lnT>
                      <a:noFill/>
                    </a:lnT>
                    <a:lnB>
                      <a:noFill/>
                    </a:lnB>
                  </a:tcPr>
                </a:tc>
              </a:tr>
              <a:tr h="431551">
                <a:tc>
                  <a:txBody>
                    <a:bodyPr/>
                    <a:lstStyle/>
                    <a:p>
                      <a:r>
                        <a:rPr lang="en-US" sz="1600" b="1" dirty="0" err="1">
                          <a:solidFill>
                            <a:schemeClr val="bg1">
                              <a:lumMod val="85000"/>
                              <a:lumOff val="15000"/>
                            </a:schemeClr>
                          </a:solidFill>
                          <a:hlinkClick r:id="rId10"/>
                        </a:rPr>
                        <a:t>mysqli_fetch_row</a:t>
                      </a:r>
                      <a:r>
                        <a:rPr lang="en-US" sz="1600" b="1" dirty="0">
                          <a:solidFill>
                            <a:schemeClr val="bg1">
                              <a:lumMod val="85000"/>
                              <a:lumOff val="15000"/>
                            </a:schemeClr>
                          </a:solidFill>
                          <a:hlinkClick r:id="rId10"/>
                        </a:rPr>
                        <a:t>()</a:t>
                      </a:r>
                      <a:endParaRPr lang="en-US" sz="1600" b="1" dirty="0">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a:t>Fetches one row from a result-set and returns it as an enumerated array</a:t>
                      </a:r>
                    </a:p>
                  </a:txBody>
                  <a:tcPr marL="43104" marR="43104" marT="21552" marB="21552" anchor="ctr">
                    <a:lnL>
                      <a:noFill/>
                    </a:lnL>
                    <a:lnR>
                      <a:noFill/>
                    </a:lnR>
                    <a:lnT>
                      <a:noFill/>
                    </a:lnT>
                    <a:lnB>
                      <a:noFill/>
                    </a:lnB>
                  </a:tcPr>
                </a:tc>
              </a:tr>
              <a:tr h="431551">
                <a:tc>
                  <a:txBody>
                    <a:bodyPr/>
                    <a:lstStyle/>
                    <a:p>
                      <a:r>
                        <a:rPr lang="en-US" sz="1600" b="1">
                          <a:solidFill>
                            <a:schemeClr val="bg1">
                              <a:lumMod val="85000"/>
                              <a:lumOff val="15000"/>
                            </a:schemeClr>
                          </a:solidFill>
                          <a:hlinkClick r:id="rId11"/>
                        </a:rPr>
                        <a:t>mysqli_free_result()</a:t>
                      </a:r>
                      <a:endParaRPr lang="en-US" sz="1600" b="1">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a:t>Frees the memory associated with a result</a:t>
                      </a:r>
                    </a:p>
                  </a:txBody>
                  <a:tcPr marL="43104" marR="43104" marT="21552" marB="21552" anchor="ctr">
                    <a:lnL>
                      <a:noFill/>
                    </a:lnL>
                    <a:lnR>
                      <a:noFill/>
                    </a:lnR>
                    <a:lnT>
                      <a:noFill/>
                    </a:lnT>
                    <a:lnB>
                      <a:noFill/>
                    </a:lnB>
                  </a:tcPr>
                </a:tc>
              </a:tr>
              <a:tr h="431551">
                <a:tc>
                  <a:txBody>
                    <a:bodyPr/>
                    <a:lstStyle/>
                    <a:p>
                      <a:r>
                        <a:rPr lang="en-US" sz="1600" b="1">
                          <a:solidFill>
                            <a:schemeClr val="bg1">
                              <a:lumMod val="85000"/>
                              <a:lumOff val="15000"/>
                            </a:schemeClr>
                          </a:solidFill>
                          <a:hlinkClick r:id="rId12"/>
                        </a:rPr>
                        <a:t>mysqli_num_rows()</a:t>
                      </a:r>
                      <a:endParaRPr lang="en-US" sz="1600" b="1">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a:t>Returns the number of rows in a result set</a:t>
                      </a:r>
                    </a:p>
                  </a:txBody>
                  <a:tcPr marL="43104" marR="43104" marT="21552" marB="21552" anchor="ctr">
                    <a:lnL>
                      <a:noFill/>
                    </a:lnL>
                    <a:lnR>
                      <a:noFill/>
                    </a:lnR>
                    <a:lnT>
                      <a:noFill/>
                    </a:lnT>
                    <a:lnB>
                      <a:noFill/>
                    </a:lnB>
                  </a:tcPr>
                </a:tc>
              </a:tr>
              <a:tr h="431551">
                <a:tc>
                  <a:txBody>
                    <a:bodyPr/>
                    <a:lstStyle/>
                    <a:p>
                      <a:r>
                        <a:rPr lang="en-US" sz="1600" b="1">
                          <a:solidFill>
                            <a:schemeClr val="bg1">
                              <a:lumMod val="85000"/>
                              <a:lumOff val="15000"/>
                            </a:schemeClr>
                          </a:solidFill>
                          <a:hlinkClick r:id="rId13"/>
                        </a:rPr>
                        <a:t>mysqli_query()</a:t>
                      </a:r>
                      <a:endParaRPr lang="en-US" sz="1600" b="1">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a:t>Performs a query against the database</a:t>
                      </a:r>
                    </a:p>
                  </a:txBody>
                  <a:tcPr marL="43104" marR="43104" marT="21552" marB="21552" anchor="ctr">
                    <a:lnL>
                      <a:noFill/>
                    </a:lnL>
                    <a:lnR>
                      <a:noFill/>
                    </a:lnR>
                    <a:lnT>
                      <a:noFill/>
                    </a:lnT>
                    <a:lnB>
                      <a:noFill/>
                    </a:lnB>
                  </a:tcPr>
                </a:tc>
              </a:tr>
              <a:tr h="431551">
                <a:tc>
                  <a:txBody>
                    <a:bodyPr/>
                    <a:lstStyle/>
                    <a:p>
                      <a:r>
                        <a:rPr lang="en-US" sz="1600" b="1">
                          <a:solidFill>
                            <a:schemeClr val="bg1">
                              <a:lumMod val="85000"/>
                              <a:lumOff val="15000"/>
                            </a:schemeClr>
                          </a:solidFill>
                          <a:hlinkClick r:id="rId14"/>
                        </a:rPr>
                        <a:t>mysqli_real_escape_string()</a:t>
                      </a:r>
                      <a:endParaRPr lang="en-US" sz="1600" b="1">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a:t>Escapes special characters in a string for use in an SQL statement</a:t>
                      </a:r>
                    </a:p>
                  </a:txBody>
                  <a:tcPr marL="43104" marR="43104" marT="21552" marB="21552" anchor="ctr">
                    <a:lnL>
                      <a:noFill/>
                    </a:lnL>
                    <a:lnR>
                      <a:noFill/>
                    </a:lnR>
                    <a:lnT>
                      <a:noFill/>
                    </a:lnT>
                    <a:lnB>
                      <a:noFill/>
                    </a:lnB>
                  </a:tcPr>
                </a:tc>
              </a:tr>
              <a:tr h="431551">
                <a:tc>
                  <a:txBody>
                    <a:bodyPr/>
                    <a:lstStyle/>
                    <a:p>
                      <a:r>
                        <a:rPr lang="en-US" sz="1600" b="1" dirty="0" err="1">
                          <a:solidFill>
                            <a:schemeClr val="bg1">
                              <a:lumMod val="85000"/>
                              <a:lumOff val="15000"/>
                            </a:schemeClr>
                          </a:solidFill>
                          <a:hlinkClick r:id="rId15"/>
                        </a:rPr>
                        <a:t>mysqli_select_db</a:t>
                      </a:r>
                      <a:r>
                        <a:rPr lang="en-US" sz="1600" b="1" dirty="0">
                          <a:solidFill>
                            <a:schemeClr val="bg1">
                              <a:lumMod val="85000"/>
                              <a:lumOff val="15000"/>
                            </a:schemeClr>
                          </a:solidFill>
                          <a:hlinkClick r:id="rId15"/>
                        </a:rPr>
                        <a:t>()</a:t>
                      </a:r>
                      <a:endParaRPr lang="en-US" sz="1600" b="1" dirty="0">
                        <a:solidFill>
                          <a:schemeClr val="bg1">
                            <a:lumMod val="85000"/>
                            <a:lumOff val="15000"/>
                          </a:schemeClr>
                        </a:solidFill>
                      </a:endParaRPr>
                    </a:p>
                  </a:txBody>
                  <a:tcPr marL="43104" marR="43104" marT="21552" marB="21552" anchor="ctr">
                    <a:lnL>
                      <a:noFill/>
                    </a:lnL>
                    <a:lnR>
                      <a:noFill/>
                    </a:lnR>
                    <a:lnT>
                      <a:noFill/>
                    </a:lnT>
                    <a:lnB>
                      <a:noFill/>
                    </a:lnB>
                  </a:tcPr>
                </a:tc>
                <a:tc>
                  <a:txBody>
                    <a:bodyPr/>
                    <a:lstStyle/>
                    <a:p>
                      <a:r>
                        <a:rPr lang="en-US" sz="1000" dirty="0"/>
                        <a:t>Changes the default database for the connection</a:t>
                      </a:r>
                    </a:p>
                  </a:txBody>
                  <a:tcPr marL="43104" marR="43104" marT="21552" marB="21552" anchor="ctr">
                    <a:lnL>
                      <a:noFill/>
                    </a:lnL>
                    <a:lnR>
                      <a:noFill/>
                    </a:lnR>
                    <a:lnT>
                      <a:noFill/>
                    </a:lnT>
                    <a:lnB>
                      <a:noFill/>
                    </a:lnB>
                  </a:tcPr>
                </a:tc>
              </a:tr>
            </a:tbl>
          </a:graphicData>
        </a:graphic>
      </p:graphicFrame>
    </p:spTree>
    <p:extLst>
      <p:ext uri="{BB962C8B-B14F-4D97-AF65-F5344CB8AC3E}">
        <p14:creationId xmlns:p14="http://schemas.microsoft.com/office/powerpoint/2010/main" val="41395321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MYSQL Connect &amp; </a:t>
            </a:r>
            <a:r>
              <a:rPr lang="en-US" b="1" dirty="0" smtClean="0"/>
              <a:t>Close</a:t>
            </a:r>
            <a:endParaRPr lang="en-US" dirty="0"/>
          </a:p>
        </p:txBody>
      </p:sp>
      <p:sp>
        <p:nvSpPr>
          <p:cNvPr id="3" name="Content Placeholder 2"/>
          <p:cNvSpPr>
            <a:spLocks noGrp="1"/>
          </p:cNvSpPr>
          <p:nvPr>
            <p:ph idx="1"/>
          </p:nvPr>
        </p:nvSpPr>
        <p:spPr>
          <a:xfrm>
            <a:off x="457200" y="1646237"/>
            <a:ext cx="8458200" cy="4526280"/>
          </a:xfrm>
        </p:spPr>
        <p:txBody>
          <a:bodyPr>
            <a:normAutofit/>
          </a:bodyPr>
          <a:lstStyle/>
          <a:p>
            <a:r>
              <a:rPr lang="en-US" sz="2000" dirty="0"/>
              <a:t>The</a:t>
            </a:r>
            <a:r>
              <a:rPr lang="en-US" sz="2400" b="1" dirty="0"/>
              <a:t> </a:t>
            </a:r>
            <a:r>
              <a:rPr lang="en-US" sz="2400" b="1" dirty="0" err="1">
                <a:solidFill>
                  <a:srgbClr val="FFFF00"/>
                </a:solidFill>
              </a:rPr>
              <a:t>mysqli_connect</a:t>
            </a:r>
            <a:r>
              <a:rPr lang="en-US" sz="2400" b="1" dirty="0">
                <a:solidFill>
                  <a:srgbClr val="FFFF00"/>
                </a:solidFill>
              </a:rPr>
              <a:t>()</a:t>
            </a:r>
            <a:r>
              <a:rPr lang="en-US" sz="2400" b="1" dirty="0"/>
              <a:t> </a:t>
            </a:r>
            <a:r>
              <a:rPr lang="en-US" sz="2000" dirty="0"/>
              <a:t>function is used to connect. It requires four parameters, in the following order: </a:t>
            </a:r>
            <a:r>
              <a:rPr lang="en-US" sz="2000" dirty="0" err="1"/>
              <a:t>mysqli_connect</a:t>
            </a:r>
            <a:r>
              <a:rPr lang="en-US" sz="2000" dirty="0"/>
              <a:t>(</a:t>
            </a:r>
            <a:r>
              <a:rPr lang="en-US" sz="2000" dirty="0" err="1"/>
              <a:t>servername</a:t>
            </a:r>
            <a:r>
              <a:rPr lang="en-US" sz="2000" dirty="0"/>
              <a:t>, username, password, </a:t>
            </a:r>
            <a:r>
              <a:rPr lang="en-US" sz="2000" dirty="0" err="1" smtClean="0"/>
              <a:t>databasename</a:t>
            </a:r>
            <a:r>
              <a:rPr lang="en-US" sz="2000" dirty="0" smtClean="0"/>
              <a:t>)</a:t>
            </a:r>
          </a:p>
          <a:p>
            <a:endParaRPr lang="en-US" sz="2000" dirty="0"/>
          </a:p>
          <a:p>
            <a:endParaRPr lang="en-US"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054" r="39511" b="63839"/>
          <a:stretch/>
        </p:blipFill>
        <p:spPr bwMode="auto">
          <a:xfrm>
            <a:off x="587829" y="2895600"/>
            <a:ext cx="7870371" cy="176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46664" b="76116"/>
          <a:stretch/>
        </p:blipFill>
        <p:spPr bwMode="auto">
          <a:xfrm>
            <a:off x="604157" y="4806043"/>
            <a:ext cx="7854043" cy="1747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8272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Running MYSQL Queries In PHP </a:t>
            </a:r>
          </a:p>
        </p:txBody>
      </p:sp>
      <p:sp>
        <p:nvSpPr>
          <p:cNvPr id="3" name="Content Placeholder 2"/>
          <p:cNvSpPr>
            <a:spLocks noGrp="1"/>
          </p:cNvSpPr>
          <p:nvPr>
            <p:ph idx="1"/>
          </p:nvPr>
        </p:nvSpPr>
        <p:spPr>
          <a:xfrm>
            <a:off x="457199" y="1646237"/>
            <a:ext cx="8458199" cy="4526280"/>
          </a:xfrm>
        </p:spPr>
        <p:txBody>
          <a:bodyPr/>
          <a:lstStyle/>
          <a:p>
            <a:r>
              <a:rPr lang="en-US" b="1" dirty="0" err="1" smtClean="0">
                <a:solidFill>
                  <a:srgbClr val="FFFF00"/>
                </a:solidFill>
              </a:rPr>
              <a:t>mysqli_query</a:t>
            </a:r>
            <a:r>
              <a:rPr lang="en-US" b="1" dirty="0">
                <a:solidFill>
                  <a:srgbClr val="FFFF00"/>
                </a:solidFill>
              </a:rPr>
              <a:t>()</a:t>
            </a:r>
            <a:r>
              <a:rPr lang="en-US" dirty="0"/>
              <a:t> function </a:t>
            </a:r>
            <a:r>
              <a:rPr lang="en-US" dirty="0" smtClean="0"/>
              <a:t>can </a:t>
            </a:r>
            <a:r>
              <a:rPr lang="en-US" dirty="0"/>
              <a:t>run </a:t>
            </a:r>
            <a:r>
              <a:rPr lang="en-US" dirty="0" smtClean="0"/>
              <a:t>any </a:t>
            </a:r>
            <a:r>
              <a:rPr lang="en-US" dirty="0"/>
              <a:t>MYSQL query that you give it</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10" t="8482" r="21189" b="52483"/>
          <a:stretch/>
        </p:blipFill>
        <p:spPr bwMode="auto">
          <a:xfrm>
            <a:off x="76200" y="2667000"/>
            <a:ext cx="8839199"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4635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Running MYSQL Queries In PHP </a:t>
            </a:r>
          </a:p>
        </p:txBody>
      </p:sp>
      <p:sp>
        <p:nvSpPr>
          <p:cNvPr id="3" name="Content Placeholder 2"/>
          <p:cNvSpPr>
            <a:spLocks noGrp="1"/>
          </p:cNvSpPr>
          <p:nvPr>
            <p:ph idx="1"/>
          </p:nvPr>
        </p:nvSpPr>
        <p:spPr/>
        <p:txBody>
          <a:bodyPr/>
          <a:lstStyle/>
          <a:p>
            <a:r>
              <a:rPr lang="en-US" b="1" dirty="0">
                <a:solidFill>
                  <a:srgbClr val="FFFF00"/>
                </a:solidFill>
              </a:rPr>
              <a:t>Die()</a:t>
            </a:r>
            <a:r>
              <a:rPr lang="en-US" sz="2800" dirty="0"/>
              <a:t> print </a:t>
            </a:r>
            <a:r>
              <a:rPr lang="en-US" sz="2800" dirty="0" smtClean="0"/>
              <a:t>an </a:t>
            </a:r>
            <a:r>
              <a:rPr lang="en-US" sz="2800" dirty="0"/>
              <a:t>error message and </a:t>
            </a:r>
            <a:r>
              <a:rPr lang="en-US" sz="2800" dirty="0" smtClean="0"/>
              <a:t>exit if </a:t>
            </a:r>
            <a:r>
              <a:rPr lang="en-US" sz="2800" dirty="0"/>
              <a:t>errors occurred during execution of the </a:t>
            </a:r>
            <a:r>
              <a:rPr lang="en-US" sz="2800" dirty="0" smtClean="0"/>
              <a:t>statement.</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45536" r="32732" b="23734"/>
          <a:stretch/>
        </p:blipFill>
        <p:spPr bwMode="auto">
          <a:xfrm>
            <a:off x="408214" y="2667000"/>
            <a:ext cx="83439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5620" b="73437"/>
          <a:stretch/>
        </p:blipFill>
        <p:spPr bwMode="auto">
          <a:xfrm>
            <a:off x="381000" y="4991100"/>
            <a:ext cx="8376557"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0298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Handling MYSQL Query Results In PHP</a:t>
            </a:r>
          </a:p>
        </p:txBody>
      </p:sp>
      <p:sp>
        <p:nvSpPr>
          <p:cNvPr id="3" name="Content Placeholder 2"/>
          <p:cNvSpPr>
            <a:spLocks noGrp="1"/>
          </p:cNvSpPr>
          <p:nvPr>
            <p:ph idx="1"/>
          </p:nvPr>
        </p:nvSpPr>
        <p:spPr/>
        <p:txBody>
          <a:bodyPr>
            <a:normAutofit/>
          </a:bodyPr>
          <a:lstStyle/>
          <a:p>
            <a:r>
              <a:rPr lang="en-US" b="1" dirty="0" err="1">
                <a:solidFill>
                  <a:srgbClr val="FFFF00"/>
                </a:solidFill>
              </a:rPr>
              <a:t>mysqli_num_rows</a:t>
            </a:r>
            <a:r>
              <a:rPr lang="en-US" b="1" dirty="0">
                <a:solidFill>
                  <a:srgbClr val="FFFF00"/>
                </a:solidFill>
              </a:rPr>
              <a:t>()</a:t>
            </a:r>
            <a:r>
              <a:rPr lang="en-US" dirty="0"/>
              <a:t> </a:t>
            </a:r>
            <a:r>
              <a:rPr lang="en-US" sz="2800" dirty="0" smtClean="0"/>
              <a:t>return </a:t>
            </a:r>
            <a:r>
              <a:rPr lang="en-US" sz="2800" dirty="0"/>
              <a:t>the number of rows that will be </a:t>
            </a:r>
            <a:r>
              <a:rPr lang="en-US" sz="2800" dirty="0" smtClean="0"/>
              <a:t>returned of </a:t>
            </a:r>
            <a:r>
              <a:rPr lang="en-US" sz="2800" dirty="0"/>
              <a:t>SELECT or SHOW statement</a:t>
            </a:r>
            <a:r>
              <a:rPr lang="en-US" sz="2800" dirty="0" smtClean="0"/>
              <a:t>.</a:t>
            </a:r>
            <a:endParaRPr lang="en-US" dirty="0"/>
          </a:p>
          <a:p>
            <a:r>
              <a:rPr lang="en-US" b="1" dirty="0" err="1" smtClean="0">
                <a:solidFill>
                  <a:srgbClr val="FFFF00"/>
                </a:solidFill>
              </a:rPr>
              <a:t>mysqli_affected_rows</a:t>
            </a:r>
            <a:r>
              <a:rPr lang="en-US" b="1" dirty="0">
                <a:solidFill>
                  <a:srgbClr val="FFFF00"/>
                </a:solidFill>
              </a:rPr>
              <a:t>()</a:t>
            </a:r>
            <a:r>
              <a:rPr lang="en-US" dirty="0"/>
              <a:t> </a:t>
            </a:r>
            <a:r>
              <a:rPr lang="en-US" sz="2800" dirty="0" smtClean="0"/>
              <a:t>return </a:t>
            </a:r>
            <a:r>
              <a:rPr lang="en-US" sz="2800" dirty="0"/>
              <a:t>how many rows were affected by the execution of </a:t>
            </a:r>
            <a:r>
              <a:rPr lang="en-US" sz="2400" dirty="0"/>
              <a:t>the last </a:t>
            </a:r>
            <a:r>
              <a:rPr lang="en-US" sz="2800" dirty="0" smtClean="0"/>
              <a:t>statement of </a:t>
            </a:r>
            <a:r>
              <a:rPr lang="en-US" sz="2400" i="1" dirty="0"/>
              <a:t>INSERT</a:t>
            </a:r>
            <a:r>
              <a:rPr lang="en-US" sz="2400" dirty="0"/>
              <a:t>, </a:t>
            </a:r>
            <a:r>
              <a:rPr lang="en-US" sz="2400" i="1" dirty="0"/>
              <a:t>UPDATE</a:t>
            </a:r>
            <a:r>
              <a:rPr lang="en-US" sz="2400" dirty="0"/>
              <a:t>, </a:t>
            </a:r>
            <a:r>
              <a:rPr lang="en-US" sz="2400" i="1" dirty="0"/>
              <a:t>REPLACE</a:t>
            </a:r>
            <a:r>
              <a:rPr lang="en-US" sz="2400" dirty="0"/>
              <a:t> or </a:t>
            </a:r>
            <a:r>
              <a:rPr lang="en-US" sz="2400" i="1" dirty="0"/>
              <a:t>DELETE</a:t>
            </a:r>
            <a:r>
              <a:rPr lang="en-US" sz="2400" dirty="0"/>
              <a:t> </a:t>
            </a:r>
            <a:r>
              <a:rPr lang="en-US" sz="2400" dirty="0" smtClean="0"/>
              <a:t>query . For </a:t>
            </a:r>
            <a:r>
              <a:rPr lang="en-US" sz="2400" dirty="0"/>
              <a:t>SELECT statements </a:t>
            </a:r>
            <a:r>
              <a:rPr lang="en-US" sz="2400" dirty="0" smtClean="0"/>
              <a:t> it work as </a:t>
            </a:r>
            <a:r>
              <a:rPr lang="en-US" sz="2400" b="1" dirty="0" err="1" smtClean="0"/>
              <a:t>mysqli_num_rows</a:t>
            </a:r>
            <a:r>
              <a:rPr lang="en-US" sz="2400" b="1" dirty="0" smtClean="0"/>
              <a:t>()</a:t>
            </a:r>
            <a:r>
              <a:rPr lang="en-US" sz="2800" b="1" dirty="0" smtClean="0"/>
              <a:t>.</a:t>
            </a:r>
          </a:p>
          <a:p>
            <a:endParaRPr lang="en-US" b="1" dirty="0" smtClean="0">
              <a:solidFill>
                <a:srgbClr val="FFFF00"/>
              </a:solidFill>
            </a:endParaRPr>
          </a:p>
          <a:p>
            <a:pPr lvl="1"/>
            <a:endParaRPr lang="en-US" sz="2200" dirty="0"/>
          </a:p>
          <a:p>
            <a:endParaRPr lang="en-US" dirty="0"/>
          </a:p>
        </p:txBody>
      </p:sp>
    </p:spTree>
    <p:extLst>
      <p:ext uri="{BB962C8B-B14F-4D97-AF65-F5344CB8AC3E}">
        <p14:creationId xmlns:p14="http://schemas.microsoft.com/office/powerpoint/2010/main" val="26512508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095" t="13170" r="34407" b="55581"/>
          <a:stretch/>
        </p:blipFill>
        <p:spPr bwMode="auto">
          <a:xfrm>
            <a:off x="555170" y="1600200"/>
            <a:ext cx="8131629" cy="228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47741" b="80134"/>
          <a:stretch/>
        </p:blipFill>
        <p:spPr bwMode="auto">
          <a:xfrm>
            <a:off x="609600" y="4185557"/>
            <a:ext cx="6799489" cy="1605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6041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solidFill>
                  <a:srgbClr val="FFFF00"/>
                </a:solidFill>
              </a:rPr>
              <a:t>mysqli_fetch_assoc</a:t>
            </a:r>
            <a:r>
              <a:rPr lang="en-US" dirty="0">
                <a:solidFill>
                  <a:srgbClr val="FFFF00"/>
                </a:solidFill>
              </a:rPr>
              <a:t>()</a:t>
            </a:r>
            <a:r>
              <a:rPr lang="en-US" dirty="0"/>
              <a:t> </a:t>
            </a:r>
            <a:r>
              <a:rPr lang="en-US" sz="2800" dirty="0"/>
              <a:t>function, </a:t>
            </a:r>
            <a:r>
              <a:rPr lang="en-US" sz="2800" dirty="0" smtClean="0"/>
              <a:t>return an array which is </a:t>
            </a:r>
            <a:r>
              <a:rPr lang="en-US" sz="2800" dirty="0"/>
              <a:t>'associated' with the name of each column of the </a:t>
            </a:r>
            <a:r>
              <a:rPr lang="en-US" sz="2800" dirty="0" smtClean="0"/>
              <a:t>database.</a:t>
            </a:r>
          </a:p>
          <a:p>
            <a:endParaRPr lang="en-US" sz="2800" dirty="0"/>
          </a:p>
          <a:p>
            <a:r>
              <a:rPr lang="en-US" b="1" dirty="0" err="1">
                <a:solidFill>
                  <a:srgbClr val="FFFF00"/>
                </a:solidFill>
              </a:rPr>
              <a:t>mysqli_fetch_array</a:t>
            </a:r>
            <a:r>
              <a:rPr lang="en-US" b="1" dirty="0" smtClean="0">
                <a:solidFill>
                  <a:srgbClr val="FFFF00"/>
                </a:solidFill>
              </a:rPr>
              <a:t>()</a:t>
            </a:r>
            <a:r>
              <a:rPr lang="en-US" dirty="0"/>
              <a:t> , return an array which is </a:t>
            </a:r>
            <a:r>
              <a:rPr lang="en-US" dirty="0" smtClean="0"/>
              <a:t>'associative' or </a:t>
            </a:r>
            <a:r>
              <a:rPr lang="en-US" dirty="0" err="1" smtClean="0"/>
              <a:t>numberic</a:t>
            </a:r>
            <a:endParaRPr lang="en-US" dirty="0"/>
          </a:p>
          <a:p>
            <a:endParaRPr lang="en-US" b="1" dirty="0">
              <a:solidFill>
                <a:srgbClr val="FFFF00"/>
              </a:solidFill>
            </a:endParaRPr>
          </a:p>
        </p:txBody>
      </p:sp>
    </p:spTree>
    <p:extLst>
      <p:ext uri="{BB962C8B-B14F-4D97-AF65-F5344CB8AC3E}">
        <p14:creationId xmlns:p14="http://schemas.microsoft.com/office/powerpoint/2010/main" val="26084596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88" t="11290" r="30851" b="52304"/>
          <a:stretch/>
        </p:blipFill>
        <p:spPr bwMode="auto">
          <a:xfrm>
            <a:off x="228600" y="1077686"/>
            <a:ext cx="8556172" cy="2579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4868" b="56696"/>
          <a:stretch/>
        </p:blipFill>
        <p:spPr bwMode="auto">
          <a:xfrm>
            <a:off x="288471" y="3733800"/>
            <a:ext cx="8474529" cy="316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5780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MYSQL Security &amp; Handling User Input </a:t>
            </a:r>
          </a:p>
        </p:txBody>
      </p:sp>
      <p:sp>
        <p:nvSpPr>
          <p:cNvPr id="3" name="Content Placeholder 2"/>
          <p:cNvSpPr>
            <a:spLocks noGrp="1"/>
          </p:cNvSpPr>
          <p:nvPr>
            <p:ph idx="1"/>
          </p:nvPr>
        </p:nvSpPr>
        <p:spPr/>
        <p:txBody>
          <a:bodyPr/>
          <a:lstStyle/>
          <a:p>
            <a:r>
              <a:rPr lang="en-US" b="1" dirty="0" err="1">
                <a:solidFill>
                  <a:srgbClr val="FFFF00"/>
                </a:solidFill>
              </a:rPr>
              <a:t>mysqli_real_escape_string</a:t>
            </a:r>
            <a:r>
              <a:rPr lang="en-US" b="1" dirty="0">
                <a:solidFill>
                  <a:srgbClr val="FFFF00"/>
                </a:solidFill>
              </a:rPr>
              <a:t>()</a:t>
            </a:r>
            <a:r>
              <a:rPr lang="en-US" sz="2800" dirty="0"/>
              <a:t> function should always be used when entering data into a MYSQL </a:t>
            </a:r>
            <a:r>
              <a:rPr lang="en-US" sz="2800" dirty="0" smtClean="0"/>
              <a:t>query.</a:t>
            </a:r>
          </a:p>
          <a:p>
            <a:r>
              <a:rPr lang="en-US" sz="2800" dirty="0"/>
              <a:t>escape any characters that may cause the query to be used maliciously</a:t>
            </a:r>
            <a:r>
              <a:rPr lang="en-US" sz="2800" dirty="0" smtClean="0"/>
              <a:t>.</a:t>
            </a:r>
          </a:p>
          <a:p>
            <a:pPr lvl="5"/>
            <a:r>
              <a:rPr lang="en-US" sz="1400" dirty="0" smtClean="0">
                <a:sym typeface="Wingdings" pitchFamily="2" charset="2"/>
              </a:rPr>
              <a:t></a:t>
            </a:r>
            <a:r>
              <a:rPr lang="en-US" sz="2400" b="1" dirty="0" smtClean="0">
                <a:solidFill>
                  <a:srgbClr val="FFFF00"/>
                </a:solidFill>
                <a:sym typeface="Wingdings" pitchFamily="2" charset="2"/>
              </a:rPr>
              <a:t>’</a:t>
            </a:r>
            <a:r>
              <a:rPr lang="en-US" sz="2400" b="1" dirty="0" smtClean="0">
                <a:solidFill>
                  <a:srgbClr val="FFFF00"/>
                </a:solidFill>
              </a:rPr>
              <a:t>SQL </a:t>
            </a:r>
            <a:r>
              <a:rPr lang="en-US" sz="2400" b="1" dirty="0">
                <a:solidFill>
                  <a:srgbClr val="FFFF00"/>
                </a:solidFill>
              </a:rPr>
              <a:t>injection </a:t>
            </a:r>
            <a:r>
              <a:rPr lang="en-US" sz="2400" b="1" dirty="0" smtClean="0">
                <a:solidFill>
                  <a:srgbClr val="FFFF00"/>
                </a:solidFill>
              </a:rPr>
              <a:t>attack’</a:t>
            </a:r>
            <a:endParaRPr lang="en-US" sz="2400" b="1" dirty="0">
              <a:solidFill>
                <a:srgbClr val="FFFF00"/>
              </a:solidFill>
            </a:endParaRPr>
          </a:p>
        </p:txBody>
      </p:sp>
    </p:spTree>
    <p:extLst>
      <p:ext uri="{BB962C8B-B14F-4D97-AF65-F5344CB8AC3E}">
        <p14:creationId xmlns:p14="http://schemas.microsoft.com/office/powerpoint/2010/main" val="2987192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6237"/>
            <a:ext cx="8229600" cy="1020763"/>
          </a:xfrm>
        </p:spPr>
        <p:txBody>
          <a:bodyPr>
            <a:normAutofit/>
          </a:bodyPr>
          <a:lstStyle/>
          <a:p>
            <a:r>
              <a:rPr lang="en-US" sz="2800" dirty="0" smtClean="0">
                <a:latin typeface="Times New Roman" pitchFamily="18" charset="0"/>
                <a:cs typeface="Times New Roman" pitchFamily="18" charset="0"/>
              </a:rPr>
              <a:t>The name of all databases on the MySQL server can be displayed with the </a:t>
            </a:r>
            <a:r>
              <a:rPr lang="en-US" sz="2800" b="1" dirty="0" smtClean="0">
                <a:solidFill>
                  <a:srgbClr val="FF0000"/>
                </a:solidFill>
                <a:latin typeface="Times New Roman" pitchFamily="18" charset="0"/>
                <a:cs typeface="Times New Roman" pitchFamily="18" charset="0"/>
              </a:rPr>
              <a:t>show databases</a:t>
            </a:r>
            <a:r>
              <a:rPr lang="en-US" sz="2800" b="1"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838200" y="2743200"/>
            <a:ext cx="6553200" cy="3810000"/>
          </a:xfrm>
          <a:prstGeom prst="rect">
            <a:avLst/>
          </a:prstGeom>
          <a:noFill/>
          <a:ln w="9525">
            <a:noFill/>
            <a:miter lim="800000"/>
            <a:headEnd/>
            <a:tailEnd/>
          </a:ln>
          <a:effectLst/>
        </p:spPr>
      </p:pic>
      <p:sp>
        <p:nvSpPr>
          <p:cNvPr id="5" name="Title 1"/>
          <p:cNvSpPr>
            <a:spLocks noGrp="1"/>
          </p:cNvSpPr>
          <p:nvPr>
            <p:ph type="title"/>
          </p:nvPr>
        </p:nvSpPr>
        <p:spPr>
          <a:xfrm>
            <a:off x="457200" y="253536"/>
            <a:ext cx="8229600" cy="1143000"/>
          </a:xfrm>
        </p:spPr>
        <p:txBody>
          <a:bodyPr/>
          <a:lstStyle/>
          <a:p>
            <a:pPr algn="l"/>
            <a:r>
              <a:rPr lang="en-US" dirty="0" err="1" smtClean="0"/>
              <a:t>MySQL</a:t>
            </a:r>
            <a:r>
              <a:rPr lang="en-US" dirty="0" smtClean="0"/>
              <a:t> Monitor</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8259" r="37001" b="57589"/>
          <a:stretch/>
        </p:blipFill>
        <p:spPr bwMode="auto">
          <a:xfrm>
            <a:off x="337457" y="228600"/>
            <a:ext cx="8196943" cy="249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566" t="8036" r="34062" b="36384"/>
          <a:stretch/>
        </p:blipFill>
        <p:spPr bwMode="auto">
          <a:xfrm>
            <a:off x="304800" y="2895600"/>
            <a:ext cx="8115300" cy="406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7290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71429"/>
          <a:stretch/>
        </p:blipFill>
        <p:spPr bwMode="auto">
          <a:xfrm>
            <a:off x="352425" y="881743"/>
            <a:ext cx="7953375" cy="209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0839" b="77232"/>
          <a:stretch/>
        </p:blipFill>
        <p:spPr bwMode="auto">
          <a:xfrm>
            <a:off x="455839" y="3439886"/>
            <a:ext cx="7697561" cy="166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5259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Creating a Database</a:t>
            </a:r>
            <a:endParaRPr lang="en-US" dirty="0"/>
          </a:p>
        </p:txBody>
      </p:sp>
      <p:pic>
        <p:nvPicPr>
          <p:cNvPr id="5122" name="Picture 2"/>
          <p:cNvPicPr>
            <a:picLocks noChangeAspect="1" noChangeArrowheads="1"/>
          </p:cNvPicPr>
          <p:nvPr/>
        </p:nvPicPr>
        <p:blipFill>
          <a:blip r:embed="rId2"/>
          <a:srcRect r="4687"/>
          <a:stretch>
            <a:fillRect/>
          </a:stretch>
        </p:blipFill>
        <p:spPr bwMode="auto">
          <a:xfrm>
            <a:off x="4419600" y="1447800"/>
            <a:ext cx="4648200" cy="5181600"/>
          </a:xfrm>
          <a:prstGeom prst="rect">
            <a:avLst/>
          </a:prstGeom>
          <a:noFill/>
          <a:ln w="9525">
            <a:noFill/>
            <a:miter lim="800000"/>
            <a:headEnd/>
            <a:tailEnd/>
          </a:ln>
          <a:effectLst/>
        </p:spPr>
      </p:pic>
      <p:sp>
        <p:nvSpPr>
          <p:cNvPr id="6" name="Text Box 3"/>
          <p:cNvSpPr txBox="1">
            <a:spLocks noChangeArrowheads="1"/>
          </p:cNvSpPr>
          <p:nvPr/>
        </p:nvSpPr>
        <p:spPr bwMode="auto">
          <a:xfrm>
            <a:off x="533400" y="1600201"/>
            <a:ext cx="3733800" cy="1569660"/>
          </a:xfrm>
          <a:prstGeom prst="rect">
            <a:avLst/>
          </a:prstGeom>
          <a:noFill/>
          <a:ln w="9525">
            <a:noFill/>
            <a:miter lim="800000"/>
            <a:headEnd/>
            <a:tailEnd/>
          </a:ln>
          <a:effectLst/>
        </p:spPr>
        <p:txBody>
          <a:bodyPr wrap="square">
            <a:spAutoFit/>
          </a:bodyPr>
          <a:lstStyle/>
          <a:p>
            <a:pPr>
              <a:spcBef>
                <a:spcPct val="50000"/>
              </a:spcBef>
              <a:buFontTx/>
              <a:buNone/>
            </a:pPr>
            <a:r>
              <a:rPr kumimoji="0" lang="en-US" sz="2400" dirty="0">
                <a:effectLst>
                  <a:outerShdw blurRad="38100" dist="38100" dir="2700000" algn="tl">
                    <a:srgbClr val="000000"/>
                  </a:outerShdw>
                </a:effectLst>
              </a:rPr>
              <a:t>To begin, you must first CREATE a database using the following SQL statement:</a:t>
            </a:r>
          </a:p>
        </p:txBody>
      </p:sp>
      <p:sp>
        <p:nvSpPr>
          <p:cNvPr id="7" name="Rectangle 6"/>
          <p:cNvSpPr>
            <a:spLocks noChangeArrowheads="1"/>
          </p:cNvSpPr>
          <p:nvPr/>
        </p:nvSpPr>
        <p:spPr bwMode="auto">
          <a:xfrm>
            <a:off x="228600" y="3352800"/>
            <a:ext cx="4191000" cy="914400"/>
          </a:xfrm>
          <a:prstGeom prst="rect">
            <a:avLst/>
          </a:prstGeom>
          <a:noFill/>
          <a:ln w="9525">
            <a:noFill/>
            <a:miter lim="800000"/>
            <a:headEnd/>
            <a:tailEnd/>
          </a:ln>
          <a:effectLst/>
        </p:spPr>
        <p:txBody>
          <a:bodyPr/>
          <a:lstStyle/>
          <a:p>
            <a:pPr marL="342900" indent="-342900">
              <a:lnSpc>
                <a:spcPct val="90000"/>
              </a:lnSpc>
              <a:spcBef>
                <a:spcPct val="60000"/>
              </a:spcBef>
              <a:buClr>
                <a:schemeClr val="tx1"/>
              </a:buClr>
              <a:buFontTx/>
              <a:buNone/>
            </a:pPr>
            <a:r>
              <a:rPr kumimoji="0" lang="en-US" dirty="0">
                <a:solidFill>
                  <a:srgbClr val="66CCFF"/>
                </a:solidFill>
                <a:effectLst>
                  <a:outerShdw blurRad="38100" dist="38100" dir="2700000" algn="tl">
                    <a:srgbClr val="000000"/>
                  </a:outerShdw>
                </a:effectLst>
                <a:latin typeface="OCR A Extended" pitchFamily="50" charset="0"/>
              </a:rPr>
              <a:t>CREATE DATABASE </a:t>
            </a:r>
            <a:r>
              <a:rPr kumimoji="0" lang="en-US" dirty="0" err="1">
                <a:solidFill>
                  <a:srgbClr val="66CCFF"/>
                </a:solidFill>
                <a:effectLst>
                  <a:outerShdw blurRad="38100" dist="38100" dir="2700000" algn="tl">
                    <a:srgbClr val="000000"/>
                  </a:outerShdw>
                </a:effectLst>
                <a:latin typeface="OCR A Extended" pitchFamily="50" charset="0"/>
              </a:rPr>
              <a:t>database_name</a:t>
            </a:r>
            <a:endParaRPr kumimoji="0" lang="en-US" dirty="0">
              <a:solidFill>
                <a:srgbClr val="66CCFF"/>
              </a:solidFill>
              <a:effectLst>
                <a:outerShdw blurRad="38100" dist="38100" dir="2700000" algn="tl">
                  <a:srgbClr val="000000"/>
                </a:outerShdw>
              </a:effectLst>
              <a:latin typeface="OCR A Extended" pitchFamily="5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75"/>
                                  </p:iterate>
                                  <p:childTnLst>
                                    <p:set>
                                      <p:cBhvr>
                                        <p:cTn id="10" dur="1" fill="hold">
                                          <p:stCondLst>
                                            <p:cond delay="74"/>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box(in)">
                                      <p:cBhvr>
                                        <p:cTn id="1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381000"/>
            <a:ext cx="8229600" cy="1143000"/>
          </a:xfrm>
        </p:spPr>
        <p:txBody>
          <a:bodyPr>
            <a:normAutofit/>
          </a:bodyPr>
          <a:lstStyle/>
          <a:p>
            <a:r>
              <a:rPr lang="en-US" sz="2800" dirty="0" smtClean="0">
                <a:latin typeface="Times New Roman" pitchFamily="18" charset="0"/>
                <a:cs typeface="Times New Roman" pitchFamily="18" charset="0"/>
              </a:rPr>
              <a:t>If a database already exists when we try to create the database, it will give us the error message:</a:t>
            </a:r>
            <a:endParaRPr lang="en-US" sz="28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685800" y="2133600"/>
            <a:ext cx="746760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Dropping(Deleting) a Database</a:t>
            </a:r>
            <a:endParaRPr lang="en-US" dirty="0"/>
          </a:p>
        </p:txBody>
      </p:sp>
      <p:sp>
        <p:nvSpPr>
          <p:cNvPr id="3" name="Content Placeholder 2"/>
          <p:cNvSpPr>
            <a:spLocks noGrp="1"/>
          </p:cNvSpPr>
          <p:nvPr>
            <p:ph idx="1"/>
          </p:nvPr>
        </p:nvSpPr>
        <p:spPr>
          <a:xfrm>
            <a:off x="457200" y="1646237"/>
            <a:ext cx="8229600" cy="1554163"/>
          </a:xfrm>
        </p:spPr>
        <p:txBody>
          <a:bodyPr>
            <a:normAutofit/>
          </a:bodyPr>
          <a:lstStyle/>
          <a:p>
            <a:pPr algn="just"/>
            <a:r>
              <a:rPr lang="en-US" sz="2800" dirty="0" smtClean="0">
                <a:latin typeface="Times New Roman" pitchFamily="18" charset="0"/>
                <a:cs typeface="Times New Roman" pitchFamily="18" charset="0"/>
              </a:rPr>
              <a:t>To delete/remove a database, we use </a:t>
            </a:r>
            <a:r>
              <a:rPr lang="en-US" sz="2800" b="1" dirty="0" smtClean="0">
                <a:latin typeface="Times New Roman" pitchFamily="18" charset="0"/>
                <a:cs typeface="Times New Roman" pitchFamily="18" charset="0"/>
              </a:rPr>
              <a:t>drop</a:t>
            </a:r>
            <a:r>
              <a:rPr lang="en-US" sz="2800" dirty="0" smtClean="0">
                <a:latin typeface="Times New Roman" pitchFamily="18" charset="0"/>
                <a:cs typeface="Times New Roman" pitchFamily="18" charset="0"/>
              </a:rPr>
              <a:t> command. So, use  </a:t>
            </a:r>
            <a:r>
              <a:rPr lang="en-US" sz="2800" b="1" dirty="0" smtClean="0">
                <a:solidFill>
                  <a:srgbClr val="FF0000"/>
                </a:solidFill>
                <a:latin typeface="Times New Roman" pitchFamily="18" charset="0"/>
                <a:cs typeface="Times New Roman" pitchFamily="18" charset="0"/>
              </a:rPr>
              <a:t>drop database bookshelf;</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to remove </a:t>
            </a:r>
            <a:r>
              <a:rPr lang="en-US" sz="2800" b="1" dirty="0" smtClean="0">
                <a:latin typeface="Times New Roman" pitchFamily="18" charset="0"/>
                <a:cs typeface="Times New Roman" pitchFamily="18" charset="0"/>
              </a:rPr>
              <a:t>bookshelf</a:t>
            </a:r>
            <a:r>
              <a:rPr lang="en-US" sz="2800" dirty="0" smtClean="0">
                <a:latin typeface="Times New Roman" pitchFamily="18" charset="0"/>
                <a:cs typeface="Times New Roman" pitchFamily="18" charset="0"/>
              </a:rPr>
              <a:t> from the database.</a:t>
            </a:r>
            <a:endParaRPr lang="en-US" sz="28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219200" y="2971800"/>
            <a:ext cx="64008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2329</TotalTime>
  <Words>2192</Words>
  <Application>Microsoft Office PowerPoint</Application>
  <PresentationFormat>On-screen Show (4:3)</PresentationFormat>
  <Paragraphs>821</Paragraphs>
  <Slides>61</Slides>
  <Notes>17</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Foundry</vt:lpstr>
      <vt:lpstr>Introduction to MySQL &amp; PHP</vt:lpstr>
      <vt:lpstr>An Overview of SQL</vt:lpstr>
      <vt:lpstr>PowerPoint Presentation</vt:lpstr>
      <vt:lpstr>MySQL Monitor</vt:lpstr>
      <vt:lpstr>MySQL Monitor</vt:lpstr>
      <vt:lpstr>MySQL Monitor</vt:lpstr>
      <vt:lpstr>Creating a Database</vt:lpstr>
      <vt:lpstr>PowerPoint Presentation</vt:lpstr>
      <vt:lpstr>Dropping(Deleting) a Database</vt:lpstr>
      <vt:lpstr>Creating a Database Table</vt:lpstr>
      <vt:lpstr>Creating a Database Table</vt:lpstr>
      <vt:lpstr>Data Types</vt:lpstr>
      <vt:lpstr>Column Modifier</vt:lpstr>
      <vt:lpstr>PowerPoint Presentation</vt:lpstr>
      <vt:lpstr>Table Data - Primary Key</vt:lpstr>
      <vt:lpstr>Table Data - Primary Key</vt:lpstr>
      <vt:lpstr>Table Data - Inserting</vt:lpstr>
      <vt:lpstr>Table Data - Inserting</vt:lpstr>
      <vt:lpstr>PowerPoint Presentation</vt:lpstr>
      <vt:lpstr>Table Data - Altering</vt:lpstr>
      <vt:lpstr>Table Data - Updating</vt:lpstr>
      <vt:lpstr>Table Data - Updating</vt:lpstr>
      <vt:lpstr>Table Data - Updating</vt:lpstr>
      <vt:lpstr>Table Data - Updating</vt:lpstr>
      <vt:lpstr>Table Data - Query</vt:lpstr>
      <vt:lpstr>Simple SQL Query(select all columns)</vt:lpstr>
      <vt:lpstr>Simple SQL Query</vt:lpstr>
      <vt:lpstr>Simple SQL Query</vt:lpstr>
      <vt:lpstr>Selecting Rows with Conditional Restrictions</vt:lpstr>
      <vt:lpstr>Simple SQL Query</vt:lpstr>
      <vt:lpstr>Simple SQL Query</vt:lpstr>
      <vt:lpstr>Simple SQL Query</vt:lpstr>
      <vt:lpstr>Simple SQL Query</vt:lpstr>
      <vt:lpstr>Values Matching or Not Matching</vt:lpstr>
      <vt:lpstr>Values Matching or Not Matching</vt:lpstr>
      <vt:lpstr>Values Matching or Not Matching</vt:lpstr>
      <vt:lpstr>Values Matching or Not Matching</vt:lpstr>
      <vt:lpstr>Table Data - Deleting</vt:lpstr>
      <vt:lpstr>Table Data - Deleting</vt:lpstr>
      <vt:lpstr>Table - Deleting</vt:lpstr>
      <vt:lpstr>database - Deleting</vt:lpstr>
      <vt:lpstr>Setting UP Users and Privileges</vt:lpstr>
      <vt:lpstr>Setting UP Users and Privileges</vt:lpstr>
      <vt:lpstr>Privileges for Users</vt:lpstr>
      <vt:lpstr>Privileges for Users</vt:lpstr>
      <vt:lpstr>Privileges for Users</vt:lpstr>
      <vt:lpstr>Connection to MySQL</vt:lpstr>
      <vt:lpstr>Connection to MySQL</vt:lpstr>
      <vt:lpstr>PHP &amp; SQL</vt:lpstr>
      <vt:lpstr>PowerPoint Presentation</vt:lpstr>
      <vt:lpstr>PowerPoint Presentation</vt:lpstr>
      <vt:lpstr>MYSQL Connect &amp; Close</vt:lpstr>
      <vt:lpstr>Running MYSQL Queries In PHP </vt:lpstr>
      <vt:lpstr>Running MYSQL Queries In PHP </vt:lpstr>
      <vt:lpstr>Handling MYSQL Query Results In PHP</vt:lpstr>
      <vt:lpstr>PowerPoint Presentation</vt:lpstr>
      <vt:lpstr>PowerPoint Presentation</vt:lpstr>
      <vt:lpstr>PowerPoint Presentation</vt:lpstr>
      <vt:lpstr>MYSQL Security &amp; Handling User Input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MySQL &amp; PHP</dc:title>
  <dc:creator>atef</dc:creator>
  <cp:lastModifiedBy>Windows User</cp:lastModifiedBy>
  <cp:revision>160</cp:revision>
  <dcterms:created xsi:type="dcterms:W3CDTF">2006-08-16T00:00:00Z</dcterms:created>
  <dcterms:modified xsi:type="dcterms:W3CDTF">2022-05-08T03:27:53Z</dcterms:modified>
</cp:coreProperties>
</file>