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7" r:id="rId3"/>
    <p:sldId id="257" r:id="rId4"/>
    <p:sldId id="258" r:id="rId5"/>
    <p:sldId id="260" r:id="rId6"/>
    <p:sldId id="264" r:id="rId7"/>
    <p:sldId id="268" r:id="rId8"/>
    <p:sldId id="263" r:id="rId9"/>
    <p:sldId id="266" r:id="rId10"/>
    <p:sldId id="275" r:id="rId11"/>
    <p:sldId id="276" r:id="rId12"/>
    <p:sldId id="269" r:id="rId13"/>
    <p:sldId id="267" r:id="rId14"/>
    <p:sldId id="265"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20" autoAdjust="0"/>
  </p:normalViewPr>
  <p:slideViewPr>
    <p:cSldViewPr>
      <p:cViewPr varScale="1">
        <p:scale>
          <a:sx n="76" d="100"/>
          <a:sy n="76" d="100"/>
        </p:scale>
        <p:origin x="-16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F91D83-BD2D-4591-979F-51E83C1FEF8A}" type="datetimeFigureOut">
              <a:rPr lang="en-US" smtClean="0"/>
              <a:t>10/24/2019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30AFFB-962C-440E-AD54-6F10B020D68E}" type="slidenum">
              <a:rPr lang="en-US" smtClean="0"/>
              <a:t>‹#›</a:t>
            </a:fld>
            <a:endParaRPr lang="en-US"/>
          </a:p>
        </p:txBody>
      </p:sp>
    </p:spTree>
    <p:extLst>
      <p:ext uri="{BB962C8B-B14F-4D97-AF65-F5344CB8AC3E}">
        <p14:creationId xmlns:p14="http://schemas.microsoft.com/office/powerpoint/2010/main" val="2109055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String of a's and b's that start and end with a.</a:t>
            </a:r>
          </a:p>
          <a:p>
            <a:r>
              <a:rPr lang="en-US" sz="1200" b="0" i="0" kern="1200" dirty="0" smtClean="0">
                <a:solidFill>
                  <a:schemeClr val="tx1"/>
                </a:solidFill>
                <a:effectLst/>
                <a:latin typeface="+mn-lt"/>
                <a:ea typeface="+mn-ea"/>
                <a:cs typeface="+mn-cs"/>
              </a:rPr>
              <a:t>String of a's and b's.</a:t>
            </a:r>
          </a:p>
          <a:p>
            <a:r>
              <a:rPr lang="en-US" sz="1200" b="0" i="0" kern="1200" dirty="0" smtClean="0">
                <a:solidFill>
                  <a:schemeClr val="tx1"/>
                </a:solidFill>
                <a:effectLst/>
                <a:latin typeface="+mn-lt"/>
                <a:ea typeface="+mn-ea"/>
                <a:cs typeface="+mn-cs"/>
              </a:rPr>
              <a:t>String of a's and b's that the character third from the last is a.</a:t>
            </a:r>
          </a:p>
          <a:p>
            <a:r>
              <a:rPr lang="en-US" sz="1200" b="0" i="0" kern="1200" dirty="0" smtClean="0">
                <a:solidFill>
                  <a:schemeClr val="tx1"/>
                </a:solidFill>
                <a:effectLst/>
                <a:latin typeface="+mn-lt"/>
                <a:ea typeface="+mn-ea"/>
                <a:cs typeface="+mn-cs"/>
              </a:rPr>
              <a:t>String of a's and b's that only contains three b.</a:t>
            </a:r>
          </a:p>
          <a:p>
            <a:r>
              <a:rPr lang="en-US" sz="1200" b="0" i="0" kern="1200" dirty="0" smtClean="0">
                <a:solidFill>
                  <a:schemeClr val="tx1"/>
                </a:solidFill>
                <a:effectLst/>
                <a:latin typeface="+mn-lt"/>
                <a:ea typeface="+mn-ea"/>
                <a:cs typeface="+mn-cs"/>
              </a:rPr>
              <a:t>String of a's and b's that has a even number of a and b.</a:t>
            </a:r>
          </a:p>
          <a:p>
            <a:endParaRPr lang="en-US" dirty="0"/>
          </a:p>
        </p:txBody>
      </p:sp>
      <p:sp>
        <p:nvSpPr>
          <p:cNvPr id="4" name="Slide Number Placeholder 3"/>
          <p:cNvSpPr>
            <a:spLocks noGrp="1"/>
          </p:cNvSpPr>
          <p:nvPr>
            <p:ph type="sldNum" sz="quarter" idx="10"/>
          </p:nvPr>
        </p:nvSpPr>
        <p:spPr/>
        <p:txBody>
          <a:bodyPr/>
          <a:lstStyle/>
          <a:p>
            <a:fld id="{0E30AFFB-962C-440E-AD54-6F10B020D68E}" type="slidenum">
              <a:rPr lang="en-US" smtClean="0"/>
              <a:t>2</a:t>
            </a:fld>
            <a:endParaRPr lang="en-US"/>
          </a:p>
        </p:txBody>
      </p:sp>
    </p:spTree>
    <p:extLst>
      <p:ext uri="{BB962C8B-B14F-4D97-AF65-F5344CB8AC3E}">
        <p14:creationId xmlns:p14="http://schemas.microsoft.com/office/powerpoint/2010/main" val="1817027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30AFFB-962C-440E-AD54-6F10B020D68E}" type="slidenum">
              <a:rPr lang="en-US" smtClean="0"/>
              <a:t>19</a:t>
            </a:fld>
            <a:endParaRPr lang="en-US"/>
          </a:p>
        </p:txBody>
      </p:sp>
    </p:spTree>
    <p:extLst>
      <p:ext uri="{BB962C8B-B14F-4D97-AF65-F5344CB8AC3E}">
        <p14:creationId xmlns:p14="http://schemas.microsoft.com/office/powerpoint/2010/main" val="997014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r and s are two LEX regular expressions then </a:t>
            </a:r>
            <a:r>
              <a:rPr lang="en-US" sz="1200" b="0" i="0" kern="1200" dirty="0" smtClean="0">
                <a:solidFill>
                  <a:schemeClr val="tx1"/>
                </a:solidFill>
                <a:effectLst/>
                <a:latin typeface="+mn-lt"/>
                <a:ea typeface="+mn-ea"/>
                <a:cs typeface="+mn-cs"/>
              </a:rPr>
              <a:t>r</a:t>
            </a:r>
            <a:r>
              <a:rPr lang="en-US" i="0" dirty="0" smtClean="0"/>
              <a:t>/</a:t>
            </a:r>
            <a:r>
              <a:rPr lang="en-US" sz="1200" b="0" i="0" kern="1200" dirty="0"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is another LEX regular expression</a:t>
            </a:r>
            <a:r>
              <a:rPr lang="en-US" sz="1200" b="0" i="0" kern="1200" dirty="0" smtClean="0">
                <a:solidFill>
                  <a:schemeClr val="tx1"/>
                </a:solidFill>
                <a:effectLst/>
                <a:latin typeface="+mn-lt"/>
                <a:ea typeface="+mn-ea"/>
                <a:cs typeface="+mn-cs"/>
              </a:rPr>
              <a:t>. It </a:t>
            </a:r>
            <a:r>
              <a:rPr lang="en-US" sz="1200" b="0" i="0" kern="1200" dirty="0" smtClean="0">
                <a:solidFill>
                  <a:schemeClr val="tx1"/>
                </a:solidFill>
                <a:effectLst/>
                <a:latin typeface="+mn-lt"/>
                <a:ea typeface="+mn-ea"/>
                <a:cs typeface="+mn-cs"/>
              </a:rPr>
              <a:t>matches r if and only if it is followed by an s.</a:t>
            </a:r>
          </a:p>
          <a:p>
            <a:r>
              <a:rPr lang="en-US" sz="1200" b="0" i="0" kern="1200" dirty="0" smtClean="0">
                <a:solidFill>
                  <a:schemeClr val="tx1"/>
                </a:solidFill>
                <a:effectLst/>
                <a:latin typeface="+mn-lt"/>
                <a:ea typeface="+mn-ea"/>
                <a:cs typeface="+mn-cs"/>
              </a:rPr>
              <a:t>It is called a trailing context.</a:t>
            </a:r>
          </a:p>
          <a:p>
            <a:r>
              <a:rPr lang="en-US" sz="1200" b="0" i="0" kern="1200" dirty="0" smtClean="0">
                <a:solidFill>
                  <a:schemeClr val="tx1"/>
                </a:solidFill>
                <a:effectLst/>
                <a:latin typeface="+mn-lt"/>
                <a:ea typeface="+mn-ea"/>
                <a:cs typeface="+mn-cs"/>
              </a:rPr>
              <a:t>After use in this context, s is then returned to the input before the action is executed.</a:t>
            </a:r>
          </a:p>
          <a:p>
            <a:endParaRPr lang="en-US" i="0" dirty="0"/>
          </a:p>
        </p:txBody>
      </p:sp>
      <p:sp>
        <p:nvSpPr>
          <p:cNvPr id="4" name="Slide Number Placeholder 3"/>
          <p:cNvSpPr>
            <a:spLocks noGrp="1"/>
          </p:cNvSpPr>
          <p:nvPr>
            <p:ph type="sldNum" sz="quarter" idx="10"/>
          </p:nvPr>
        </p:nvSpPr>
        <p:spPr/>
        <p:txBody>
          <a:bodyPr/>
          <a:lstStyle/>
          <a:p>
            <a:fld id="{0E30AFFB-962C-440E-AD54-6F10B020D68E}" type="slidenum">
              <a:rPr lang="en-US" smtClean="0"/>
              <a:t>4</a:t>
            </a:fld>
            <a:endParaRPr lang="en-US"/>
          </a:p>
        </p:txBody>
      </p:sp>
    </p:spTree>
    <p:extLst>
      <p:ext uri="{BB962C8B-B14F-4D97-AF65-F5344CB8AC3E}">
        <p14:creationId xmlns:p14="http://schemas.microsoft.com/office/powerpoint/2010/main" val="2376751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a:t>
            </a:r>
            <a:r>
              <a:rPr lang="es-ES" dirty="0" err="1" smtClean="0"/>
              <a:t>Ss</a:t>
            </a:r>
            <a:r>
              <a:rPr lang="es-ES" dirty="0" smtClean="0"/>
              <a:t>][</a:t>
            </a:r>
            <a:r>
              <a:rPr lang="es-ES" dirty="0" err="1" smtClean="0"/>
              <a:t>Ee</a:t>
            </a:r>
            <a:r>
              <a:rPr lang="es-ES" dirty="0" smtClean="0"/>
              <a:t>][Ll][</a:t>
            </a:r>
            <a:r>
              <a:rPr lang="es-ES" dirty="0" err="1" smtClean="0"/>
              <a:t>Ee</a:t>
            </a:r>
            <a:r>
              <a:rPr lang="es-ES" dirty="0" smtClean="0"/>
              <a:t>][</a:t>
            </a:r>
            <a:r>
              <a:rPr lang="es-ES" dirty="0" err="1" smtClean="0"/>
              <a:t>Cc</a:t>
            </a:r>
            <a:r>
              <a:rPr lang="es-ES" dirty="0" smtClean="0"/>
              <a:t>][</a:t>
            </a:r>
            <a:r>
              <a:rPr lang="es-ES" dirty="0" err="1" smtClean="0"/>
              <a:t>Tt</a:t>
            </a:r>
            <a:r>
              <a:rPr lang="es-ES" dirty="0" smtClean="0"/>
              <a:t>]</a:t>
            </a:r>
            <a:endParaRPr lang="en-US" dirty="0"/>
          </a:p>
        </p:txBody>
      </p:sp>
      <p:sp>
        <p:nvSpPr>
          <p:cNvPr id="4" name="Slide Number Placeholder 3"/>
          <p:cNvSpPr>
            <a:spLocks noGrp="1"/>
          </p:cNvSpPr>
          <p:nvPr>
            <p:ph type="sldNum" sz="quarter" idx="10"/>
          </p:nvPr>
        </p:nvSpPr>
        <p:spPr/>
        <p:txBody>
          <a:bodyPr/>
          <a:lstStyle/>
          <a:p>
            <a:fld id="{0E30AFFB-962C-440E-AD54-6F10B020D68E}" type="slidenum">
              <a:rPr lang="en-US" smtClean="0"/>
              <a:t>5</a:t>
            </a:fld>
            <a:endParaRPr lang="en-US"/>
          </a:p>
        </p:txBody>
      </p:sp>
    </p:spTree>
    <p:extLst>
      <p:ext uri="{BB962C8B-B14F-4D97-AF65-F5344CB8AC3E}">
        <p14:creationId xmlns:p14="http://schemas.microsoft.com/office/powerpoint/2010/main" val="2558293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30AFFB-962C-440E-AD54-6F10B020D68E}" type="slidenum">
              <a:rPr lang="en-US" smtClean="0"/>
              <a:t>12</a:t>
            </a:fld>
            <a:endParaRPr lang="en-US"/>
          </a:p>
        </p:txBody>
      </p:sp>
    </p:spTree>
    <p:extLst>
      <p:ext uri="{BB962C8B-B14F-4D97-AF65-F5344CB8AC3E}">
        <p14:creationId xmlns:p14="http://schemas.microsoft.com/office/powerpoint/2010/main" val="407271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forget </a:t>
            </a:r>
          </a:p>
          <a:p>
            <a:r>
              <a:rPr lang="en-US" smtClean="0"/>
              <a:t>%</a:t>
            </a:r>
            <a:r>
              <a:rPr lang="en-US" dirty="0" smtClean="0"/>
              <a:t>option </a:t>
            </a:r>
            <a:r>
              <a:rPr lang="en-US" dirty="0" err="1" smtClean="0"/>
              <a:t>noyywrap</a:t>
            </a:r>
            <a:endParaRPr lang="en-US" dirty="0"/>
          </a:p>
        </p:txBody>
      </p:sp>
      <p:sp>
        <p:nvSpPr>
          <p:cNvPr id="4" name="Slide Number Placeholder 3"/>
          <p:cNvSpPr>
            <a:spLocks noGrp="1"/>
          </p:cNvSpPr>
          <p:nvPr>
            <p:ph type="sldNum" sz="quarter" idx="10"/>
          </p:nvPr>
        </p:nvSpPr>
        <p:spPr/>
        <p:txBody>
          <a:bodyPr/>
          <a:lstStyle/>
          <a:p>
            <a:fld id="{0E30AFFB-962C-440E-AD54-6F10B020D68E}" type="slidenum">
              <a:rPr lang="en-US" smtClean="0"/>
              <a:t>14</a:t>
            </a:fld>
            <a:endParaRPr lang="en-US"/>
          </a:p>
        </p:txBody>
      </p:sp>
    </p:spTree>
    <p:extLst>
      <p:ext uri="{BB962C8B-B14F-4D97-AF65-F5344CB8AC3E}">
        <p14:creationId xmlns:p14="http://schemas.microsoft.com/office/powerpoint/2010/main" val="2655133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30AFFB-962C-440E-AD54-6F10B020D68E}" type="slidenum">
              <a:rPr lang="en-US" smtClean="0"/>
              <a:t>15</a:t>
            </a:fld>
            <a:endParaRPr lang="en-US"/>
          </a:p>
        </p:txBody>
      </p:sp>
    </p:spTree>
    <p:extLst>
      <p:ext uri="{BB962C8B-B14F-4D97-AF65-F5344CB8AC3E}">
        <p14:creationId xmlns:p14="http://schemas.microsoft.com/office/powerpoint/2010/main" val="3406686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30AFFB-962C-440E-AD54-6F10B020D68E}" type="slidenum">
              <a:rPr lang="en-US" smtClean="0"/>
              <a:t>16</a:t>
            </a:fld>
            <a:endParaRPr lang="en-US"/>
          </a:p>
        </p:txBody>
      </p:sp>
    </p:spTree>
    <p:extLst>
      <p:ext uri="{BB962C8B-B14F-4D97-AF65-F5344CB8AC3E}">
        <p14:creationId xmlns:p14="http://schemas.microsoft.com/office/powerpoint/2010/main" val="3732083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30AFFB-962C-440E-AD54-6F10B020D68E}" type="slidenum">
              <a:rPr lang="en-US" smtClean="0"/>
              <a:t>17</a:t>
            </a:fld>
            <a:endParaRPr lang="en-US"/>
          </a:p>
        </p:txBody>
      </p:sp>
    </p:spTree>
    <p:extLst>
      <p:ext uri="{BB962C8B-B14F-4D97-AF65-F5344CB8AC3E}">
        <p14:creationId xmlns:p14="http://schemas.microsoft.com/office/powerpoint/2010/main" val="82024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30AFFB-962C-440E-AD54-6F10B020D68E}" type="slidenum">
              <a:rPr lang="en-US" smtClean="0"/>
              <a:t>18</a:t>
            </a:fld>
            <a:endParaRPr lang="en-US"/>
          </a:p>
        </p:txBody>
      </p:sp>
    </p:spTree>
    <p:extLst>
      <p:ext uri="{BB962C8B-B14F-4D97-AF65-F5344CB8AC3E}">
        <p14:creationId xmlns:p14="http://schemas.microsoft.com/office/powerpoint/2010/main" val="501277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8000" dirty="0" smtClean="0"/>
              <a:t>Compiler design</a:t>
            </a:r>
            <a:r>
              <a:rPr lang="en-US" dirty="0" smtClean="0"/>
              <a:t/>
            </a:r>
            <a:br>
              <a:rPr lang="en-US" dirty="0" smtClean="0"/>
            </a:br>
            <a:r>
              <a:rPr lang="en-US" dirty="0"/>
              <a:t>Lexical generator</a:t>
            </a:r>
            <a:br>
              <a:rPr lang="en-US" dirty="0"/>
            </a:br>
            <a:endParaRPr lang="en-US" dirty="0"/>
          </a:p>
        </p:txBody>
      </p:sp>
      <p:sp>
        <p:nvSpPr>
          <p:cNvPr id="3" name="Subtitle 2"/>
          <p:cNvSpPr>
            <a:spLocks noGrp="1"/>
          </p:cNvSpPr>
          <p:nvPr>
            <p:ph type="subTitle" idx="1"/>
          </p:nvPr>
        </p:nvSpPr>
        <p:spPr>
          <a:xfrm>
            <a:off x="2819400" y="3886200"/>
            <a:ext cx="4953000" cy="1066800"/>
          </a:xfrm>
        </p:spPr>
        <p:txBody>
          <a:bodyPr/>
          <a:lstStyle/>
          <a:p>
            <a:r>
              <a:rPr lang="en-US" dirty="0" err="1" smtClean="0"/>
              <a:t>Eng</a:t>
            </a:r>
            <a:r>
              <a:rPr lang="en-US" dirty="0" smtClean="0"/>
              <a:t>: </a:t>
            </a:r>
            <a:r>
              <a:rPr lang="en-US" dirty="0"/>
              <a:t>S</a:t>
            </a:r>
            <a:r>
              <a:rPr lang="en-US" dirty="0" smtClean="0"/>
              <a:t>amar </a:t>
            </a:r>
            <a:r>
              <a:rPr lang="en-US" dirty="0" err="1"/>
              <a:t>S</a:t>
            </a:r>
            <a:r>
              <a:rPr lang="en-US" dirty="0" err="1" smtClean="0"/>
              <a:t>haban</a:t>
            </a:r>
            <a:endParaRPr lang="en-US" dirty="0"/>
          </a:p>
        </p:txBody>
      </p:sp>
    </p:spTree>
    <p:extLst>
      <p:ext uri="{BB962C8B-B14F-4D97-AF65-F5344CB8AC3E}">
        <p14:creationId xmlns:p14="http://schemas.microsoft.com/office/powerpoint/2010/main" val="37616201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Definitions part</a:t>
            </a:r>
          </a:p>
        </p:txBody>
      </p:sp>
      <p:sp>
        <p:nvSpPr>
          <p:cNvPr id="3" name="Content Placeholder 2"/>
          <p:cNvSpPr>
            <a:spLocks noGrp="1"/>
          </p:cNvSpPr>
          <p:nvPr>
            <p:ph idx="1"/>
          </p:nvPr>
        </p:nvSpPr>
        <p:spPr/>
        <p:txBody>
          <a:bodyPr/>
          <a:lstStyle/>
          <a:p>
            <a:endParaRPr lang="en-US" dirty="0"/>
          </a:p>
          <a:p>
            <a:r>
              <a:rPr lang="en-US" dirty="0"/>
              <a:t>A serious of:</a:t>
            </a:r>
          </a:p>
          <a:p>
            <a:pPr lvl="1"/>
            <a:r>
              <a:rPr lang="en-US" dirty="0"/>
              <a:t>Name definitions </a:t>
            </a:r>
            <a:r>
              <a:rPr lang="en-US" dirty="0" err="1"/>
              <a:t>eg</a:t>
            </a:r>
            <a:r>
              <a:rPr lang="en-US" dirty="0"/>
              <a:t>:</a:t>
            </a:r>
            <a:br>
              <a:rPr lang="en-US" dirty="0"/>
            </a:br>
            <a:r>
              <a:rPr lang="en-US" dirty="0"/>
              <a:t>DIGIT   [0-9]</a:t>
            </a:r>
            <a:br>
              <a:rPr lang="en-US" dirty="0"/>
            </a:br>
            <a:r>
              <a:rPr lang="en-US" dirty="0"/>
              <a:t>ID [a-</a:t>
            </a:r>
            <a:r>
              <a:rPr lang="en-US" dirty="0" err="1"/>
              <a:t>zA</a:t>
            </a:r>
            <a:r>
              <a:rPr lang="en-US" dirty="0"/>
              <a:t>-Z] [a-zA-Z0-9]*</a:t>
            </a:r>
          </a:p>
          <a:p>
            <a:pPr lvl="1"/>
            <a:r>
              <a:rPr lang="en-US" dirty="0"/>
              <a:t>Staff to be copied into the flex output</a:t>
            </a:r>
            <a:br>
              <a:rPr lang="en-US" dirty="0"/>
            </a:br>
            <a:r>
              <a:rPr lang="en-US" dirty="0" err="1"/>
              <a:t>eg</a:t>
            </a:r>
            <a:r>
              <a:rPr lang="en-US" dirty="0"/>
              <a:t>. Declarations, #includes</a:t>
            </a:r>
            <a:br>
              <a:rPr lang="en-US" dirty="0"/>
            </a:br>
            <a:r>
              <a:rPr lang="en-US" dirty="0"/>
              <a:t>It has to be enclosed in %{ … %}</a:t>
            </a:r>
          </a:p>
          <a:p>
            <a:pPr lvl="1"/>
            <a:endParaRPr lang="en-US" dirty="0"/>
          </a:p>
          <a:p>
            <a:endParaRPr lang="en-US" dirty="0"/>
          </a:p>
        </p:txBody>
      </p:sp>
    </p:spTree>
    <p:extLst>
      <p:ext uri="{BB962C8B-B14F-4D97-AF65-F5344CB8AC3E}">
        <p14:creationId xmlns:p14="http://schemas.microsoft.com/office/powerpoint/2010/main" val="2109140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Rules Part</a:t>
            </a:r>
          </a:p>
        </p:txBody>
      </p:sp>
      <p:sp>
        <p:nvSpPr>
          <p:cNvPr id="3" name="Content Placeholder 2"/>
          <p:cNvSpPr>
            <a:spLocks noGrp="1"/>
          </p:cNvSpPr>
          <p:nvPr>
            <p:ph idx="1"/>
          </p:nvPr>
        </p:nvSpPr>
        <p:spPr/>
        <p:txBody>
          <a:bodyPr/>
          <a:lstStyle/>
          <a:p>
            <a:r>
              <a:rPr lang="en-US" dirty="0"/>
              <a:t>The rules portion of the input contains a sequence of rules.</a:t>
            </a:r>
          </a:p>
          <a:p>
            <a:r>
              <a:rPr lang="en-US" dirty="0"/>
              <a:t>Each rule has the form</a:t>
            </a:r>
            <a:br>
              <a:rPr lang="en-US" dirty="0"/>
            </a:br>
            <a:r>
              <a:rPr lang="en-US" dirty="0">
                <a:solidFill>
                  <a:schemeClr val="accent1">
                    <a:lumMod val="75000"/>
                  </a:schemeClr>
                </a:solidFill>
              </a:rPr>
              <a:t>pattern action</a:t>
            </a:r>
            <a:br>
              <a:rPr lang="en-US" dirty="0">
                <a:solidFill>
                  <a:schemeClr val="accent1">
                    <a:lumMod val="75000"/>
                  </a:schemeClr>
                </a:solidFill>
              </a:rPr>
            </a:br>
            <a:r>
              <a:rPr lang="en-US" dirty="0"/>
              <a:t>where:</a:t>
            </a:r>
          </a:p>
          <a:p>
            <a:pPr lvl="1"/>
            <a:r>
              <a:rPr lang="en-US" dirty="0"/>
              <a:t>Pattern describes a pattern to be matched on the input</a:t>
            </a:r>
          </a:p>
          <a:p>
            <a:pPr lvl="1"/>
            <a:r>
              <a:rPr lang="en-US" dirty="0"/>
              <a:t>Action must begin on the same line.(version dependent), for multi lined action : use {}</a:t>
            </a:r>
          </a:p>
          <a:p>
            <a:endParaRPr lang="en-US" dirty="0"/>
          </a:p>
        </p:txBody>
      </p:sp>
    </p:spTree>
    <p:extLst>
      <p:ext uri="{BB962C8B-B14F-4D97-AF65-F5344CB8AC3E}">
        <p14:creationId xmlns:p14="http://schemas.microsoft.com/office/powerpoint/2010/main" val="692130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Running the file</a:t>
            </a:r>
          </a:p>
        </p:txBody>
      </p:sp>
      <p:sp>
        <p:nvSpPr>
          <p:cNvPr id="3" name="Content Placeholder 2"/>
          <p:cNvSpPr>
            <a:spLocks noGrp="1"/>
          </p:cNvSpPr>
          <p:nvPr>
            <p:ph idx="1"/>
          </p:nvPr>
        </p:nvSpPr>
        <p:spPr/>
        <p:txBody>
          <a:bodyPr/>
          <a:lstStyle/>
          <a:p>
            <a:r>
              <a:rPr lang="en-US" dirty="0"/>
              <a:t>First go to the file place, Or put the file in the root of terminal. Make your file with </a:t>
            </a:r>
            <a:r>
              <a:rPr lang="en-US" dirty="0" err="1"/>
              <a:t>extention</a:t>
            </a:r>
            <a:r>
              <a:rPr lang="en-US" dirty="0"/>
              <a:t> l;</a:t>
            </a:r>
          </a:p>
          <a:p>
            <a:r>
              <a:rPr lang="en-US" dirty="0"/>
              <a:t>Run code “</a:t>
            </a:r>
            <a:r>
              <a:rPr lang="en-US" i="1" dirty="0">
                <a:solidFill>
                  <a:schemeClr val="accent1">
                    <a:lumMod val="75000"/>
                  </a:schemeClr>
                </a:solidFill>
              </a:rPr>
              <a:t>flex </a:t>
            </a:r>
            <a:r>
              <a:rPr lang="en-US" i="1" dirty="0" err="1">
                <a:solidFill>
                  <a:schemeClr val="accent1">
                    <a:lumMod val="75000"/>
                  </a:schemeClr>
                </a:solidFill>
              </a:rPr>
              <a:t>fileName.l</a:t>
            </a:r>
            <a:r>
              <a:rPr lang="en-US" dirty="0"/>
              <a:t>”. It will compile you file and add necessary code to it. A new file will be generated with the name “</a:t>
            </a:r>
            <a:r>
              <a:rPr lang="en-US" i="1" dirty="0" err="1">
                <a:solidFill>
                  <a:schemeClr val="accent1">
                    <a:lumMod val="75000"/>
                  </a:schemeClr>
                </a:solidFill>
              </a:rPr>
              <a:t>lex.yy.c</a:t>
            </a:r>
            <a:r>
              <a:rPr lang="en-US" dirty="0"/>
              <a:t>”.</a:t>
            </a:r>
          </a:p>
          <a:p>
            <a:r>
              <a:rPr lang="en-US" dirty="0"/>
              <a:t>Run code “</a:t>
            </a:r>
            <a:r>
              <a:rPr lang="en-US" dirty="0" err="1">
                <a:solidFill>
                  <a:schemeClr val="accent1">
                    <a:lumMod val="75000"/>
                  </a:schemeClr>
                </a:solidFill>
              </a:rPr>
              <a:t>gcc</a:t>
            </a:r>
            <a:r>
              <a:rPr lang="en-US" dirty="0">
                <a:solidFill>
                  <a:schemeClr val="accent1">
                    <a:lumMod val="75000"/>
                  </a:schemeClr>
                </a:solidFill>
              </a:rPr>
              <a:t> </a:t>
            </a:r>
            <a:r>
              <a:rPr lang="en-US" dirty="0" err="1" smtClean="0">
                <a:solidFill>
                  <a:schemeClr val="accent1">
                    <a:lumMod val="75000"/>
                  </a:schemeClr>
                </a:solidFill>
              </a:rPr>
              <a:t>lex.yy.c</a:t>
            </a:r>
            <a:r>
              <a:rPr lang="en-US" dirty="0" smtClean="0"/>
              <a:t>”. </a:t>
            </a:r>
            <a:r>
              <a:rPr lang="en-US" dirty="0"/>
              <a:t>This will generate the executable file. Now your ready to run it.</a:t>
            </a:r>
          </a:p>
          <a:p>
            <a:endParaRPr lang="en-US" dirty="0"/>
          </a:p>
        </p:txBody>
      </p:sp>
    </p:spTree>
    <p:extLst>
      <p:ext uri="{BB962C8B-B14F-4D97-AF65-F5344CB8AC3E}">
        <p14:creationId xmlns:p14="http://schemas.microsoft.com/office/powerpoint/2010/main" val="877127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When more than one pattern can match the input, the scanner behaves as follows:</a:t>
            </a:r>
          </a:p>
          <a:p>
            <a:pPr lvl="1"/>
            <a:r>
              <a:rPr lang="en-US" dirty="0"/>
              <a:t>The longest match is chosen;</a:t>
            </a:r>
          </a:p>
          <a:p>
            <a:pPr lvl="1"/>
            <a:r>
              <a:rPr lang="en-US" dirty="0"/>
              <a:t>If multiple rules match, the rule listed first in the flex input file is chosen</a:t>
            </a:r>
            <a:r>
              <a:rPr lang="en-US" dirty="0" smtClean="0"/>
              <a:t>;</a:t>
            </a:r>
          </a:p>
          <a:p>
            <a:pPr lvl="1"/>
            <a:r>
              <a:rPr lang="en-US" dirty="0"/>
              <a:t>if no rule matches, the default is to copy the next character to </a:t>
            </a:r>
            <a:r>
              <a:rPr lang="en-US" b="1" dirty="0" err="1"/>
              <a:t>stdout</a:t>
            </a:r>
            <a:r>
              <a:rPr lang="en-US" dirty="0"/>
              <a:t>;</a:t>
            </a:r>
          </a:p>
          <a:p>
            <a:pPr marL="457200" lvl="1" indent="0">
              <a:buNone/>
            </a:pPr>
            <a:endParaRPr lang="en-US" dirty="0"/>
          </a:p>
        </p:txBody>
      </p:sp>
    </p:spTree>
    <p:extLst>
      <p:ext uri="{BB962C8B-B14F-4D97-AF65-F5344CB8AC3E}">
        <p14:creationId xmlns:p14="http://schemas.microsoft.com/office/powerpoint/2010/main" val="3866013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dirty="0" smtClean="0"/>
              <a:t>Sample example</a:t>
            </a:r>
            <a:endParaRPr lang="en-US" dirty="0"/>
          </a:p>
        </p:txBody>
      </p:sp>
      <p:sp>
        <p:nvSpPr>
          <p:cNvPr id="3" name="Content Placeholder 2"/>
          <p:cNvSpPr>
            <a:spLocks noGrp="1"/>
          </p:cNvSpPr>
          <p:nvPr>
            <p:ph idx="1"/>
          </p:nvPr>
        </p:nvSpPr>
        <p:spPr>
          <a:xfrm>
            <a:off x="457200" y="990600"/>
            <a:ext cx="8229600" cy="5867400"/>
          </a:xfrm>
        </p:spPr>
        <p:txBody>
          <a:bodyPr>
            <a:normAutofit fontScale="62500" lnSpcReduction="20000"/>
          </a:bodyPr>
          <a:lstStyle/>
          <a:p>
            <a:pPr>
              <a:buNone/>
            </a:pPr>
            <a:r>
              <a:rPr lang="en-US" dirty="0"/>
              <a:t>%{</a:t>
            </a:r>
          </a:p>
          <a:p>
            <a:pPr>
              <a:buNone/>
            </a:pPr>
            <a:r>
              <a:rPr lang="en-US" dirty="0" err="1"/>
              <a:t>int</a:t>
            </a:r>
            <a:r>
              <a:rPr lang="en-US" dirty="0"/>
              <a:t> </a:t>
            </a:r>
            <a:r>
              <a:rPr lang="en-US" dirty="0" err="1"/>
              <a:t>num_lines</a:t>
            </a:r>
            <a:r>
              <a:rPr lang="en-US" dirty="0"/>
              <a:t> = 0, </a:t>
            </a:r>
            <a:r>
              <a:rPr lang="en-US" dirty="0" err="1"/>
              <a:t>num_chars</a:t>
            </a:r>
            <a:r>
              <a:rPr lang="en-US" dirty="0"/>
              <a:t> = 0;</a:t>
            </a:r>
          </a:p>
          <a:p>
            <a:pPr>
              <a:buNone/>
            </a:pPr>
            <a:r>
              <a:rPr lang="en-US" dirty="0"/>
              <a:t>%} </a:t>
            </a:r>
          </a:p>
          <a:p>
            <a:pPr>
              <a:buNone/>
            </a:pPr>
            <a:r>
              <a:rPr lang="en-US" dirty="0"/>
              <a:t>%%</a:t>
            </a:r>
          </a:p>
          <a:p>
            <a:pPr>
              <a:buNone/>
            </a:pPr>
            <a:r>
              <a:rPr lang="en-US" dirty="0"/>
              <a:t>[a-</a:t>
            </a:r>
            <a:r>
              <a:rPr lang="en-US" dirty="0" err="1"/>
              <a:t>zA</a:t>
            </a:r>
            <a:r>
              <a:rPr lang="en-US" dirty="0"/>
              <a:t>-Z]       ++</a:t>
            </a:r>
            <a:r>
              <a:rPr lang="en-US" dirty="0" err="1"/>
              <a:t>num_chars</a:t>
            </a:r>
            <a:r>
              <a:rPr lang="en-US" dirty="0"/>
              <a:t>;</a:t>
            </a:r>
          </a:p>
          <a:p>
            <a:pPr>
              <a:buNone/>
            </a:pPr>
            <a:r>
              <a:rPr lang="en-US" dirty="0"/>
              <a:t>\n          ++</a:t>
            </a:r>
            <a:r>
              <a:rPr lang="en-US" dirty="0" err="1"/>
              <a:t>num_chars</a:t>
            </a:r>
            <a:r>
              <a:rPr lang="en-US" dirty="0"/>
              <a:t>;  </a:t>
            </a:r>
            <a:r>
              <a:rPr lang="en-US" dirty="0" err="1"/>
              <a:t>num_lines</a:t>
            </a:r>
            <a:r>
              <a:rPr lang="en-US" dirty="0"/>
              <a:t>++;</a:t>
            </a:r>
          </a:p>
          <a:p>
            <a:pPr>
              <a:buNone/>
            </a:pPr>
            <a:r>
              <a:rPr lang="en-US" dirty="0"/>
              <a:t>.</a:t>
            </a:r>
          </a:p>
          <a:p>
            <a:pPr>
              <a:buNone/>
            </a:pPr>
            <a:r>
              <a:rPr lang="en-US" dirty="0"/>
              <a:t>%%</a:t>
            </a:r>
          </a:p>
          <a:p>
            <a:pPr>
              <a:buNone/>
            </a:pPr>
            <a:r>
              <a:rPr lang="en-US" dirty="0"/>
              <a:t>     </a:t>
            </a:r>
          </a:p>
          <a:p>
            <a:pPr>
              <a:buNone/>
            </a:pPr>
            <a:r>
              <a:rPr lang="en-US" dirty="0" err="1"/>
              <a:t>int</a:t>
            </a:r>
            <a:r>
              <a:rPr lang="en-US" dirty="0"/>
              <a:t> main()</a:t>
            </a:r>
          </a:p>
          <a:p>
            <a:pPr>
              <a:buNone/>
            </a:pPr>
            <a:r>
              <a:rPr lang="en-US" dirty="0"/>
              <a:t>{</a:t>
            </a:r>
          </a:p>
          <a:p>
            <a:pPr>
              <a:buNone/>
            </a:pPr>
            <a:r>
              <a:rPr lang="en-US" dirty="0"/>
              <a:t>  </a:t>
            </a:r>
            <a:r>
              <a:rPr lang="en-US" dirty="0" err="1"/>
              <a:t>yyin</a:t>
            </a:r>
            <a:r>
              <a:rPr lang="en-US" dirty="0"/>
              <a:t> = </a:t>
            </a:r>
            <a:r>
              <a:rPr lang="en-US" dirty="0" err="1"/>
              <a:t>fopen</a:t>
            </a:r>
            <a:r>
              <a:rPr lang="en-US" dirty="0"/>
              <a:t>( "in.txt", "r" );</a:t>
            </a:r>
          </a:p>
          <a:p>
            <a:pPr>
              <a:buNone/>
            </a:pPr>
            <a:r>
              <a:rPr lang="en-US" dirty="0"/>
              <a:t>  </a:t>
            </a:r>
            <a:r>
              <a:rPr lang="en-US" dirty="0" err="1"/>
              <a:t>yyout</a:t>
            </a:r>
            <a:r>
              <a:rPr lang="en-US" dirty="0"/>
              <a:t> = </a:t>
            </a:r>
            <a:r>
              <a:rPr lang="en-US" dirty="0" err="1"/>
              <a:t>fopen</a:t>
            </a:r>
            <a:r>
              <a:rPr lang="en-US" dirty="0"/>
              <a:t>( "out.txt", "w" );</a:t>
            </a:r>
          </a:p>
          <a:p>
            <a:pPr>
              <a:buNone/>
            </a:pPr>
            <a:r>
              <a:rPr lang="en-US" dirty="0"/>
              <a:t>  while (</a:t>
            </a:r>
            <a:r>
              <a:rPr lang="en-US" dirty="0" err="1"/>
              <a:t>yylex</a:t>
            </a:r>
            <a:r>
              <a:rPr lang="en-US" dirty="0"/>
              <a:t>()&gt;0){}</a:t>
            </a:r>
          </a:p>
          <a:p>
            <a:pPr>
              <a:buNone/>
            </a:pPr>
            <a:r>
              <a:rPr lang="en-US" dirty="0"/>
              <a:t>  </a:t>
            </a:r>
            <a:r>
              <a:rPr lang="en-US" dirty="0" err="1"/>
              <a:t>fprintf</a:t>
            </a:r>
            <a:r>
              <a:rPr lang="en-US" dirty="0"/>
              <a:t>( </a:t>
            </a:r>
            <a:r>
              <a:rPr lang="en-US" dirty="0" err="1"/>
              <a:t>yyout</a:t>
            </a:r>
            <a:r>
              <a:rPr lang="en-US" dirty="0"/>
              <a:t>,"\r# of lines = %d, # of chars = %d\n",</a:t>
            </a:r>
          </a:p>
          <a:p>
            <a:pPr>
              <a:buNone/>
            </a:pPr>
            <a:r>
              <a:rPr lang="en-US" dirty="0"/>
              <a:t>    </a:t>
            </a:r>
            <a:r>
              <a:rPr lang="en-US" dirty="0" err="1"/>
              <a:t>num_lines</a:t>
            </a:r>
            <a:r>
              <a:rPr lang="en-US" dirty="0"/>
              <a:t>, </a:t>
            </a:r>
            <a:r>
              <a:rPr lang="en-US" dirty="0" err="1"/>
              <a:t>num_chars</a:t>
            </a:r>
            <a:r>
              <a:rPr lang="en-US" dirty="0"/>
              <a:t> );</a:t>
            </a:r>
          </a:p>
          <a:p>
            <a:pPr>
              <a:buNone/>
            </a:pPr>
            <a:r>
              <a:rPr lang="en-US" dirty="0"/>
              <a:t>  </a:t>
            </a:r>
            <a:r>
              <a:rPr lang="en-US" dirty="0" err="1"/>
              <a:t>fclose</a:t>
            </a:r>
            <a:r>
              <a:rPr lang="en-US" dirty="0"/>
              <a:t>(</a:t>
            </a:r>
            <a:r>
              <a:rPr lang="en-US" dirty="0" err="1"/>
              <a:t>yyin</a:t>
            </a:r>
            <a:r>
              <a:rPr lang="en-US" dirty="0"/>
              <a:t>);</a:t>
            </a:r>
          </a:p>
          <a:p>
            <a:pPr>
              <a:buNone/>
            </a:pPr>
            <a:r>
              <a:rPr lang="en-US" dirty="0"/>
              <a:t>  </a:t>
            </a:r>
            <a:r>
              <a:rPr lang="en-US" dirty="0" err="1"/>
              <a:t>fclose</a:t>
            </a:r>
            <a:r>
              <a:rPr lang="en-US" dirty="0"/>
              <a:t>(</a:t>
            </a:r>
            <a:r>
              <a:rPr lang="en-US" dirty="0" err="1"/>
              <a:t>yyout</a:t>
            </a:r>
            <a:r>
              <a:rPr lang="en-US" dirty="0"/>
              <a:t>);</a:t>
            </a:r>
          </a:p>
          <a:p>
            <a:pPr>
              <a:buNone/>
            </a:pPr>
            <a:r>
              <a:rPr lang="en-US" dirty="0"/>
              <a:t>}</a:t>
            </a:r>
          </a:p>
          <a:p>
            <a:endParaRPr lang="en-US" dirty="0"/>
          </a:p>
        </p:txBody>
      </p:sp>
    </p:spTree>
    <p:extLst>
      <p:ext uri="{BB962C8B-B14F-4D97-AF65-F5344CB8AC3E}">
        <p14:creationId xmlns:p14="http://schemas.microsoft.com/office/powerpoint/2010/main" val="37412386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ex1</a:t>
            </a:r>
            <a:endParaRPr lang="en-US" dirty="0"/>
          </a:p>
        </p:txBody>
      </p:sp>
      <p:sp>
        <p:nvSpPr>
          <p:cNvPr id="3" name="Content Placeholder 2"/>
          <p:cNvSpPr>
            <a:spLocks noGrp="1"/>
          </p:cNvSpPr>
          <p:nvPr>
            <p:ph idx="1"/>
          </p:nvPr>
        </p:nvSpPr>
        <p:spPr/>
        <p:txBody>
          <a:bodyPr/>
          <a:lstStyle/>
          <a:p>
            <a:endParaRPr lang="en-US" dirty="0"/>
          </a:p>
          <a:p>
            <a:r>
              <a:rPr lang="en-US" dirty="0"/>
              <a:t>Program to </a:t>
            </a:r>
            <a:r>
              <a:rPr lang="en-US" b="1" dirty="0"/>
              <a:t>count</a:t>
            </a:r>
            <a:r>
              <a:rPr lang="en-US" dirty="0"/>
              <a:t> the no. of </a:t>
            </a:r>
            <a:r>
              <a:rPr lang="en-US" b="1" dirty="0"/>
              <a:t>'</a:t>
            </a:r>
            <a:r>
              <a:rPr lang="en-US" b="1" dirty="0" err="1"/>
              <a:t>scanf</a:t>
            </a:r>
            <a:r>
              <a:rPr lang="en-US" dirty="0"/>
              <a:t>' and </a:t>
            </a:r>
            <a:r>
              <a:rPr lang="en-US" b="1" dirty="0"/>
              <a:t>'</a:t>
            </a:r>
            <a:r>
              <a:rPr lang="en-US" b="1" dirty="0" err="1"/>
              <a:t>printf</a:t>
            </a:r>
            <a:r>
              <a:rPr lang="en-US" dirty="0"/>
              <a:t>' statement in a c program. </a:t>
            </a:r>
            <a:r>
              <a:rPr lang="en-US" b="1" dirty="0"/>
              <a:t>Replace</a:t>
            </a:r>
            <a:r>
              <a:rPr lang="en-US" dirty="0"/>
              <a:t> them with </a:t>
            </a:r>
            <a:r>
              <a:rPr lang="en-US" b="1" dirty="0"/>
              <a:t>'</a:t>
            </a:r>
            <a:r>
              <a:rPr lang="en-US" b="1" dirty="0" err="1"/>
              <a:t>readf</a:t>
            </a:r>
            <a:r>
              <a:rPr lang="en-US" dirty="0"/>
              <a:t>' and </a:t>
            </a:r>
            <a:r>
              <a:rPr lang="en-US" b="1" dirty="0"/>
              <a:t>'</a:t>
            </a:r>
            <a:r>
              <a:rPr lang="en-US" b="1" dirty="0" err="1"/>
              <a:t>writef</a:t>
            </a:r>
            <a:r>
              <a:rPr lang="en-US" dirty="0"/>
              <a:t>' statements respectively.</a:t>
            </a:r>
          </a:p>
          <a:p>
            <a:endParaRPr lang="en-US" dirty="0"/>
          </a:p>
        </p:txBody>
      </p:sp>
    </p:spTree>
    <p:extLst>
      <p:ext uri="{BB962C8B-B14F-4D97-AF65-F5344CB8AC3E}">
        <p14:creationId xmlns:p14="http://schemas.microsoft.com/office/powerpoint/2010/main" val="12162087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ex2</a:t>
            </a:r>
            <a:endParaRPr lang="en-US" dirty="0"/>
          </a:p>
        </p:txBody>
      </p:sp>
      <p:sp>
        <p:nvSpPr>
          <p:cNvPr id="3" name="Content Placeholder 2"/>
          <p:cNvSpPr>
            <a:spLocks noGrp="1"/>
          </p:cNvSpPr>
          <p:nvPr>
            <p:ph idx="1"/>
          </p:nvPr>
        </p:nvSpPr>
        <p:spPr/>
        <p:txBody>
          <a:bodyPr/>
          <a:lstStyle/>
          <a:p>
            <a:endParaRPr lang="en-US" dirty="0"/>
          </a:p>
          <a:p>
            <a:r>
              <a:rPr lang="en-US" b="1" dirty="0"/>
              <a:t>Write</a:t>
            </a:r>
            <a:r>
              <a:rPr lang="en-US" dirty="0"/>
              <a:t> a flex program that </a:t>
            </a:r>
            <a:r>
              <a:rPr lang="en-US" b="1" dirty="0"/>
              <a:t>copies</a:t>
            </a:r>
            <a:r>
              <a:rPr lang="en-US" dirty="0"/>
              <a:t> a file, </a:t>
            </a:r>
            <a:r>
              <a:rPr lang="en-US" b="1" dirty="0"/>
              <a:t>replacing</a:t>
            </a:r>
            <a:r>
              <a:rPr lang="en-US" dirty="0"/>
              <a:t> each </a:t>
            </a:r>
            <a:r>
              <a:rPr lang="en-US" b="1" dirty="0" err="1"/>
              <a:t>nonnull</a:t>
            </a:r>
            <a:r>
              <a:rPr lang="en-US" dirty="0"/>
              <a:t> sequence of </a:t>
            </a:r>
            <a:r>
              <a:rPr lang="en-US" b="1" dirty="0"/>
              <a:t>white</a:t>
            </a:r>
            <a:r>
              <a:rPr lang="en-US" dirty="0"/>
              <a:t> </a:t>
            </a:r>
            <a:r>
              <a:rPr lang="en-US" b="1" dirty="0"/>
              <a:t>space</a:t>
            </a:r>
            <a:r>
              <a:rPr lang="en-US" dirty="0"/>
              <a:t> by a </a:t>
            </a:r>
            <a:r>
              <a:rPr lang="en-US" b="1" dirty="0"/>
              <a:t>single</a:t>
            </a:r>
            <a:r>
              <a:rPr lang="en-US" dirty="0"/>
              <a:t> </a:t>
            </a:r>
            <a:r>
              <a:rPr lang="en-US" b="1" dirty="0"/>
              <a:t>blank</a:t>
            </a:r>
            <a:r>
              <a:rPr lang="en-US" dirty="0"/>
              <a:t>.</a:t>
            </a:r>
          </a:p>
          <a:p>
            <a:endParaRPr lang="en-US" dirty="0"/>
          </a:p>
          <a:p>
            <a:endParaRPr lang="en-US" dirty="0"/>
          </a:p>
        </p:txBody>
      </p:sp>
    </p:spTree>
    <p:extLst>
      <p:ext uri="{BB962C8B-B14F-4D97-AF65-F5344CB8AC3E}">
        <p14:creationId xmlns:p14="http://schemas.microsoft.com/office/powerpoint/2010/main" val="5653076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ex3</a:t>
            </a:r>
            <a:endParaRPr lang="en-US" dirty="0"/>
          </a:p>
        </p:txBody>
      </p:sp>
      <p:sp>
        <p:nvSpPr>
          <p:cNvPr id="3" name="Content Placeholder 2"/>
          <p:cNvSpPr>
            <a:spLocks noGrp="1"/>
          </p:cNvSpPr>
          <p:nvPr>
            <p:ph idx="1"/>
          </p:nvPr>
        </p:nvSpPr>
        <p:spPr/>
        <p:txBody>
          <a:bodyPr/>
          <a:lstStyle/>
          <a:p>
            <a:endParaRPr lang="en-US" dirty="0"/>
          </a:p>
          <a:p>
            <a:r>
              <a:rPr lang="en-US" dirty="0"/>
              <a:t>Write a </a:t>
            </a:r>
            <a:r>
              <a:rPr lang="en-US" dirty="0" err="1"/>
              <a:t>fLex</a:t>
            </a:r>
            <a:r>
              <a:rPr lang="en-US" dirty="0"/>
              <a:t> </a:t>
            </a:r>
            <a:r>
              <a:rPr lang="en-US" b="1" dirty="0"/>
              <a:t>program</a:t>
            </a:r>
            <a:r>
              <a:rPr lang="en-US" dirty="0"/>
              <a:t> that </a:t>
            </a:r>
            <a:r>
              <a:rPr lang="en-US" b="1" dirty="0"/>
              <a:t>counts</a:t>
            </a:r>
            <a:r>
              <a:rPr lang="en-US" dirty="0"/>
              <a:t> </a:t>
            </a:r>
            <a:r>
              <a:rPr lang="en-US" b="1" dirty="0"/>
              <a:t>characters</a:t>
            </a:r>
            <a:r>
              <a:rPr lang="en-US" dirty="0"/>
              <a:t>, </a:t>
            </a:r>
            <a:r>
              <a:rPr lang="en-US" b="1" dirty="0"/>
              <a:t>words</a:t>
            </a:r>
            <a:r>
              <a:rPr lang="en-US" dirty="0"/>
              <a:t>, and </a:t>
            </a:r>
            <a:r>
              <a:rPr lang="en-US" b="1" dirty="0"/>
              <a:t>lines</a:t>
            </a:r>
            <a:r>
              <a:rPr lang="en-US" dirty="0"/>
              <a:t> in a text file and </a:t>
            </a:r>
            <a:r>
              <a:rPr lang="en-US" b="1" dirty="0"/>
              <a:t>reports</a:t>
            </a:r>
            <a:r>
              <a:rPr lang="en-US" dirty="0"/>
              <a:t> the </a:t>
            </a:r>
            <a:r>
              <a:rPr lang="en-US" b="1" dirty="0"/>
              <a:t>counts</a:t>
            </a:r>
            <a:r>
              <a:rPr lang="en-US" dirty="0"/>
              <a:t>. Define a </a:t>
            </a:r>
            <a:r>
              <a:rPr lang="en-US" b="1" dirty="0"/>
              <a:t>word</a:t>
            </a:r>
            <a:r>
              <a:rPr lang="en-US" dirty="0"/>
              <a:t> to be </a:t>
            </a:r>
            <a:r>
              <a:rPr lang="en-US" b="1" dirty="0"/>
              <a:t>any</a:t>
            </a:r>
            <a:r>
              <a:rPr lang="en-US" dirty="0"/>
              <a:t> </a:t>
            </a:r>
            <a:r>
              <a:rPr lang="en-US" b="1" dirty="0"/>
              <a:t>sequence</a:t>
            </a:r>
            <a:r>
              <a:rPr lang="en-US" dirty="0"/>
              <a:t> of </a:t>
            </a:r>
            <a:r>
              <a:rPr lang="en-US" b="1" dirty="0"/>
              <a:t>letters</a:t>
            </a:r>
            <a:r>
              <a:rPr lang="en-US" dirty="0"/>
              <a:t> and/or </a:t>
            </a:r>
            <a:r>
              <a:rPr lang="en-US" b="1" dirty="0"/>
              <a:t>digits</a:t>
            </a:r>
            <a:r>
              <a:rPr lang="en-US" dirty="0"/>
              <a:t>, </a:t>
            </a:r>
            <a:r>
              <a:rPr lang="en-US" b="1" dirty="0"/>
              <a:t>without</a:t>
            </a:r>
            <a:r>
              <a:rPr lang="en-US" dirty="0"/>
              <a:t> </a:t>
            </a:r>
            <a:r>
              <a:rPr lang="en-US" b="1" dirty="0"/>
              <a:t>punctuation</a:t>
            </a:r>
            <a:r>
              <a:rPr lang="en-US" dirty="0"/>
              <a:t> or </a:t>
            </a:r>
            <a:r>
              <a:rPr lang="en-US" b="1" dirty="0"/>
              <a:t>spaces</a:t>
            </a:r>
            <a:r>
              <a:rPr lang="en-US" dirty="0"/>
              <a:t>. </a:t>
            </a:r>
            <a:r>
              <a:rPr lang="en-US" b="1" dirty="0"/>
              <a:t>Punctuation</a:t>
            </a:r>
            <a:r>
              <a:rPr lang="en-US" dirty="0"/>
              <a:t> and </a:t>
            </a:r>
            <a:r>
              <a:rPr lang="en-US" b="1" dirty="0"/>
              <a:t>white space </a:t>
            </a:r>
            <a:r>
              <a:rPr lang="en-US" dirty="0"/>
              <a:t>do </a:t>
            </a:r>
            <a:r>
              <a:rPr lang="en-US" b="1" dirty="0"/>
              <a:t>not count </a:t>
            </a:r>
            <a:r>
              <a:rPr lang="en-US" dirty="0"/>
              <a:t>as words.</a:t>
            </a: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20887093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ex4</a:t>
            </a:r>
            <a:endParaRPr lang="en-US" dirty="0"/>
          </a:p>
        </p:txBody>
      </p:sp>
      <p:sp>
        <p:nvSpPr>
          <p:cNvPr id="3" name="Content Placeholder 2"/>
          <p:cNvSpPr>
            <a:spLocks noGrp="1"/>
          </p:cNvSpPr>
          <p:nvPr>
            <p:ph idx="1"/>
          </p:nvPr>
        </p:nvSpPr>
        <p:spPr/>
        <p:txBody>
          <a:bodyPr/>
          <a:lstStyle/>
          <a:p>
            <a:endParaRPr lang="en-US" dirty="0"/>
          </a:p>
          <a:p>
            <a:r>
              <a:rPr lang="en-US" dirty="0"/>
              <a:t>Write a flex program to </a:t>
            </a:r>
            <a:r>
              <a:rPr lang="en-US" b="1" dirty="0"/>
              <a:t>count</a:t>
            </a:r>
            <a:r>
              <a:rPr lang="en-US" dirty="0"/>
              <a:t> the </a:t>
            </a:r>
            <a:r>
              <a:rPr lang="en-US" b="1" dirty="0"/>
              <a:t>number</a:t>
            </a:r>
            <a:r>
              <a:rPr lang="en-US" dirty="0"/>
              <a:t> of </a:t>
            </a:r>
            <a:r>
              <a:rPr lang="en-US" b="1" dirty="0"/>
              <a:t>comment</a:t>
            </a:r>
            <a:r>
              <a:rPr lang="en-US" dirty="0"/>
              <a:t> lines in a given </a:t>
            </a:r>
            <a:r>
              <a:rPr lang="en-US" b="1" dirty="0"/>
              <a:t>C program </a:t>
            </a:r>
            <a:r>
              <a:rPr lang="en-US" dirty="0"/>
              <a:t>.Also </a:t>
            </a:r>
            <a:r>
              <a:rPr lang="en-US" b="1" dirty="0"/>
              <a:t>eliminate</a:t>
            </a:r>
            <a:r>
              <a:rPr lang="en-US" dirty="0"/>
              <a:t> </a:t>
            </a:r>
            <a:r>
              <a:rPr lang="en-US" b="1" dirty="0"/>
              <a:t>them</a:t>
            </a:r>
            <a:r>
              <a:rPr lang="en-US" dirty="0"/>
              <a:t> and </a:t>
            </a:r>
            <a:r>
              <a:rPr lang="en-US" b="1" dirty="0"/>
              <a:t>copy</a:t>
            </a:r>
            <a:r>
              <a:rPr lang="en-US" dirty="0"/>
              <a:t> that program into </a:t>
            </a:r>
            <a:r>
              <a:rPr lang="en-US" b="1" dirty="0"/>
              <a:t>separate</a:t>
            </a:r>
            <a:r>
              <a:rPr lang="en-US" dirty="0"/>
              <a:t> file.</a:t>
            </a: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22611232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ex5</a:t>
            </a:r>
            <a:endParaRPr lang="en-US" dirty="0"/>
          </a:p>
        </p:txBody>
      </p:sp>
      <p:sp>
        <p:nvSpPr>
          <p:cNvPr id="3" name="Content Placeholder 2"/>
          <p:cNvSpPr>
            <a:spLocks noGrp="1"/>
          </p:cNvSpPr>
          <p:nvPr>
            <p:ph idx="1"/>
          </p:nvPr>
        </p:nvSpPr>
        <p:spPr/>
        <p:txBody>
          <a:bodyPr/>
          <a:lstStyle/>
          <a:p>
            <a:endParaRPr lang="en-US" dirty="0"/>
          </a:p>
          <a:p>
            <a:r>
              <a:rPr lang="en-US" dirty="0"/>
              <a:t>Program to </a:t>
            </a:r>
            <a:r>
              <a:rPr lang="en-US" b="1" dirty="0"/>
              <a:t>count</a:t>
            </a:r>
            <a:r>
              <a:rPr lang="en-US" dirty="0"/>
              <a:t> no. of</a:t>
            </a:r>
            <a:br>
              <a:rPr lang="en-US" dirty="0"/>
            </a:br>
            <a:r>
              <a:rPr lang="en-US" dirty="0"/>
              <a:t>     a) </a:t>
            </a:r>
            <a:r>
              <a:rPr lang="en-US" b="1" dirty="0"/>
              <a:t>Positive</a:t>
            </a:r>
            <a:r>
              <a:rPr lang="en-US" dirty="0"/>
              <a:t> and </a:t>
            </a:r>
            <a:r>
              <a:rPr lang="en-US" b="1" dirty="0"/>
              <a:t>negative</a:t>
            </a:r>
            <a:r>
              <a:rPr lang="en-US" dirty="0"/>
              <a:t> </a:t>
            </a:r>
            <a:r>
              <a:rPr lang="en-US" b="1" dirty="0"/>
              <a:t>integers</a:t>
            </a:r>
            <a:r>
              <a:rPr lang="en-US" dirty="0"/>
              <a:t/>
            </a:r>
            <a:br>
              <a:rPr lang="en-US" dirty="0"/>
            </a:br>
            <a:r>
              <a:rPr lang="en-US" dirty="0"/>
              <a:t>     b) </a:t>
            </a:r>
            <a:r>
              <a:rPr lang="en-US" b="1" dirty="0"/>
              <a:t>Positive</a:t>
            </a:r>
            <a:r>
              <a:rPr lang="en-US" dirty="0"/>
              <a:t> and </a:t>
            </a:r>
            <a:r>
              <a:rPr lang="en-US" b="1" dirty="0"/>
              <a:t>negative</a:t>
            </a:r>
            <a:r>
              <a:rPr lang="en-US" dirty="0"/>
              <a:t> </a:t>
            </a:r>
            <a:r>
              <a:rPr lang="en-US" b="1" dirty="0"/>
              <a:t>fractions</a:t>
            </a:r>
          </a:p>
          <a:p>
            <a:endParaRPr lang="en-US" dirty="0"/>
          </a:p>
        </p:txBody>
      </p:sp>
    </p:spTree>
    <p:extLst>
      <p:ext uri="{BB962C8B-B14F-4D97-AF65-F5344CB8AC3E}">
        <p14:creationId xmlns:p14="http://schemas.microsoft.com/office/powerpoint/2010/main" val="16122009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Examples:</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dirty="0"/>
              <a:t>Describe the languages denoted by the following regular expressions:</a:t>
            </a:r>
          </a:p>
          <a:p>
            <a:r>
              <a:rPr lang="en-US" dirty="0"/>
              <a:t>a(</a:t>
            </a:r>
            <a:r>
              <a:rPr lang="en-US" dirty="0" err="1"/>
              <a:t>a|b</a:t>
            </a:r>
            <a:r>
              <a:rPr lang="en-US" dirty="0"/>
              <a:t>)*a</a:t>
            </a:r>
          </a:p>
          <a:p>
            <a:r>
              <a:rPr lang="en-US" dirty="0"/>
              <a:t>((</a:t>
            </a:r>
            <a:r>
              <a:rPr lang="el-GR" dirty="0"/>
              <a:t>ε|</a:t>
            </a:r>
            <a:r>
              <a:rPr lang="en-US" dirty="0"/>
              <a:t>a)b*)*</a:t>
            </a:r>
          </a:p>
          <a:p>
            <a:r>
              <a:rPr lang="en-US" dirty="0"/>
              <a:t>(</a:t>
            </a:r>
            <a:r>
              <a:rPr lang="en-US" dirty="0" err="1"/>
              <a:t>a|b</a:t>
            </a:r>
            <a:r>
              <a:rPr lang="en-US" dirty="0"/>
              <a:t>)*a(</a:t>
            </a:r>
            <a:r>
              <a:rPr lang="en-US" dirty="0" err="1"/>
              <a:t>a|b</a:t>
            </a:r>
            <a:r>
              <a:rPr lang="en-US" dirty="0"/>
              <a:t>)(</a:t>
            </a:r>
            <a:r>
              <a:rPr lang="en-US" dirty="0" err="1"/>
              <a:t>a|b</a:t>
            </a:r>
            <a:r>
              <a:rPr lang="en-US" dirty="0"/>
              <a:t>)</a:t>
            </a:r>
          </a:p>
          <a:p>
            <a:r>
              <a:rPr lang="en-US" dirty="0"/>
              <a:t>a*</a:t>
            </a:r>
            <a:r>
              <a:rPr lang="en-US" dirty="0" err="1"/>
              <a:t>ba</a:t>
            </a:r>
            <a:r>
              <a:rPr lang="en-US" dirty="0"/>
              <a:t>*</a:t>
            </a:r>
            <a:r>
              <a:rPr lang="en-US" dirty="0" err="1"/>
              <a:t>ba</a:t>
            </a:r>
            <a:r>
              <a:rPr lang="en-US" dirty="0"/>
              <a:t>*</a:t>
            </a:r>
            <a:r>
              <a:rPr lang="en-US" dirty="0" err="1"/>
              <a:t>ba</a:t>
            </a:r>
            <a:r>
              <a:rPr lang="en-US" dirty="0"/>
              <a:t>*</a:t>
            </a:r>
          </a:p>
          <a:p>
            <a:r>
              <a:rPr lang="en-US" dirty="0" smtClean="0"/>
              <a:t>(</a:t>
            </a:r>
            <a:r>
              <a:rPr lang="en-US" dirty="0" err="1"/>
              <a:t>aa|bb</a:t>
            </a:r>
            <a:r>
              <a:rPr lang="en-US" dirty="0"/>
              <a:t>)*((</a:t>
            </a:r>
            <a:r>
              <a:rPr lang="en-US" dirty="0" err="1"/>
              <a:t>ab|ba</a:t>
            </a:r>
            <a:r>
              <a:rPr lang="en-US" dirty="0"/>
              <a:t>)(</a:t>
            </a:r>
            <a:r>
              <a:rPr lang="en-US" dirty="0" err="1"/>
              <a:t>aa|bb</a:t>
            </a:r>
            <a:r>
              <a:rPr lang="en-US" dirty="0"/>
              <a:t>)*(</a:t>
            </a:r>
            <a:r>
              <a:rPr lang="en-US" dirty="0" err="1"/>
              <a:t>ab|ba</a:t>
            </a:r>
            <a:r>
              <a:rPr lang="en-US" dirty="0"/>
              <a:t>)(</a:t>
            </a:r>
            <a:r>
              <a:rPr lang="en-US" dirty="0" err="1"/>
              <a:t>aa|bb</a:t>
            </a:r>
            <a:r>
              <a:rPr lang="en-US" dirty="0"/>
              <a:t>)*)*</a:t>
            </a:r>
          </a:p>
          <a:p>
            <a:endParaRPr lang="en-US" dirty="0"/>
          </a:p>
        </p:txBody>
      </p:sp>
    </p:spTree>
    <p:extLst>
      <p:ext uri="{BB962C8B-B14F-4D97-AF65-F5344CB8AC3E}">
        <p14:creationId xmlns:p14="http://schemas.microsoft.com/office/powerpoint/2010/main" val="1231658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6600" dirty="0" err="1" smtClean="0"/>
              <a:t>Lex</a:t>
            </a:r>
            <a:r>
              <a:rPr lang="en-US" sz="6600" dirty="0" smtClean="0"/>
              <a:t> RE</a:t>
            </a:r>
            <a:endParaRPr lang="en-US" sz="6600" dirty="0"/>
          </a:p>
        </p:txBody>
      </p:sp>
      <p:sp>
        <p:nvSpPr>
          <p:cNvPr id="4" name="Rectangle 3"/>
          <p:cNvSpPr/>
          <p:nvPr/>
        </p:nvSpPr>
        <p:spPr>
          <a:xfrm>
            <a:off x="3682365" y="3244334"/>
            <a:ext cx="184731" cy="369332"/>
          </a:xfrm>
          <a:prstGeom prst="rect">
            <a:avLst/>
          </a:prstGeom>
        </p:spPr>
        <p:txBody>
          <a:bodyPr wrap="none">
            <a:spAutoFit/>
          </a:bodyPr>
          <a:lstStyle/>
          <a:p>
            <a:endParaRPr lang="en-US" dirty="0"/>
          </a:p>
        </p:txBody>
      </p:sp>
      <p:pic>
        <p:nvPicPr>
          <p:cNvPr id="5" name="Picture 2"/>
          <p:cNvPicPr>
            <a:picLocks noGrp="1" noChangeAspect="1" noChangeArrowheads="1"/>
          </p:cNvPicPr>
          <p:nvPr>
            <p:ph idx="1"/>
          </p:nvPr>
        </p:nvPicPr>
        <p:blipFill>
          <a:blip r:embed="rId2"/>
          <a:srcRect/>
          <a:stretch>
            <a:fillRect/>
          </a:stretch>
        </p:blipFill>
        <p:spPr bwMode="auto">
          <a:xfrm>
            <a:off x="304800" y="1295400"/>
            <a:ext cx="8839199" cy="5333999"/>
          </a:xfrm>
          <a:prstGeom prst="rect">
            <a:avLst/>
          </a:prstGeom>
          <a:noFill/>
          <a:ln w="9525">
            <a:noFill/>
            <a:miter lim="800000"/>
            <a:headEnd/>
            <a:tailEnd/>
          </a:ln>
          <a:effectLst/>
        </p:spPr>
      </p:pic>
    </p:spTree>
    <p:extLst>
      <p:ext uri="{BB962C8B-B14F-4D97-AF65-F5344CB8AC3E}">
        <p14:creationId xmlns:p14="http://schemas.microsoft.com/office/powerpoint/2010/main" val="963357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6600" dirty="0" err="1" smtClean="0"/>
              <a:t>Lex</a:t>
            </a:r>
            <a:r>
              <a:rPr lang="en-US" sz="6600" dirty="0" smtClean="0"/>
              <a:t> RE</a:t>
            </a:r>
            <a:endParaRPr lang="en-US" sz="6600"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3"/>
          <a:srcRect/>
          <a:stretch>
            <a:fillRect/>
          </a:stretch>
        </p:blipFill>
        <p:spPr bwMode="auto">
          <a:xfrm>
            <a:off x="457201" y="1219200"/>
            <a:ext cx="8534399" cy="5248045"/>
          </a:xfrm>
          <a:prstGeom prst="rect">
            <a:avLst/>
          </a:prstGeom>
          <a:noFill/>
          <a:ln w="9525">
            <a:noFill/>
            <a:miter lim="800000"/>
            <a:headEnd/>
            <a:tailEnd/>
          </a:ln>
          <a:effectLst/>
        </p:spPr>
      </p:pic>
    </p:spTree>
    <p:extLst>
      <p:ext uri="{BB962C8B-B14F-4D97-AF65-F5344CB8AC3E}">
        <p14:creationId xmlns:p14="http://schemas.microsoft.com/office/powerpoint/2010/main" val="1613107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buFont typeface="Wingdings" pitchFamily="2" charset="2"/>
              <a:buChar char="q"/>
            </a:pPr>
            <a:r>
              <a:rPr lang="en-US" sz="2800" dirty="0"/>
              <a:t>Most languages are case sensitive, so keywords can be written only one way, and the regular expressions describing their lexeme is very simple. However, some languages, like SQL, are case insensitive, so a keyword can be written either in lowercase or in uppercase, or in any mixture of cases. Thus, the SQL keyword SELECT can also be written select, Select, or </a:t>
            </a:r>
            <a:r>
              <a:rPr lang="en-US" sz="2800" dirty="0" err="1"/>
              <a:t>sElEcT</a:t>
            </a:r>
            <a:r>
              <a:rPr lang="en-US" sz="2800" dirty="0"/>
              <a:t>, for instance. Show how to write a regular expression for a keyword in a case­ insensitive language. Illustrate the idea by writing the expression for "select" in SQL.</a:t>
            </a:r>
          </a:p>
        </p:txBody>
      </p:sp>
    </p:spTree>
    <p:extLst>
      <p:ext uri="{BB962C8B-B14F-4D97-AF65-F5344CB8AC3E}">
        <p14:creationId xmlns:p14="http://schemas.microsoft.com/office/powerpoint/2010/main" val="155109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0"/>
            <a:ext cx="8229600" cy="1143000"/>
          </a:xfrm>
        </p:spPr>
        <p:txBody>
          <a:bodyPr/>
          <a:lstStyle/>
          <a:p>
            <a:r>
              <a:rPr lang="en-US" dirty="0" smtClean="0"/>
              <a:t>FLEX generator</a:t>
            </a:r>
            <a:endParaRPr lang="en-US" dirty="0"/>
          </a:p>
        </p:txBody>
      </p:sp>
    </p:spTree>
    <p:extLst>
      <p:ext uri="{BB962C8B-B14F-4D97-AF65-F5344CB8AC3E}">
        <p14:creationId xmlns:p14="http://schemas.microsoft.com/office/powerpoint/2010/main" val="3232198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Lexical analyzer – parser interaction</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830" t="17750" r="29722" b="27250"/>
          <a:stretch/>
        </p:blipFill>
        <p:spPr bwMode="auto">
          <a:xfrm>
            <a:off x="533400" y="1527048"/>
            <a:ext cx="7543800" cy="517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7819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991" t="38000" r="24967" b="21042"/>
          <a:stretch/>
        </p:blipFill>
        <p:spPr bwMode="auto">
          <a:xfrm>
            <a:off x="216408" y="1752600"/>
            <a:ext cx="83820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810000" y="1752600"/>
            <a:ext cx="1447800" cy="1371600"/>
          </a:xfrm>
          <a:prstGeom prst="rect">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H="1">
            <a:off x="2514600" y="2514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5257800" y="25146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759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An input file has the following structure</a:t>
            </a:r>
            <a:r>
              <a:rPr lang="en-US" dirty="0" smtClean="0"/>
              <a:t>:</a:t>
            </a:r>
            <a:endParaRPr lang="en-US" dirty="0"/>
          </a:p>
        </p:txBody>
      </p:sp>
      <p:pic>
        <p:nvPicPr>
          <p:cNvPr id="4" name="Picture 3"/>
          <p:cNvPicPr>
            <a:picLocks noChangeAspect="1" noChangeArrowheads="1"/>
          </p:cNvPicPr>
          <p:nvPr/>
        </p:nvPicPr>
        <p:blipFill>
          <a:blip r:embed="rId2"/>
          <a:srcRect/>
          <a:stretch>
            <a:fillRect/>
          </a:stretch>
        </p:blipFill>
        <p:spPr bwMode="auto">
          <a:xfrm>
            <a:off x="838200" y="2514600"/>
            <a:ext cx="6991350" cy="2990850"/>
          </a:xfrm>
          <a:prstGeom prst="rect">
            <a:avLst/>
          </a:prstGeom>
          <a:noFill/>
          <a:ln w="9525">
            <a:noFill/>
            <a:miter lim="800000"/>
            <a:headEnd/>
            <a:tailEnd/>
          </a:ln>
          <a:effectLst/>
        </p:spPr>
      </p:pic>
    </p:spTree>
    <p:extLst>
      <p:ext uri="{BB962C8B-B14F-4D97-AF65-F5344CB8AC3E}">
        <p14:creationId xmlns:p14="http://schemas.microsoft.com/office/powerpoint/2010/main" val="1459233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392</TotalTime>
  <Words>656</Words>
  <Application>Microsoft Office PowerPoint</Application>
  <PresentationFormat>On-screen Show (4:3)</PresentationFormat>
  <Paragraphs>89</Paragraphs>
  <Slides>19</Slides>
  <Notes>10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Compiler design Lexical generator </vt:lpstr>
      <vt:lpstr>Examples:</vt:lpstr>
      <vt:lpstr>Lex RE</vt:lpstr>
      <vt:lpstr>Lex RE</vt:lpstr>
      <vt:lpstr>PowerPoint Presentation</vt:lpstr>
      <vt:lpstr>FLEX generator</vt:lpstr>
      <vt:lpstr>Lexical analyzer – parser interaction</vt:lpstr>
      <vt:lpstr>PowerPoint Presentation</vt:lpstr>
      <vt:lpstr>PowerPoint Presentation</vt:lpstr>
      <vt:lpstr>Definitions part</vt:lpstr>
      <vt:lpstr>Rules Part</vt:lpstr>
      <vt:lpstr>Running the file</vt:lpstr>
      <vt:lpstr>PowerPoint Presentation</vt:lpstr>
      <vt:lpstr>Sample example</vt:lpstr>
      <vt:lpstr>ex1</vt:lpstr>
      <vt:lpstr>ex2</vt:lpstr>
      <vt:lpstr>ex3</vt:lpstr>
      <vt:lpstr>ex4</vt:lpstr>
      <vt:lpstr>ex5</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HSH</cp:lastModifiedBy>
  <cp:revision>20</cp:revision>
  <dcterms:created xsi:type="dcterms:W3CDTF">2006-08-16T00:00:00Z</dcterms:created>
  <dcterms:modified xsi:type="dcterms:W3CDTF">2019-10-24T07:29:10Z</dcterms:modified>
</cp:coreProperties>
</file>