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256" r:id="rId5"/>
    <p:sldId id="265" r:id="rId6"/>
    <p:sldId id="279" r:id="rId7"/>
    <p:sldId id="282" r:id="rId8"/>
    <p:sldId id="278" r:id="rId9"/>
    <p:sldId id="258" r:id="rId10"/>
    <p:sldId id="276" r:id="rId11"/>
    <p:sldId id="277" r:id="rId12"/>
    <p:sldId id="262" r:id="rId13"/>
    <p:sldId id="290" r:id="rId14"/>
    <p:sldId id="272" r:id="rId15"/>
    <p:sldId id="281" r:id="rId16"/>
    <p:sldId id="274" r:id="rId17"/>
    <p:sldId id="283" r:id="rId18"/>
    <p:sldId id="285" r:id="rId19"/>
    <p:sldId id="284" r:id="rId20"/>
    <p:sldId id="286" r:id="rId21"/>
    <p:sldId id="288" r:id="rId22"/>
    <p:sldId id="287"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600759-7B78-44BF-B039-485B181B378E}" v="46" dt="2023-07-23T05:28:27.8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0704" autoAdjust="0"/>
  </p:normalViewPr>
  <p:slideViewPr>
    <p:cSldViewPr snapToGrid="0">
      <p:cViewPr varScale="1">
        <p:scale>
          <a:sx n="72" d="100"/>
          <a:sy n="72" d="100"/>
        </p:scale>
        <p:origin x="648"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8/4/2023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‹Nº›</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8/4/2023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‹Nº›</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s-MX"/>
              <a:t>Haz clic en el icono para agregar un elemento gráfico SmartArt</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s-MX"/>
              <a:t>Haga clic para modificar los estilos de texto del patrón</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s-MX"/>
              <a:t>Haga clic para modificar los estilos de texto del patrón</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s-MX"/>
              <a:t>Haga clic para modificar los estilos de texto del patrón</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s-MX"/>
              <a:t>Haga clic para modificar los estilos de texto del patrón</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‹Nº›</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Dos objetos">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s-MX"/>
              <a:t>Haz clic en el icono para agregar un gráfico</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s-MX"/>
              <a:t>Haz clic en el icono para agregar una tabla</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‹Nº›</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s-MX"/>
              <a:t>Haz clic en el icono para agregar una imagen</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s-MX"/>
              <a:t>Haz clic en el icono para agregar una imagen</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s-MX"/>
              <a:t>Haz clic en el icono para agregar una imagen</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s-MX"/>
              <a:t>Haz clic en el icono para agregar una imagen</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s-MX"/>
              <a:t>Haz clic en el icono para agregar una imagen</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s-MX"/>
              <a:t>Haz clic en el icono para agregar una imagen</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s-MX"/>
              <a:t>Haz clic en el icono para agregar una imagen</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s-MX"/>
              <a:t>Haz clic en el icono para agregar una imagen</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s-MX"/>
              <a:t>Haz clic en el icono para agregar una imagen</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s-MX"/>
              <a:t>Haz clic en el icono para agregar una imagen</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s-MX"/>
              <a:t>Haz clic en el icono para agregar una imagen</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s-MX"/>
              <a:t>Haz clic en el icono para agregar una imagen</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n-US"/>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‹Nº›</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 Id="rId5" Type="http://schemas.openxmlformats.org/officeDocument/2006/relationships/image" Target="../media/image38.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6" Type="http://schemas.microsoft.com/office/2007/relationships/hdphoto" Target="../media/hdphoto2.wdp"/><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hyperlink" Target="https://store.drumsonsale.com/"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png"/><Relationship Id="rId9"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DATABASE REATION BY</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lnSpcReduction="10000"/>
          </a:bodyPr>
          <a:lstStyle/>
          <a:p>
            <a:r>
              <a:rPr lang="en-US" sz="2400" dirty="0"/>
              <a:t>Samara Becerra</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975776" y="243818"/>
            <a:ext cx="6696075" cy="630497"/>
          </a:xfrm>
        </p:spPr>
        <p:txBody>
          <a:bodyPr>
            <a:normAutofit fontScale="90000"/>
          </a:bodyPr>
          <a:lstStyle/>
          <a:p>
            <a:r>
              <a:rPr lang="en-US" b="0" i="0" dirty="0">
                <a:effectLst/>
                <a:latin typeface="Lato Extended"/>
              </a:rPr>
              <a:t>rationale and design of UI forms.</a:t>
            </a:r>
            <a:endParaRPr lang="en-US" dirty="0"/>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894192" y="1278437"/>
            <a:ext cx="6696074" cy="1703302"/>
          </a:xfrm>
        </p:spPr>
        <p:txBody>
          <a:bodyPr>
            <a:normAutofit fontScale="92500" lnSpcReduction="10000"/>
          </a:bodyPr>
          <a:lstStyle/>
          <a:p>
            <a:pPr>
              <a:lnSpc>
                <a:spcPct val="150000"/>
              </a:lnSpc>
            </a:pPr>
            <a:r>
              <a:rPr lang="en-US" sz="2000" dirty="0"/>
              <a:t>The UI forms are taken from the website. The rationale is based on examples with </a:t>
            </a:r>
            <a:r>
              <a:rPr lang="en-US" sz="2000" dirty="0" err="1"/>
              <a:t>sakila</a:t>
            </a:r>
            <a:r>
              <a:rPr lang="en-US" sz="2000" dirty="0"/>
              <a:t> and w3schools databases. I also researched on ideas to create my queries. Using SQL Editor was useful as well. </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10</a:t>
            </a:fld>
            <a:endParaRPr lang="en-US" dirty="0"/>
          </a:p>
        </p:txBody>
      </p:sp>
      <p:pic>
        <p:nvPicPr>
          <p:cNvPr id="8" name="Imagen 7">
            <a:extLst>
              <a:ext uri="{FF2B5EF4-FFF2-40B4-BE49-F238E27FC236}">
                <a16:creationId xmlns:a16="http://schemas.microsoft.com/office/drawing/2014/main" id="{8BBB827C-0132-F747-E49A-26C436064B01}"/>
              </a:ext>
            </a:extLst>
          </p:cNvPr>
          <p:cNvPicPr>
            <a:picLocks noChangeAspect="1"/>
          </p:cNvPicPr>
          <p:nvPr/>
        </p:nvPicPr>
        <p:blipFill rotWithShape="1">
          <a:blip r:embed="rId2"/>
          <a:srcRect t="26268" r="46848" b="21532"/>
          <a:stretch/>
        </p:blipFill>
        <p:spPr>
          <a:xfrm>
            <a:off x="1404316" y="2981739"/>
            <a:ext cx="6544915" cy="3613757"/>
          </a:xfrm>
          <a:prstGeom prst="rect">
            <a:avLst/>
          </a:prstGeom>
        </p:spPr>
      </p:pic>
    </p:spTree>
    <p:extLst>
      <p:ext uri="{BB962C8B-B14F-4D97-AF65-F5344CB8AC3E}">
        <p14:creationId xmlns:p14="http://schemas.microsoft.com/office/powerpoint/2010/main" val="2614535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2014597" y="28337"/>
            <a:ext cx="3601244" cy="1325563"/>
          </a:xfrm>
        </p:spPr>
        <p:txBody>
          <a:bodyPr>
            <a:normAutofit/>
          </a:bodyPr>
          <a:lstStyle/>
          <a:p>
            <a:r>
              <a:rPr lang="en-US" dirty="0"/>
              <a:t>placing AN ORDER</a:t>
            </a:r>
          </a:p>
        </p:txBody>
      </p:sp>
      <p:sp>
        <p:nvSpPr>
          <p:cNvPr id="16" name="Marcador de texto 8">
            <a:extLst>
              <a:ext uri="{FF2B5EF4-FFF2-40B4-BE49-F238E27FC236}">
                <a16:creationId xmlns:a16="http://schemas.microsoft.com/office/drawing/2014/main" id="{FADD627F-C806-E1B5-33D1-43AD702D2F86}"/>
              </a:ext>
            </a:extLst>
          </p:cNvPr>
          <p:cNvSpPr>
            <a:spLocks noGrp="1"/>
          </p:cNvSpPr>
          <p:nvPr>
            <p:ph type="body" idx="1"/>
          </p:nvPr>
        </p:nvSpPr>
        <p:spPr/>
        <p:txBody>
          <a:bodyPr>
            <a:normAutofit fontScale="92500" lnSpcReduction="20000"/>
          </a:bodyPr>
          <a:lstStyle/>
          <a:p>
            <a:r>
              <a:rPr lang="en-US" sz="1600" dirty="0"/>
              <a:t>Our existing customer Marco Mejia places an order, so I first insert the order information. </a:t>
            </a:r>
          </a:p>
        </p:txBody>
      </p:sp>
      <p:sp>
        <p:nvSpPr>
          <p:cNvPr id="19" name="Marcador de contenido 18">
            <a:extLst>
              <a:ext uri="{FF2B5EF4-FFF2-40B4-BE49-F238E27FC236}">
                <a16:creationId xmlns:a16="http://schemas.microsoft.com/office/drawing/2014/main" id="{E9381DD4-CAD9-5792-CA8E-7ABDD01B2736}"/>
              </a:ext>
            </a:extLst>
          </p:cNvPr>
          <p:cNvSpPr>
            <a:spLocks noGrp="1"/>
          </p:cNvSpPr>
          <p:nvPr>
            <p:ph sz="half" idx="2"/>
          </p:nvPr>
        </p:nvSpPr>
        <p:spPr/>
        <p:txBody>
          <a:bodyPr/>
          <a:lstStyle/>
          <a:p>
            <a:endParaRPr lang="en-US"/>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11</a:t>
            </a:fld>
            <a:endParaRPr lang="en-US" dirty="0"/>
          </a:p>
        </p:txBody>
      </p:sp>
      <p:pic>
        <p:nvPicPr>
          <p:cNvPr id="11" name="Imagen 10">
            <a:extLst>
              <a:ext uri="{FF2B5EF4-FFF2-40B4-BE49-F238E27FC236}">
                <a16:creationId xmlns:a16="http://schemas.microsoft.com/office/drawing/2014/main" id="{8E995BCC-DE6B-AA87-6B27-0C6F3D604AB5}"/>
              </a:ext>
            </a:extLst>
          </p:cNvPr>
          <p:cNvPicPr>
            <a:picLocks noChangeAspect="1"/>
          </p:cNvPicPr>
          <p:nvPr/>
        </p:nvPicPr>
        <p:blipFill>
          <a:blip r:embed="rId2"/>
          <a:stretch>
            <a:fillRect/>
          </a:stretch>
        </p:blipFill>
        <p:spPr>
          <a:xfrm>
            <a:off x="838200" y="2219768"/>
            <a:ext cx="3479799" cy="4136582"/>
          </a:xfrm>
          <a:prstGeom prst="rect">
            <a:avLst/>
          </a:prstGeom>
        </p:spPr>
      </p:pic>
      <p:pic>
        <p:nvPicPr>
          <p:cNvPr id="18" name="Imagen 17">
            <a:extLst>
              <a:ext uri="{FF2B5EF4-FFF2-40B4-BE49-F238E27FC236}">
                <a16:creationId xmlns:a16="http://schemas.microsoft.com/office/drawing/2014/main" id="{404EBA28-35A8-9C8A-E349-F99A388D846A}"/>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Lst>
          </a:blip>
          <a:srcRect t="23890"/>
          <a:stretch/>
        </p:blipFill>
        <p:spPr>
          <a:xfrm>
            <a:off x="7232080" y="1806115"/>
            <a:ext cx="3716816" cy="3245769"/>
          </a:xfrm>
          <a:prstGeom prst="rect">
            <a:avLst/>
          </a:prstGeom>
        </p:spPr>
      </p:pic>
      <p:sp>
        <p:nvSpPr>
          <p:cNvPr id="24" name="Marcador de texto 8">
            <a:extLst>
              <a:ext uri="{FF2B5EF4-FFF2-40B4-BE49-F238E27FC236}">
                <a16:creationId xmlns:a16="http://schemas.microsoft.com/office/drawing/2014/main" id="{6AA8AD2B-A1CF-1FF2-6E26-D8C503F2E264}"/>
              </a:ext>
            </a:extLst>
          </p:cNvPr>
          <p:cNvSpPr txBox="1">
            <a:spLocks/>
          </p:cNvSpPr>
          <p:nvPr/>
        </p:nvSpPr>
        <p:spPr>
          <a:xfrm>
            <a:off x="1352286" y="545507"/>
            <a:ext cx="8258657" cy="1525588"/>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600" dirty="0"/>
              <a:t>Our existing customer Marco Mejia is placing an order. When he created his profile, he added his billing and shipping information. In the database he is assigned an order id, a shipper and a staff member who takes care of his order.</a:t>
            </a:r>
          </a:p>
        </p:txBody>
      </p:sp>
      <p:pic>
        <p:nvPicPr>
          <p:cNvPr id="25" name="Imagen 24">
            <a:extLst>
              <a:ext uri="{FF2B5EF4-FFF2-40B4-BE49-F238E27FC236}">
                <a16:creationId xmlns:a16="http://schemas.microsoft.com/office/drawing/2014/main" id="{092A6EE5-D495-BB10-39CF-E3D6640496D9}"/>
              </a:ext>
            </a:extLst>
          </p:cNvPr>
          <p:cNvPicPr>
            <a:picLocks noChangeAspect="1"/>
          </p:cNvPicPr>
          <p:nvPr/>
        </p:nvPicPr>
        <p:blipFill>
          <a:blip r:embed="rId5"/>
          <a:stretch>
            <a:fillRect/>
          </a:stretch>
        </p:blipFill>
        <p:spPr>
          <a:xfrm>
            <a:off x="3931194" y="3074283"/>
            <a:ext cx="2882475" cy="1418256"/>
          </a:xfrm>
          <a:prstGeom prst="rect">
            <a:avLst/>
          </a:prstGeom>
        </p:spPr>
      </p:pic>
    </p:spTree>
    <p:extLst>
      <p:ext uri="{BB962C8B-B14F-4D97-AF65-F5344CB8AC3E}">
        <p14:creationId xmlns:p14="http://schemas.microsoft.com/office/powerpoint/2010/main" val="2489940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725930" y="449032"/>
            <a:ext cx="5370070" cy="526756"/>
          </a:xfrm>
        </p:spPr>
        <p:txBody>
          <a:bodyPr>
            <a:normAutofit/>
          </a:bodyPr>
          <a:lstStyle/>
          <a:p>
            <a:r>
              <a:rPr lang="en-US" dirty="0"/>
              <a:t>adding ITEMS TO THE ORDER</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
        <p:nvSpPr>
          <p:cNvPr id="9" name="Marcador de texto 8">
            <a:extLst>
              <a:ext uri="{FF2B5EF4-FFF2-40B4-BE49-F238E27FC236}">
                <a16:creationId xmlns:a16="http://schemas.microsoft.com/office/drawing/2014/main" id="{3FED0C34-CE08-99D2-2259-0A8599C3E5C5}"/>
              </a:ext>
            </a:extLst>
          </p:cNvPr>
          <p:cNvSpPr>
            <a:spLocks noGrp="1"/>
          </p:cNvSpPr>
          <p:nvPr>
            <p:ph type="body" idx="1"/>
          </p:nvPr>
        </p:nvSpPr>
        <p:spPr>
          <a:xfrm>
            <a:off x="725930" y="1263193"/>
            <a:ext cx="8258657" cy="1525588"/>
          </a:xfrm>
        </p:spPr>
        <p:txBody>
          <a:bodyPr>
            <a:normAutofit/>
          </a:bodyPr>
          <a:lstStyle/>
          <a:p>
            <a:r>
              <a:rPr lang="en-US" sz="1600" dirty="0"/>
              <a:t>Second, when the customer selects the items and the quantity they want, the items are added to the same order in the order details table.</a:t>
            </a:r>
          </a:p>
        </p:txBody>
      </p:sp>
      <p:pic>
        <p:nvPicPr>
          <p:cNvPr id="10" name="Imagen 9">
            <a:extLst>
              <a:ext uri="{FF2B5EF4-FFF2-40B4-BE49-F238E27FC236}">
                <a16:creationId xmlns:a16="http://schemas.microsoft.com/office/drawing/2014/main" id="{458F73AE-E229-DB93-9ECA-10E35587FFEB}"/>
              </a:ext>
            </a:extLst>
          </p:cNvPr>
          <p:cNvPicPr>
            <a:picLocks noChangeAspect="1"/>
          </p:cNvPicPr>
          <p:nvPr/>
        </p:nvPicPr>
        <p:blipFill>
          <a:blip r:embed="rId2"/>
          <a:stretch>
            <a:fillRect/>
          </a:stretch>
        </p:blipFill>
        <p:spPr>
          <a:xfrm>
            <a:off x="838200" y="4106451"/>
            <a:ext cx="2921745" cy="2212667"/>
          </a:xfrm>
          <a:prstGeom prst="rect">
            <a:avLst/>
          </a:prstGeom>
        </p:spPr>
      </p:pic>
      <p:pic>
        <p:nvPicPr>
          <p:cNvPr id="13" name="Imagen 12">
            <a:extLst>
              <a:ext uri="{FF2B5EF4-FFF2-40B4-BE49-F238E27FC236}">
                <a16:creationId xmlns:a16="http://schemas.microsoft.com/office/drawing/2014/main" id="{B1804ED2-7BA0-D804-7A62-50DB2BBA9FDD}"/>
              </a:ext>
            </a:extLst>
          </p:cNvPr>
          <p:cNvPicPr>
            <a:picLocks noChangeAspect="1"/>
          </p:cNvPicPr>
          <p:nvPr/>
        </p:nvPicPr>
        <p:blipFill>
          <a:blip r:embed="rId3"/>
          <a:stretch>
            <a:fillRect/>
          </a:stretch>
        </p:blipFill>
        <p:spPr>
          <a:xfrm>
            <a:off x="838200" y="1856553"/>
            <a:ext cx="2759426" cy="2212667"/>
          </a:xfrm>
          <a:prstGeom prst="rect">
            <a:avLst/>
          </a:prstGeom>
        </p:spPr>
      </p:pic>
      <p:pic>
        <p:nvPicPr>
          <p:cNvPr id="15" name="Imagen 14">
            <a:extLst>
              <a:ext uri="{FF2B5EF4-FFF2-40B4-BE49-F238E27FC236}">
                <a16:creationId xmlns:a16="http://schemas.microsoft.com/office/drawing/2014/main" id="{5A6DD944-D158-5DB6-C9DF-CA6F73D3251B}"/>
              </a:ext>
            </a:extLst>
          </p:cNvPr>
          <p:cNvPicPr>
            <a:picLocks noChangeAspect="1"/>
          </p:cNvPicPr>
          <p:nvPr/>
        </p:nvPicPr>
        <p:blipFill>
          <a:blip r:embed="rId4"/>
          <a:stretch>
            <a:fillRect/>
          </a:stretch>
        </p:blipFill>
        <p:spPr>
          <a:xfrm>
            <a:off x="5295015" y="4106451"/>
            <a:ext cx="3479800" cy="2432606"/>
          </a:xfrm>
          <a:prstGeom prst="rect">
            <a:avLst/>
          </a:prstGeom>
        </p:spPr>
      </p:pic>
      <p:pic>
        <p:nvPicPr>
          <p:cNvPr id="17" name="Imagen 16">
            <a:extLst>
              <a:ext uri="{FF2B5EF4-FFF2-40B4-BE49-F238E27FC236}">
                <a16:creationId xmlns:a16="http://schemas.microsoft.com/office/drawing/2014/main" id="{3C08A10D-05A4-3087-1DDE-2B593A5CADF2}"/>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b="23129"/>
          <a:stretch/>
        </p:blipFill>
        <p:spPr>
          <a:xfrm>
            <a:off x="4333363" y="1830937"/>
            <a:ext cx="5887473" cy="2238283"/>
          </a:xfrm>
          <a:prstGeom prst="rect">
            <a:avLst/>
          </a:prstGeom>
        </p:spPr>
      </p:pic>
    </p:spTree>
    <p:extLst>
      <p:ext uri="{BB962C8B-B14F-4D97-AF65-F5344CB8AC3E}">
        <p14:creationId xmlns:p14="http://schemas.microsoft.com/office/powerpoint/2010/main" val="65720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540125" y="0"/>
            <a:ext cx="5111750" cy="1325563"/>
          </a:xfrm>
        </p:spPr>
        <p:txBody>
          <a:bodyPr/>
          <a:lstStyle/>
          <a:p>
            <a:r>
              <a:rPr lang="en-US" dirty="0"/>
              <a:t>Check out </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
        <p:nvSpPr>
          <p:cNvPr id="8" name="Marcador de texto 8">
            <a:extLst>
              <a:ext uri="{FF2B5EF4-FFF2-40B4-BE49-F238E27FC236}">
                <a16:creationId xmlns:a16="http://schemas.microsoft.com/office/drawing/2014/main" id="{8F5CA0AD-B81E-EB60-9CEE-3C927EEBFE59}"/>
              </a:ext>
            </a:extLst>
          </p:cNvPr>
          <p:cNvSpPr txBox="1">
            <a:spLocks/>
          </p:cNvSpPr>
          <p:nvPr/>
        </p:nvSpPr>
        <p:spPr>
          <a:xfrm>
            <a:off x="6096001" y="1325563"/>
            <a:ext cx="5257800" cy="41576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600" dirty="0"/>
              <a:t>This UI illustrates the customer’s order ready to check out </a:t>
            </a:r>
          </a:p>
          <a:p>
            <a:pPr marL="0" indent="0">
              <a:lnSpc>
                <a:spcPct val="150000"/>
              </a:lnSpc>
              <a:buNone/>
            </a:pPr>
            <a:r>
              <a:rPr lang="en-US" sz="1600" dirty="0"/>
              <a:t>with the total to pay. To get the total amount I use SUM then multiply the quantity by the price, then joined order details and product tables where the order was #10.</a:t>
            </a:r>
          </a:p>
        </p:txBody>
      </p:sp>
      <p:pic>
        <p:nvPicPr>
          <p:cNvPr id="12" name="Imagen 11">
            <a:extLst>
              <a:ext uri="{FF2B5EF4-FFF2-40B4-BE49-F238E27FC236}">
                <a16:creationId xmlns:a16="http://schemas.microsoft.com/office/drawing/2014/main" id="{1C932FC1-AE29-01C7-0F3C-C81C1784B2C2}"/>
              </a:ext>
            </a:extLst>
          </p:cNvPr>
          <p:cNvPicPr>
            <a:picLocks noChangeAspect="1"/>
          </p:cNvPicPr>
          <p:nvPr/>
        </p:nvPicPr>
        <p:blipFill>
          <a:blip r:embed="rId2"/>
          <a:stretch>
            <a:fillRect/>
          </a:stretch>
        </p:blipFill>
        <p:spPr>
          <a:xfrm>
            <a:off x="393218" y="1350180"/>
            <a:ext cx="5033546" cy="4157639"/>
          </a:xfrm>
          <a:prstGeom prst="rect">
            <a:avLst/>
          </a:prstGeom>
        </p:spPr>
      </p:pic>
      <p:pic>
        <p:nvPicPr>
          <p:cNvPr id="7" name="Imagen 6">
            <a:extLst>
              <a:ext uri="{FF2B5EF4-FFF2-40B4-BE49-F238E27FC236}">
                <a16:creationId xmlns:a16="http://schemas.microsoft.com/office/drawing/2014/main" id="{275282C1-5339-DC81-C914-680937590726}"/>
              </a:ext>
            </a:extLst>
          </p:cNvPr>
          <p:cNvPicPr>
            <a:picLocks noChangeAspect="1"/>
          </p:cNvPicPr>
          <p:nvPr/>
        </p:nvPicPr>
        <p:blipFill>
          <a:blip r:embed="rId3"/>
          <a:stretch>
            <a:fillRect/>
          </a:stretch>
        </p:blipFill>
        <p:spPr>
          <a:xfrm>
            <a:off x="6096000" y="3315540"/>
            <a:ext cx="5377853" cy="2604236"/>
          </a:xfrm>
          <a:prstGeom prst="rect">
            <a:avLst/>
          </a:prstGeom>
        </p:spPr>
      </p:pic>
    </p:spTree>
    <p:extLst>
      <p:ext uri="{BB962C8B-B14F-4D97-AF65-F5344CB8AC3E}">
        <p14:creationId xmlns:p14="http://schemas.microsoft.com/office/powerpoint/2010/main" val="3881378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764334" y="-140413"/>
            <a:ext cx="5111750" cy="1325563"/>
          </a:xfrm>
        </p:spPr>
        <p:txBody>
          <a:bodyPr/>
          <a:lstStyle/>
          <a:p>
            <a:r>
              <a:rPr lang="en-US" dirty="0"/>
              <a:t>Look for a product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14</a:t>
            </a:fld>
            <a:endParaRPr lang="en-US" dirty="0"/>
          </a:p>
        </p:txBody>
      </p:sp>
      <p:sp>
        <p:nvSpPr>
          <p:cNvPr id="8" name="Marcador de texto 8">
            <a:extLst>
              <a:ext uri="{FF2B5EF4-FFF2-40B4-BE49-F238E27FC236}">
                <a16:creationId xmlns:a16="http://schemas.microsoft.com/office/drawing/2014/main" id="{8F5CA0AD-B81E-EB60-9CEE-3C927EEBFE59}"/>
              </a:ext>
            </a:extLst>
          </p:cNvPr>
          <p:cNvSpPr txBox="1">
            <a:spLocks/>
          </p:cNvSpPr>
          <p:nvPr/>
        </p:nvSpPr>
        <p:spPr>
          <a:xfrm>
            <a:off x="516835" y="834450"/>
            <a:ext cx="10243930" cy="11136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600" dirty="0"/>
              <a:t>When a customer looks for an item in the search bar, they are shown the product name and price. In the database that is a select statement to find the product id, name and price where the name is guided by a LIKE command depending on the keyword typed. </a:t>
            </a:r>
          </a:p>
        </p:txBody>
      </p:sp>
      <p:pic>
        <p:nvPicPr>
          <p:cNvPr id="9" name="Imagen 8">
            <a:extLst>
              <a:ext uri="{FF2B5EF4-FFF2-40B4-BE49-F238E27FC236}">
                <a16:creationId xmlns:a16="http://schemas.microsoft.com/office/drawing/2014/main" id="{C1337F17-0593-A8FD-AF1B-EC6C0F581D19}"/>
              </a:ext>
            </a:extLst>
          </p:cNvPr>
          <p:cNvPicPr>
            <a:picLocks noChangeAspect="1"/>
          </p:cNvPicPr>
          <p:nvPr/>
        </p:nvPicPr>
        <p:blipFill>
          <a:blip r:embed="rId2"/>
          <a:stretch>
            <a:fillRect/>
          </a:stretch>
        </p:blipFill>
        <p:spPr>
          <a:xfrm>
            <a:off x="3166026" y="4133432"/>
            <a:ext cx="3590788" cy="2345844"/>
          </a:xfrm>
          <a:prstGeom prst="rect">
            <a:avLst/>
          </a:prstGeom>
        </p:spPr>
      </p:pic>
      <p:pic>
        <p:nvPicPr>
          <p:cNvPr id="14" name="Imagen 13">
            <a:extLst>
              <a:ext uri="{FF2B5EF4-FFF2-40B4-BE49-F238E27FC236}">
                <a16:creationId xmlns:a16="http://schemas.microsoft.com/office/drawing/2014/main" id="{BA87FD26-4857-6512-FC5F-2D83BD16ECBC}"/>
              </a:ext>
            </a:extLst>
          </p:cNvPr>
          <p:cNvPicPr>
            <a:picLocks noChangeAspect="1"/>
          </p:cNvPicPr>
          <p:nvPr/>
        </p:nvPicPr>
        <p:blipFill>
          <a:blip r:embed="rId3"/>
          <a:stretch>
            <a:fillRect/>
          </a:stretch>
        </p:blipFill>
        <p:spPr>
          <a:xfrm>
            <a:off x="699053" y="2012040"/>
            <a:ext cx="8299174" cy="19657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08328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482686" y="1684816"/>
            <a:ext cx="4729177" cy="2327626"/>
          </a:xfrm>
        </p:spPr>
        <p:txBody>
          <a:bodyPr/>
          <a:lstStyle/>
          <a:p>
            <a:r>
              <a:rPr lang="en-US" dirty="0"/>
              <a:t>BUSINESS SCENARIOS</a:t>
            </a:r>
          </a:p>
        </p:txBody>
      </p:sp>
    </p:spTree>
    <p:extLst>
      <p:ext uri="{BB962C8B-B14F-4D97-AF65-F5344CB8AC3E}">
        <p14:creationId xmlns:p14="http://schemas.microsoft.com/office/powerpoint/2010/main" val="2656828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7012" y="304800"/>
            <a:ext cx="7283588" cy="1325563"/>
          </a:xfrm>
        </p:spPr>
        <p:txBody>
          <a:bodyPr/>
          <a:lstStyle/>
          <a:p>
            <a:r>
              <a:rPr lang="en-US" dirty="0"/>
              <a:t>ASSIGN A STATUS TO INVENTORY ITEMS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16</a:t>
            </a:fld>
            <a:endParaRPr lang="en-US" dirty="0"/>
          </a:p>
        </p:txBody>
      </p:sp>
      <p:sp>
        <p:nvSpPr>
          <p:cNvPr id="3" name="Marcador de texto 8">
            <a:extLst>
              <a:ext uri="{FF2B5EF4-FFF2-40B4-BE49-F238E27FC236}">
                <a16:creationId xmlns:a16="http://schemas.microsoft.com/office/drawing/2014/main" id="{0D79A543-26F8-234C-5445-FFF512ED28B9}"/>
              </a:ext>
            </a:extLst>
          </p:cNvPr>
          <p:cNvSpPr txBox="1">
            <a:spLocks/>
          </p:cNvSpPr>
          <p:nvPr/>
        </p:nvSpPr>
        <p:spPr>
          <a:xfrm>
            <a:off x="1126435" y="1537252"/>
            <a:ext cx="9939129" cy="100162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I want to know what items need to be restock to check inventory. Using a conditional CASE WHEN query I can </a:t>
            </a:r>
          </a:p>
          <a:p>
            <a:pPr marL="0" indent="0">
              <a:buNone/>
            </a:pPr>
            <a:r>
              <a:rPr lang="en-US" sz="1600" dirty="0"/>
              <a:t>have a  column that indicates what product needs to be restock based on the stock status, if it was out of stock now it shows restock. This makes it easier to identify the products at a glance.</a:t>
            </a:r>
          </a:p>
        </p:txBody>
      </p:sp>
      <p:pic>
        <p:nvPicPr>
          <p:cNvPr id="10" name="Imagen 9">
            <a:extLst>
              <a:ext uri="{FF2B5EF4-FFF2-40B4-BE49-F238E27FC236}">
                <a16:creationId xmlns:a16="http://schemas.microsoft.com/office/drawing/2014/main" id="{C4658385-8622-A125-617B-054095477D55}"/>
              </a:ext>
            </a:extLst>
          </p:cNvPr>
          <p:cNvPicPr>
            <a:picLocks noChangeAspect="1"/>
          </p:cNvPicPr>
          <p:nvPr/>
        </p:nvPicPr>
        <p:blipFill>
          <a:blip r:embed="rId2"/>
          <a:stretch>
            <a:fillRect/>
          </a:stretch>
        </p:blipFill>
        <p:spPr>
          <a:xfrm>
            <a:off x="1343300" y="2633203"/>
            <a:ext cx="4772025" cy="3371850"/>
          </a:xfrm>
          <a:prstGeom prst="rect">
            <a:avLst/>
          </a:prstGeom>
        </p:spPr>
      </p:pic>
    </p:spTree>
    <p:extLst>
      <p:ext uri="{BB962C8B-B14F-4D97-AF65-F5344CB8AC3E}">
        <p14:creationId xmlns:p14="http://schemas.microsoft.com/office/powerpoint/2010/main" val="2851040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2226366" y="0"/>
            <a:ext cx="7500730" cy="1325563"/>
          </a:xfrm>
        </p:spPr>
        <p:txBody>
          <a:bodyPr/>
          <a:lstStyle/>
          <a:p>
            <a:r>
              <a:rPr lang="en-US" dirty="0"/>
              <a:t>FIND MIN/ MAX PRICE BY CATEGORY</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17</a:t>
            </a:fld>
            <a:endParaRPr lang="en-US" dirty="0"/>
          </a:p>
        </p:txBody>
      </p:sp>
      <p:sp>
        <p:nvSpPr>
          <p:cNvPr id="8" name="Marcador de texto 8">
            <a:extLst>
              <a:ext uri="{FF2B5EF4-FFF2-40B4-BE49-F238E27FC236}">
                <a16:creationId xmlns:a16="http://schemas.microsoft.com/office/drawing/2014/main" id="{8F5CA0AD-B81E-EB60-9CEE-3C927EEBFE59}"/>
              </a:ext>
            </a:extLst>
          </p:cNvPr>
          <p:cNvSpPr txBox="1">
            <a:spLocks/>
          </p:cNvSpPr>
          <p:nvPr/>
        </p:nvSpPr>
        <p:spPr>
          <a:xfrm>
            <a:off x="1656522" y="1325563"/>
            <a:ext cx="9697279" cy="13255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A customer wants to know what’s the most affordable snare drum (category 1) we have. </a:t>
            </a:r>
          </a:p>
          <a:p>
            <a:pPr marL="0" indent="0">
              <a:buNone/>
            </a:pPr>
            <a:r>
              <a:rPr lang="en-US" sz="1600" dirty="0"/>
              <a:t>Another customer would like to know what is the most expensive snare drum we have. </a:t>
            </a:r>
          </a:p>
          <a:p>
            <a:pPr marL="0" indent="0">
              <a:buNone/>
            </a:pPr>
            <a:r>
              <a:rPr lang="en-US" sz="1600" dirty="0"/>
              <a:t>By using a subquery that selects the MAX or MIN price within category 1 we retrieve both customers’ requests.</a:t>
            </a:r>
          </a:p>
          <a:p>
            <a:pPr marL="0" indent="0">
              <a:buNone/>
            </a:pPr>
            <a:endParaRPr lang="en-US" sz="1600" dirty="0"/>
          </a:p>
        </p:txBody>
      </p:sp>
      <p:pic>
        <p:nvPicPr>
          <p:cNvPr id="11" name="Imagen 10">
            <a:extLst>
              <a:ext uri="{FF2B5EF4-FFF2-40B4-BE49-F238E27FC236}">
                <a16:creationId xmlns:a16="http://schemas.microsoft.com/office/drawing/2014/main" id="{4429074E-3FEF-CB31-0394-E408262B8997}"/>
              </a:ext>
            </a:extLst>
          </p:cNvPr>
          <p:cNvPicPr>
            <a:picLocks noChangeAspect="1"/>
          </p:cNvPicPr>
          <p:nvPr/>
        </p:nvPicPr>
        <p:blipFill>
          <a:blip r:embed="rId2"/>
          <a:stretch>
            <a:fillRect/>
          </a:stretch>
        </p:blipFill>
        <p:spPr>
          <a:xfrm>
            <a:off x="6234219" y="2796209"/>
            <a:ext cx="4676048" cy="2986483"/>
          </a:xfrm>
          <a:prstGeom prst="rect">
            <a:avLst/>
          </a:prstGeom>
        </p:spPr>
      </p:pic>
      <p:pic>
        <p:nvPicPr>
          <p:cNvPr id="14" name="Imagen 13">
            <a:extLst>
              <a:ext uri="{FF2B5EF4-FFF2-40B4-BE49-F238E27FC236}">
                <a16:creationId xmlns:a16="http://schemas.microsoft.com/office/drawing/2014/main" id="{81361917-768B-B97C-7286-86BC3F495DD9}"/>
              </a:ext>
            </a:extLst>
          </p:cNvPr>
          <p:cNvPicPr>
            <a:picLocks noChangeAspect="1"/>
          </p:cNvPicPr>
          <p:nvPr/>
        </p:nvPicPr>
        <p:blipFill>
          <a:blip r:embed="rId3"/>
          <a:stretch>
            <a:fillRect/>
          </a:stretch>
        </p:blipFill>
        <p:spPr>
          <a:xfrm>
            <a:off x="1241977" y="2796209"/>
            <a:ext cx="4676048" cy="3048000"/>
          </a:xfrm>
          <a:prstGeom prst="rect">
            <a:avLst/>
          </a:prstGeom>
        </p:spPr>
      </p:pic>
    </p:spTree>
    <p:extLst>
      <p:ext uri="{BB962C8B-B14F-4D97-AF65-F5344CB8AC3E}">
        <p14:creationId xmlns:p14="http://schemas.microsoft.com/office/powerpoint/2010/main" val="798723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7012" y="304800"/>
            <a:ext cx="7283588" cy="1325563"/>
          </a:xfrm>
        </p:spPr>
        <p:txBody>
          <a:bodyPr/>
          <a:lstStyle/>
          <a:p>
            <a:r>
              <a:rPr lang="en-US" dirty="0"/>
              <a:t>SEE ALL ORDERS FROM LAST MONTH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18</a:t>
            </a:fld>
            <a:endParaRPr lang="en-US" dirty="0"/>
          </a:p>
        </p:txBody>
      </p:sp>
      <p:sp>
        <p:nvSpPr>
          <p:cNvPr id="3" name="Marcador de texto 8">
            <a:extLst>
              <a:ext uri="{FF2B5EF4-FFF2-40B4-BE49-F238E27FC236}">
                <a16:creationId xmlns:a16="http://schemas.microsoft.com/office/drawing/2014/main" id="{0D79A543-26F8-234C-5445-FFF512ED28B9}"/>
              </a:ext>
            </a:extLst>
          </p:cNvPr>
          <p:cNvSpPr txBox="1">
            <a:spLocks/>
          </p:cNvSpPr>
          <p:nvPr/>
        </p:nvSpPr>
        <p:spPr>
          <a:xfrm>
            <a:off x="1126435" y="1537252"/>
            <a:ext cx="9939129" cy="1001621"/>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The staff wants to know how many orders have been placed this month to make a report .</a:t>
            </a:r>
          </a:p>
          <a:p>
            <a:pPr marL="0" indent="0">
              <a:buNone/>
            </a:pPr>
            <a:r>
              <a:rPr lang="en-US" sz="1600" dirty="0"/>
              <a:t>to get the data I joined the order details and order table and set a time frame using BETWEEN from the </a:t>
            </a:r>
          </a:p>
          <a:p>
            <a:pPr marL="0" indent="0">
              <a:buNone/>
            </a:pPr>
            <a:r>
              <a:rPr lang="en-US" sz="1600" dirty="0"/>
              <a:t>beginning to the last day of July this year. </a:t>
            </a:r>
          </a:p>
        </p:txBody>
      </p:sp>
      <p:pic>
        <p:nvPicPr>
          <p:cNvPr id="8" name="Imagen 7">
            <a:extLst>
              <a:ext uri="{FF2B5EF4-FFF2-40B4-BE49-F238E27FC236}">
                <a16:creationId xmlns:a16="http://schemas.microsoft.com/office/drawing/2014/main" id="{0DFB6D07-C57C-62A4-A3FC-019AFB734AEC}"/>
              </a:ext>
            </a:extLst>
          </p:cNvPr>
          <p:cNvPicPr>
            <a:picLocks noChangeAspect="1"/>
          </p:cNvPicPr>
          <p:nvPr/>
        </p:nvPicPr>
        <p:blipFill>
          <a:blip r:embed="rId2"/>
          <a:stretch>
            <a:fillRect/>
          </a:stretch>
        </p:blipFill>
        <p:spPr>
          <a:xfrm>
            <a:off x="1260750" y="2862815"/>
            <a:ext cx="6848642" cy="2928385"/>
          </a:xfrm>
          <a:prstGeom prst="rect">
            <a:avLst/>
          </a:prstGeom>
        </p:spPr>
      </p:pic>
    </p:spTree>
    <p:extLst>
      <p:ext uri="{BB962C8B-B14F-4D97-AF65-F5344CB8AC3E}">
        <p14:creationId xmlns:p14="http://schemas.microsoft.com/office/powerpoint/2010/main" val="1062004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433030" y="49206"/>
            <a:ext cx="7283588" cy="1325563"/>
          </a:xfrm>
        </p:spPr>
        <p:txBody>
          <a:bodyPr/>
          <a:lstStyle/>
          <a:p>
            <a:r>
              <a:rPr lang="en-US" dirty="0"/>
              <a:t>STAFF MEMBERS AND ORDER</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19</a:t>
            </a:fld>
            <a:endParaRPr lang="en-US" dirty="0"/>
          </a:p>
        </p:txBody>
      </p:sp>
      <p:sp>
        <p:nvSpPr>
          <p:cNvPr id="3" name="Marcador de texto 8">
            <a:extLst>
              <a:ext uri="{FF2B5EF4-FFF2-40B4-BE49-F238E27FC236}">
                <a16:creationId xmlns:a16="http://schemas.microsoft.com/office/drawing/2014/main" id="{0D79A543-26F8-234C-5445-FFF512ED28B9}"/>
              </a:ext>
            </a:extLst>
          </p:cNvPr>
          <p:cNvSpPr txBox="1">
            <a:spLocks/>
          </p:cNvSpPr>
          <p:nvPr/>
        </p:nvSpPr>
        <p:spPr>
          <a:xfrm>
            <a:off x="1033670" y="1374769"/>
            <a:ext cx="9939129" cy="1152939"/>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600" dirty="0"/>
              <a:t>To stay on top of orders I want to see who is working on what order and when the order was placed.</a:t>
            </a:r>
          </a:p>
          <a:p>
            <a:pPr marL="0" indent="0">
              <a:lnSpc>
                <a:spcPct val="150000"/>
              </a:lnSpc>
              <a:buNone/>
            </a:pPr>
            <a:r>
              <a:rPr lang="en-US" sz="1600" dirty="0"/>
              <a:t>By creating a view I can quickly see the order id when it was placed and the staff first name who is responsible to follow up with it.</a:t>
            </a:r>
          </a:p>
          <a:p>
            <a:pPr marL="0" indent="0">
              <a:buNone/>
            </a:pPr>
            <a:endParaRPr lang="en-US" sz="1600" dirty="0"/>
          </a:p>
        </p:txBody>
      </p:sp>
      <p:pic>
        <p:nvPicPr>
          <p:cNvPr id="8" name="Imagen 7">
            <a:extLst>
              <a:ext uri="{FF2B5EF4-FFF2-40B4-BE49-F238E27FC236}">
                <a16:creationId xmlns:a16="http://schemas.microsoft.com/office/drawing/2014/main" id="{43EE5C91-0C7B-77DD-5D31-7C07DEAADB15}"/>
              </a:ext>
            </a:extLst>
          </p:cNvPr>
          <p:cNvPicPr>
            <a:picLocks noChangeAspect="1"/>
          </p:cNvPicPr>
          <p:nvPr/>
        </p:nvPicPr>
        <p:blipFill>
          <a:blip r:embed="rId2"/>
          <a:stretch>
            <a:fillRect/>
          </a:stretch>
        </p:blipFill>
        <p:spPr>
          <a:xfrm>
            <a:off x="3285780" y="2420530"/>
            <a:ext cx="4701391" cy="3935820"/>
          </a:xfrm>
          <a:prstGeom prst="rect">
            <a:avLst/>
          </a:prstGeom>
        </p:spPr>
      </p:pic>
    </p:spTree>
    <p:extLst>
      <p:ext uri="{BB962C8B-B14F-4D97-AF65-F5344CB8AC3E}">
        <p14:creationId xmlns:p14="http://schemas.microsoft.com/office/powerpoint/2010/main" val="333673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975776" y="243818"/>
            <a:ext cx="6696075" cy="630497"/>
          </a:xfrm>
        </p:spPr>
        <p:txBody>
          <a:bodyPr/>
          <a:lstStyle/>
          <a:p>
            <a:r>
              <a:rPr lang="en-US" dirty="0"/>
              <a:t>BUSINESs Purpose of my model.​</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894192" y="1278437"/>
            <a:ext cx="6696074" cy="3214050"/>
          </a:xfrm>
        </p:spPr>
        <p:txBody>
          <a:bodyPr>
            <a:normAutofit/>
          </a:bodyPr>
          <a:lstStyle/>
          <a:p>
            <a:pPr>
              <a:lnSpc>
                <a:spcPct val="150000"/>
              </a:lnSpc>
            </a:pPr>
            <a:r>
              <a:rPr lang="en-US" sz="2000" dirty="0"/>
              <a:t>My drums database is based on the </a:t>
            </a:r>
            <a:r>
              <a:rPr lang="en-US" sz="2000" dirty="0">
                <a:hlinkClick r:id="rId2"/>
              </a:rPr>
              <a:t>Drums on Sale  online store</a:t>
            </a:r>
            <a:r>
              <a:rPr lang="en-US" sz="2000" dirty="0"/>
              <a:t> . Its business purpose is to organize the products, customers, orders and staff data. In this way, the managers can successfully run the transaction queries and keep up with the inventory among other essential tasks of an e-commerce illustrated in this project. </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20</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title"/>
          </p:nvPr>
        </p:nvSpPr>
        <p:spPr>
          <a:xfrm>
            <a:off x="4439653" y="1"/>
            <a:ext cx="2201778" cy="1031442"/>
          </a:xfrm>
        </p:spPr>
        <p:txBody>
          <a:bodyPr anchor="ctr">
            <a:normAutofit/>
          </a:bodyPr>
          <a:lstStyle/>
          <a:p>
            <a:r>
              <a:rPr lang="en-US" dirty="0"/>
              <a:t>ERD MODEL</a:t>
            </a:r>
          </a:p>
        </p:txBody>
      </p:sp>
      <p:pic>
        <p:nvPicPr>
          <p:cNvPr id="5" name="Imagen 4">
            <a:extLst>
              <a:ext uri="{FF2B5EF4-FFF2-40B4-BE49-F238E27FC236}">
                <a16:creationId xmlns:a16="http://schemas.microsoft.com/office/drawing/2014/main" id="{8CE29353-3DDF-C0EE-AB4E-BB1A18B9B13F}"/>
              </a:ext>
            </a:extLst>
          </p:cNvPr>
          <p:cNvPicPr>
            <a:picLocks noChangeAspect="1"/>
          </p:cNvPicPr>
          <p:nvPr/>
        </p:nvPicPr>
        <p:blipFill>
          <a:blip r:embed="rId2"/>
          <a:stretch>
            <a:fillRect/>
          </a:stretch>
        </p:blipFill>
        <p:spPr>
          <a:xfrm>
            <a:off x="1106905" y="779173"/>
            <a:ext cx="9685421" cy="6078826"/>
          </a:xfrm>
          <a:prstGeom prst="rect">
            <a:avLst/>
          </a:prstGeom>
          <a:noFill/>
        </p:spPr>
      </p:pic>
      <p:sp>
        <p:nvSpPr>
          <p:cNvPr id="58" name="Slide Number Placeholder 10">
            <a:extLst>
              <a:ext uri="{FF2B5EF4-FFF2-40B4-BE49-F238E27FC236}">
                <a16:creationId xmlns:a16="http://schemas.microsoft.com/office/drawing/2014/main" id="{3460DCA8-CAD1-535E-55DF-F8609B12DBFE}"/>
              </a:ext>
            </a:extLst>
          </p:cNvPr>
          <p:cNvSpPr>
            <a:spLocks noGrp="1"/>
          </p:cNvSpPr>
          <p:nvPr>
            <p:ph type="sldNum" sz="quarter" idx="12"/>
          </p:nvPr>
        </p:nvSpPr>
        <p:spPr>
          <a:xfrm>
            <a:off x="8610600" y="6356350"/>
            <a:ext cx="2743200" cy="365125"/>
          </a:xfrm>
        </p:spPr>
        <p:txBody>
          <a:bodyPr/>
          <a:lstStyle/>
          <a:p>
            <a:pPr>
              <a:spcAft>
                <a:spcPts val="600"/>
              </a:spcAft>
            </a:pPr>
            <a:fld id="{A49DFD55-3C28-40EF-9E31-A92D2E4017FF}" type="slidenum">
              <a:rPr lang="en-US" smtClean="0"/>
              <a:pPr>
                <a:spcAft>
                  <a:spcPts val="600"/>
                </a:spcAft>
              </a:pPr>
              <a:t>3</a:t>
            </a:fld>
            <a:endParaRPr lang="en-US"/>
          </a:p>
        </p:txBody>
      </p:sp>
    </p:spTree>
    <p:extLst>
      <p:ext uri="{BB962C8B-B14F-4D97-AF65-F5344CB8AC3E}">
        <p14:creationId xmlns:p14="http://schemas.microsoft.com/office/powerpoint/2010/main" val="2214720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482686" y="1684816"/>
            <a:ext cx="4729177" cy="2327626"/>
          </a:xfrm>
        </p:spPr>
        <p:txBody>
          <a:bodyPr/>
          <a:lstStyle/>
          <a:p>
            <a:r>
              <a:rPr lang="en-US" dirty="0"/>
              <a:t>CRUD EXPLAINED + TEST CASES</a:t>
            </a:r>
            <a:br>
              <a:rPr lang="en-US" dirty="0"/>
            </a:br>
            <a:endParaRPr lang="en-US" dirty="0"/>
          </a:p>
        </p:txBody>
      </p:sp>
    </p:spTree>
    <p:extLst>
      <p:ext uri="{BB962C8B-B14F-4D97-AF65-F5344CB8AC3E}">
        <p14:creationId xmlns:p14="http://schemas.microsoft.com/office/powerpoint/2010/main" val="2422330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0" y="156703"/>
            <a:ext cx="5111750" cy="530541"/>
          </a:xfrm>
        </p:spPr>
        <p:txBody>
          <a:bodyPr/>
          <a:lstStyle/>
          <a:p>
            <a:r>
              <a:rPr lang="en-US" dirty="0"/>
              <a:t>CREATE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838199" y="813769"/>
            <a:ext cx="8675371" cy="905658"/>
          </a:xfrm>
        </p:spPr>
        <p:txBody>
          <a:bodyPr>
            <a:normAutofit/>
          </a:bodyPr>
          <a:lstStyle/>
          <a:p>
            <a:r>
              <a:rPr lang="en-US" sz="1600" dirty="0"/>
              <a:t>Create a view for a quick view on the customers' information for an order including full name, city, and shipping. For the full name I use </a:t>
            </a:r>
            <a:r>
              <a:rPr lang="en-US" sz="1600" dirty="0" err="1"/>
              <a:t>concat</a:t>
            </a:r>
            <a:r>
              <a:rPr lang="en-US" sz="1600" dirty="0"/>
              <a:t> to combine first and last name. Finally, I joined the order to the customer table to get this result: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8" name="Imagen 7">
            <a:extLst>
              <a:ext uri="{FF2B5EF4-FFF2-40B4-BE49-F238E27FC236}">
                <a16:creationId xmlns:a16="http://schemas.microsoft.com/office/drawing/2014/main" id="{F0313C3C-370E-4531-E065-E009C68958DB}"/>
              </a:ext>
            </a:extLst>
          </p:cNvPr>
          <p:cNvPicPr>
            <a:picLocks noChangeAspect="1"/>
          </p:cNvPicPr>
          <p:nvPr/>
        </p:nvPicPr>
        <p:blipFill>
          <a:blip r:embed="rId2"/>
          <a:stretch>
            <a:fillRect/>
          </a:stretch>
        </p:blipFill>
        <p:spPr>
          <a:xfrm>
            <a:off x="710607" y="1719427"/>
            <a:ext cx="8802963" cy="1653664"/>
          </a:xfrm>
          <a:prstGeom prst="rect">
            <a:avLst/>
          </a:prstGeom>
        </p:spPr>
      </p:pic>
      <p:sp>
        <p:nvSpPr>
          <p:cNvPr id="13" name="Text Placeholder 2">
            <a:extLst>
              <a:ext uri="{FF2B5EF4-FFF2-40B4-BE49-F238E27FC236}">
                <a16:creationId xmlns:a16="http://schemas.microsoft.com/office/drawing/2014/main" id="{F887B22B-D73D-E2A5-86C4-77B1B1195CF4}"/>
              </a:ext>
            </a:extLst>
          </p:cNvPr>
          <p:cNvSpPr txBox="1">
            <a:spLocks/>
          </p:cNvSpPr>
          <p:nvPr/>
        </p:nvSpPr>
        <p:spPr>
          <a:xfrm>
            <a:off x="810066" y="3321385"/>
            <a:ext cx="7960968" cy="7279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600" dirty="0"/>
              <a:t>When it’s run the view is this:</a:t>
            </a:r>
          </a:p>
        </p:txBody>
      </p:sp>
      <p:pic>
        <p:nvPicPr>
          <p:cNvPr id="15" name="Imagen 14">
            <a:extLst>
              <a:ext uri="{FF2B5EF4-FFF2-40B4-BE49-F238E27FC236}">
                <a16:creationId xmlns:a16="http://schemas.microsoft.com/office/drawing/2014/main" id="{568682BC-4F2C-EBE4-F981-9CA65681C36F}"/>
              </a:ext>
            </a:extLst>
          </p:cNvPr>
          <p:cNvPicPr>
            <a:picLocks noChangeAspect="1"/>
          </p:cNvPicPr>
          <p:nvPr/>
        </p:nvPicPr>
        <p:blipFill>
          <a:blip r:embed="rId3"/>
          <a:stretch>
            <a:fillRect/>
          </a:stretch>
        </p:blipFill>
        <p:spPr>
          <a:xfrm>
            <a:off x="810066" y="3928342"/>
            <a:ext cx="3748682" cy="2495125"/>
          </a:xfrm>
          <a:prstGeom prst="rect">
            <a:avLst/>
          </a:prstGeom>
        </p:spPr>
      </p:pic>
      <p:pic>
        <p:nvPicPr>
          <p:cNvPr id="21" name="Imagen 20">
            <a:extLst>
              <a:ext uri="{FF2B5EF4-FFF2-40B4-BE49-F238E27FC236}">
                <a16:creationId xmlns:a16="http://schemas.microsoft.com/office/drawing/2014/main" id="{BD6D5D98-6BAE-8813-B2A0-1355AE299EE8}"/>
              </a:ext>
            </a:extLst>
          </p:cNvPr>
          <p:cNvPicPr>
            <a:picLocks noChangeAspect="1"/>
          </p:cNvPicPr>
          <p:nvPr/>
        </p:nvPicPr>
        <p:blipFill>
          <a:blip r:embed="rId4"/>
          <a:stretch>
            <a:fillRect/>
          </a:stretch>
        </p:blipFill>
        <p:spPr>
          <a:xfrm>
            <a:off x="7421219" y="3208329"/>
            <a:ext cx="3558175" cy="189701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98202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0" y="156703"/>
            <a:ext cx="5111750" cy="530541"/>
          </a:xfrm>
        </p:spPr>
        <p:txBody>
          <a:bodyPr/>
          <a:lstStyle/>
          <a:p>
            <a:r>
              <a:rPr lang="en-US" dirty="0"/>
              <a:t>Select/ READ</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838200" y="1171054"/>
            <a:ext cx="7960968" cy="1221654"/>
          </a:xfrm>
        </p:spPr>
        <p:txBody>
          <a:bodyPr>
            <a:normAutofit/>
          </a:bodyPr>
          <a:lstStyle/>
          <a:p>
            <a:r>
              <a:rPr lang="en-US" sz="1600" dirty="0"/>
              <a:t>SELECT using product and inventory tables to see the quantity of products on inventory to know what the store needs to supply more. To achieve this, I joined the inventory to the product table and ordered by product name.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pic>
        <p:nvPicPr>
          <p:cNvPr id="22" name="Imagen 21">
            <a:extLst>
              <a:ext uri="{FF2B5EF4-FFF2-40B4-BE49-F238E27FC236}">
                <a16:creationId xmlns:a16="http://schemas.microsoft.com/office/drawing/2014/main" id="{70596797-5A85-A645-5AD1-46502EDA8114}"/>
              </a:ext>
            </a:extLst>
          </p:cNvPr>
          <p:cNvPicPr>
            <a:picLocks noChangeAspect="1"/>
          </p:cNvPicPr>
          <p:nvPr/>
        </p:nvPicPr>
        <p:blipFill>
          <a:blip r:embed="rId2"/>
          <a:stretch>
            <a:fillRect/>
          </a:stretch>
        </p:blipFill>
        <p:spPr>
          <a:xfrm>
            <a:off x="655300" y="2607828"/>
            <a:ext cx="4239584" cy="1827937"/>
          </a:xfrm>
          <a:prstGeom prst="rect">
            <a:avLst/>
          </a:prstGeom>
        </p:spPr>
      </p:pic>
      <p:pic>
        <p:nvPicPr>
          <p:cNvPr id="24" name="Imagen 23">
            <a:extLst>
              <a:ext uri="{FF2B5EF4-FFF2-40B4-BE49-F238E27FC236}">
                <a16:creationId xmlns:a16="http://schemas.microsoft.com/office/drawing/2014/main" id="{9357646C-1858-CEBE-0FD2-B9480D327B98}"/>
              </a:ext>
            </a:extLst>
          </p:cNvPr>
          <p:cNvPicPr>
            <a:picLocks noChangeAspect="1"/>
          </p:cNvPicPr>
          <p:nvPr/>
        </p:nvPicPr>
        <p:blipFill>
          <a:blip r:embed="rId3"/>
          <a:stretch>
            <a:fillRect/>
          </a:stretch>
        </p:blipFill>
        <p:spPr>
          <a:xfrm>
            <a:off x="5402455" y="3109688"/>
            <a:ext cx="4579745" cy="2711209"/>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0" y="156703"/>
            <a:ext cx="5111750" cy="530541"/>
          </a:xfrm>
        </p:spPr>
        <p:txBody>
          <a:bodyPr/>
          <a:lstStyle/>
          <a:p>
            <a:r>
              <a:rPr lang="en-US" dirty="0"/>
              <a:t>UPDATE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838200" y="813769"/>
            <a:ext cx="7960968" cy="1056056"/>
          </a:xfrm>
        </p:spPr>
        <p:txBody>
          <a:bodyPr>
            <a:normAutofit/>
          </a:bodyPr>
          <a:lstStyle/>
          <a:p>
            <a:r>
              <a:rPr lang="en-US" sz="1600" dirty="0"/>
              <a:t>UPDATE a customer's shipping address because they moved to a state we don’t have on the database:</a:t>
            </a:r>
          </a:p>
          <a:p>
            <a:r>
              <a:rPr lang="en-US" sz="1600" dirty="0"/>
              <a:t>First insert the state in the corresponding table.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pic>
        <p:nvPicPr>
          <p:cNvPr id="8" name="Imagen 7">
            <a:extLst>
              <a:ext uri="{FF2B5EF4-FFF2-40B4-BE49-F238E27FC236}">
                <a16:creationId xmlns:a16="http://schemas.microsoft.com/office/drawing/2014/main" id="{ECA15218-2A29-B765-05DE-45B3B3193DF1}"/>
              </a:ext>
            </a:extLst>
          </p:cNvPr>
          <p:cNvPicPr>
            <a:picLocks noChangeAspect="1"/>
          </p:cNvPicPr>
          <p:nvPr/>
        </p:nvPicPr>
        <p:blipFill>
          <a:blip r:embed="rId2"/>
          <a:stretch>
            <a:fillRect/>
          </a:stretch>
        </p:blipFill>
        <p:spPr>
          <a:xfrm>
            <a:off x="6242052" y="1427545"/>
            <a:ext cx="2618864" cy="1413355"/>
          </a:xfrm>
          <a:prstGeom prst="rect">
            <a:avLst/>
          </a:prstGeom>
        </p:spPr>
      </p:pic>
      <p:sp>
        <p:nvSpPr>
          <p:cNvPr id="10" name="CuadroTexto 9">
            <a:extLst>
              <a:ext uri="{FF2B5EF4-FFF2-40B4-BE49-F238E27FC236}">
                <a16:creationId xmlns:a16="http://schemas.microsoft.com/office/drawing/2014/main" id="{A6778075-8C32-BB4D-19F8-EF7F7DD2820E}"/>
              </a:ext>
            </a:extLst>
          </p:cNvPr>
          <p:cNvSpPr txBox="1"/>
          <p:nvPr/>
        </p:nvSpPr>
        <p:spPr>
          <a:xfrm>
            <a:off x="823894" y="1940039"/>
            <a:ext cx="4960593" cy="1107996"/>
          </a:xfrm>
          <a:prstGeom prst="rect">
            <a:avLst/>
          </a:prstGeom>
          <a:noFill/>
        </p:spPr>
        <p:txBody>
          <a:bodyPr wrap="square" rtlCol="0">
            <a:spAutoFit/>
          </a:bodyPr>
          <a:lstStyle/>
          <a:p>
            <a:r>
              <a:rPr lang="en-US" sz="1600" dirty="0"/>
              <a:t>Second, insert a new shipping address. </a:t>
            </a:r>
          </a:p>
          <a:p>
            <a:endParaRPr lang="en-US" sz="1600" dirty="0"/>
          </a:p>
          <a:p>
            <a:r>
              <a:rPr lang="en-US" sz="1600" dirty="0"/>
              <a:t>Last, update the old shipping id with the new one.</a:t>
            </a:r>
          </a:p>
          <a:p>
            <a:endParaRPr lang="en-US" dirty="0"/>
          </a:p>
        </p:txBody>
      </p:sp>
      <p:pic>
        <p:nvPicPr>
          <p:cNvPr id="12" name="Imagen 11">
            <a:extLst>
              <a:ext uri="{FF2B5EF4-FFF2-40B4-BE49-F238E27FC236}">
                <a16:creationId xmlns:a16="http://schemas.microsoft.com/office/drawing/2014/main" id="{5BE02CA6-54D6-3B28-B60B-D79B140F2A9B}"/>
              </a:ext>
            </a:extLst>
          </p:cNvPr>
          <p:cNvPicPr>
            <a:picLocks noChangeAspect="1"/>
          </p:cNvPicPr>
          <p:nvPr/>
        </p:nvPicPr>
        <p:blipFill>
          <a:blip r:embed="rId3"/>
          <a:stretch>
            <a:fillRect/>
          </a:stretch>
        </p:blipFill>
        <p:spPr>
          <a:xfrm>
            <a:off x="950705" y="3286733"/>
            <a:ext cx="2481607" cy="2729768"/>
          </a:xfrm>
          <a:prstGeom prst="rect">
            <a:avLst/>
          </a:prstGeom>
        </p:spPr>
      </p:pic>
      <p:pic>
        <p:nvPicPr>
          <p:cNvPr id="14" name="Imagen 13">
            <a:extLst>
              <a:ext uri="{FF2B5EF4-FFF2-40B4-BE49-F238E27FC236}">
                <a16:creationId xmlns:a16="http://schemas.microsoft.com/office/drawing/2014/main" id="{782BCB14-0AC4-43B2-6013-21706F554395}"/>
              </a:ext>
            </a:extLst>
          </p:cNvPr>
          <p:cNvPicPr>
            <a:picLocks noChangeAspect="1"/>
          </p:cNvPicPr>
          <p:nvPr/>
        </p:nvPicPr>
        <p:blipFill>
          <a:blip r:embed="rId4"/>
          <a:stretch>
            <a:fillRect/>
          </a:stretch>
        </p:blipFill>
        <p:spPr>
          <a:xfrm>
            <a:off x="5085574" y="3574821"/>
            <a:ext cx="4125469" cy="1413355"/>
          </a:xfrm>
          <a:prstGeom prst="rect">
            <a:avLst/>
          </a:prstGeom>
        </p:spPr>
      </p:pic>
      <p:pic>
        <p:nvPicPr>
          <p:cNvPr id="16" name="Gráfico 15" descr="Badge contorno">
            <a:extLst>
              <a:ext uri="{FF2B5EF4-FFF2-40B4-BE49-F238E27FC236}">
                <a16:creationId xmlns:a16="http://schemas.microsoft.com/office/drawing/2014/main" id="{67F73F57-D8DB-9962-FC80-CBAB4B4E326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8175" y="2759651"/>
            <a:ext cx="453656" cy="453656"/>
          </a:xfrm>
          <a:prstGeom prst="rect">
            <a:avLst/>
          </a:prstGeom>
        </p:spPr>
      </p:pic>
      <p:pic>
        <p:nvPicPr>
          <p:cNvPr id="18" name="Gráfico 17" descr="Badge 3 contorno">
            <a:extLst>
              <a:ext uri="{FF2B5EF4-FFF2-40B4-BE49-F238E27FC236}">
                <a16:creationId xmlns:a16="http://schemas.microsoft.com/office/drawing/2014/main" id="{CA315D13-017B-BE3F-0247-2D4DCACC37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38025" y="3297154"/>
            <a:ext cx="453656" cy="453656"/>
          </a:xfrm>
          <a:prstGeom prst="rect">
            <a:avLst/>
          </a:prstGeom>
        </p:spPr>
      </p:pic>
      <p:pic>
        <p:nvPicPr>
          <p:cNvPr id="20" name="Gráfico 19" descr="Badge 1 contorno">
            <a:extLst>
              <a:ext uri="{FF2B5EF4-FFF2-40B4-BE49-F238E27FC236}">
                <a16:creationId xmlns:a16="http://schemas.microsoft.com/office/drawing/2014/main" id="{CC6E09A6-E81D-1E8C-E00C-24143853A04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496294" y="1200717"/>
            <a:ext cx="453656" cy="453656"/>
          </a:xfrm>
          <a:prstGeom prst="rect">
            <a:avLst/>
          </a:prstGeom>
        </p:spPr>
      </p:pic>
    </p:spTree>
    <p:extLst>
      <p:ext uri="{BB962C8B-B14F-4D97-AF65-F5344CB8AC3E}">
        <p14:creationId xmlns:p14="http://schemas.microsoft.com/office/powerpoint/2010/main" val="2760797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0" y="156703"/>
            <a:ext cx="5111750" cy="530541"/>
          </a:xfrm>
        </p:spPr>
        <p:txBody>
          <a:bodyPr/>
          <a:lstStyle/>
          <a:p>
            <a:r>
              <a:rPr lang="en-US" dirty="0"/>
              <a:t>DELETE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649632" y="951992"/>
            <a:ext cx="7960968" cy="727952"/>
          </a:xfrm>
        </p:spPr>
        <p:txBody>
          <a:bodyPr>
            <a:normAutofit/>
          </a:bodyPr>
          <a:lstStyle/>
          <a:p>
            <a:r>
              <a:rPr lang="en-US" sz="1600" dirty="0"/>
              <a:t>Delete the tom drum product because it sold out and the manufacturer</a:t>
            </a:r>
          </a:p>
          <a:p>
            <a:r>
              <a:rPr lang="en-US" sz="1600" dirty="0"/>
              <a:t> no longer provides it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8" name="Imagen 7">
            <a:extLst>
              <a:ext uri="{FF2B5EF4-FFF2-40B4-BE49-F238E27FC236}">
                <a16:creationId xmlns:a16="http://schemas.microsoft.com/office/drawing/2014/main" id="{BCD616CD-5CE0-9C3A-1666-63F450CE563F}"/>
              </a:ext>
            </a:extLst>
          </p:cNvPr>
          <p:cNvPicPr>
            <a:picLocks noChangeAspect="1"/>
          </p:cNvPicPr>
          <p:nvPr/>
        </p:nvPicPr>
        <p:blipFill>
          <a:blip r:embed="rId2"/>
          <a:stretch>
            <a:fillRect/>
          </a:stretch>
        </p:blipFill>
        <p:spPr>
          <a:xfrm>
            <a:off x="7186333" y="1379484"/>
            <a:ext cx="2858194" cy="4370702"/>
          </a:xfrm>
          <a:prstGeom prst="rect">
            <a:avLst/>
          </a:prstGeom>
        </p:spPr>
      </p:pic>
      <p:pic>
        <p:nvPicPr>
          <p:cNvPr id="10" name="Imagen 9">
            <a:extLst>
              <a:ext uri="{FF2B5EF4-FFF2-40B4-BE49-F238E27FC236}">
                <a16:creationId xmlns:a16="http://schemas.microsoft.com/office/drawing/2014/main" id="{5ACC23FC-C7CF-47CE-2D05-0C08624FC863}"/>
              </a:ext>
            </a:extLst>
          </p:cNvPr>
          <p:cNvPicPr>
            <a:picLocks noChangeAspect="1"/>
          </p:cNvPicPr>
          <p:nvPr/>
        </p:nvPicPr>
        <p:blipFill>
          <a:blip r:embed="rId3"/>
          <a:stretch>
            <a:fillRect/>
          </a:stretch>
        </p:blipFill>
        <p:spPr>
          <a:xfrm>
            <a:off x="758998" y="1708775"/>
            <a:ext cx="3362427" cy="805581"/>
          </a:xfrm>
          <a:prstGeom prst="rect">
            <a:avLst/>
          </a:prstGeom>
        </p:spPr>
      </p:pic>
      <p:pic>
        <p:nvPicPr>
          <p:cNvPr id="12" name="Imagen 11">
            <a:extLst>
              <a:ext uri="{FF2B5EF4-FFF2-40B4-BE49-F238E27FC236}">
                <a16:creationId xmlns:a16="http://schemas.microsoft.com/office/drawing/2014/main" id="{317A64D1-6BF0-4BDD-184E-DDCAD06EBDAA}"/>
              </a:ext>
            </a:extLst>
          </p:cNvPr>
          <p:cNvPicPr>
            <a:picLocks noChangeAspect="1"/>
          </p:cNvPicPr>
          <p:nvPr/>
        </p:nvPicPr>
        <p:blipFill>
          <a:blip r:embed="rId4"/>
          <a:stretch>
            <a:fillRect/>
          </a:stretch>
        </p:blipFill>
        <p:spPr>
          <a:xfrm>
            <a:off x="838200" y="3564835"/>
            <a:ext cx="4167469" cy="2757423"/>
          </a:xfrm>
          <a:prstGeom prst="rect">
            <a:avLst/>
          </a:prstGeom>
        </p:spPr>
      </p:pic>
      <p:sp>
        <p:nvSpPr>
          <p:cNvPr id="13" name="Text Placeholder 2">
            <a:extLst>
              <a:ext uri="{FF2B5EF4-FFF2-40B4-BE49-F238E27FC236}">
                <a16:creationId xmlns:a16="http://schemas.microsoft.com/office/drawing/2014/main" id="{13DADEA1-AAE5-8C55-0738-3A5CAEACA6CE}"/>
              </a:ext>
            </a:extLst>
          </p:cNvPr>
          <p:cNvSpPr txBox="1">
            <a:spLocks/>
          </p:cNvSpPr>
          <p:nvPr/>
        </p:nvSpPr>
        <p:spPr>
          <a:xfrm>
            <a:off x="685800" y="2691544"/>
            <a:ext cx="7924800" cy="60162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600" dirty="0"/>
              <a:t>No longer in the database when looking for it.</a:t>
            </a:r>
          </a:p>
        </p:txBody>
      </p:sp>
    </p:spTree>
    <p:extLst>
      <p:ext uri="{BB962C8B-B14F-4D97-AF65-F5344CB8AC3E}">
        <p14:creationId xmlns:p14="http://schemas.microsoft.com/office/powerpoint/2010/main" val="3456072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482686" y="1684816"/>
            <a:ext cx="4729177" cy="2327626"/>
          </a:xfrm>
        </p:spPr>
        <p:txBody>
          <a:bodyPr/>
          <a:lstStyle/>
          <a:p>
            <a:r>
              <a:rPr lang="en-US" dirty="0"/>
              <a:t>UI MOCKUPS + TEST CASES</a:t>
            </a:r>
          </a:p>
        </p:txBody>
      </p:sp>
    </p:spTree>
    <p:extLst>
      <p:ext uri="{BB962C8B-B14F-4D97-AF65-F5344CB8AC3E}">
        <p14:creationId xmlns:p14="http://schemas.microsoft.com/office/powerpoint/2010/main" val="379728094"/>
      </p:ext>
    </p:extLst>
  </p:cSld>
  <p:clrMapOvr>
    <a:masterClrMapping/>
  </p:clrMapOvr>
</p:sld>
</file>

<file path=ppt/theme/theme1.xml><?xml version="1.0" encoding="utf-8"?>
<a:theme xmlns:a="http://schemas.openxmlformats.org/drawingml/2006/main" name="Tema de Offic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{7FFA5001-6B34-4354-A41E-78D13636B97E}tf67328976_win32</Template>
  <TotalTime>1321</TotalTime>
  <Words>824</Words>
  <Application>Microsoft Office PowerPoint</Application>
  <PresentationFormat>Panorámica</PresentationFormat>
  <Paragraphs>96</Paragraphs>
  <Slides>20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Lato Extended</vt:lpstr>
      <vt:lpstr>Tenorite</vt:lpstr>
      <vt:lpstr>Tema de Office</vt:lpstr>
      <vt:lpstr>DATABASE REATION BY</vt:lpstr>
      <vt:lpstr>BUSINESs Purpose of my model.​</vt:lpstr>
      <vt:lpstr>ERD MODEL</vt:lpstr>
      <vt:lpstr>CRUD EXPLAINED + TEST CASES </vt:lpstr>
      <vt:lpstr>CREATE</vt:lpstr>
      <vt:lpstr>Select/ READ</vt:lpstr>
      <vt:lpstr>UPDATE</vt:lpstr>
      <vt:lpstr>DELETE</vt:lpstr>
      <vt:lpstr>UI MOCKUPS + TEST CASES</vt:lpstr>
      <vt:lpstr>rationale and design of UI forms.</vt:lpstr>
      <vt:lpstr>placing AN ORDER</vt:lpstr>
      <vt:lpstr>adding ITEMS TO THE ORDER</vt:lpstr>
      <vt:lpstr>Check out </vt:lpstr>
      <vt:lpstr>Look for a product</vt:lpstr>
      <vt:lpstr>BUSINESS SCENARIOS</vt:lpstr>
      <vt:lpstr>ASSIGN A STATUS TO INVENTORY ITEMS</vt:lpstr>
      <vt:lpstr>FIND MIN/ MAX PRICE BY CATEGORY</vt:lpstr>
      <vt:lpstr>SEE ALL ORDERS FROM LAST MONTH</vt:lpstr>
      <vt:lpstr>STAFF MEMBERS AND ORDER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PROJECT</dc:title>
  <dc:creator>Becerra Rodriguez, Samara</dc:creator>
  <cp:lastModifiedBy>Becerra Rodriguez, Samara</cp:lastModifiedBy>
  <cp:revision>3</cp:revision>
  <dcterms:created xsi:type="dcterms:W3CDTF">2023-07-09T23:44:14Z</dcterms:created>
  <dcterms:modified xsi:type="dcterms:W3CDTF">2023-08-04T06:35:52Z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