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2"/>
  </p:notesMasterIdLst>
  <p:sldIdLst>
    <p:sldId id="256" r:id="rId2"/>
    <p:sldId id="272" r:id="rId3"/>
    <p:sldId id="273" r:id="rId4"/>
    <p:sldId id="274" r:id="rId5"/>
    <p:sldId id="270" r:id="rId6"/>
    <p:sldId id="276" r:id="rId7"/>
    <p:sldId id="277" r:id="rId8"/>
    <p:sldId id="278" r:id="rId9"/>
    <p:sldId id="279" r:id="rId10"/>
    <p:sldId id="280" r:id="rId11"/>
    <p:sldId id="281" r:id="rId12"/>
    <p:sldId id="289" r:id="rId13"/>
    <p:sldId id="259" r:id="rId14"/>
    <p:sldId id="284" r:id="rId15"/>
    <p:sldId id="285" r:id="rId16"/>
    <p:sldId id="286" r:id="rId17"/>
    <p:sldId id="287" r:id="rId18"/>
    <p:sldId id="288" r:id="rId19"/>
    <p:sldId id="291" r:id="rId20"/>
    <p:sldId id="290"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snapToObjects="1">
      <p:cViewPr varScale="1">
        <p:scale>
          <a:sx n="70" d="100"/>
          <a:sy n="70" d="100"/>
        </p:scale>
        <p:origin x="10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65CE7-C37C-4147-8E0D-ADD1B855B828}" type="datetimeFigureOut">
              <a:rPr lang="en-GB" smtClean="0"/>
              <a:t>13/12/2024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7BCFD-B6F6-449B-8EE7-662D26F740B8}" type="slidenum">
              <a:rPr lang="en-GB" smtClean="0"/>
              <a:t>‹#›</a:t>
            </a:fld>
            <a:endParaRPr lang="en-GB"/>
          </a:p>
        </p:txBody>
      </p:sp>
    </p:spTree>
    <p:extLst>
      <p:ext uri="{BB962C8B-B14F-4D97-AF65-F5344CB8AC3E}">
        <p14:creationId xmlns:p14="http://schemas.microsoft.com/office/powerpoint/2010/main" val="43891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2F7BCFD-B6F6-449B-8EE7-662D26F740B8}" type="slidenum">
              <a:rPr lang="en-GB" smtClean="0"/>
              <a:t>12</a:t>
            </a:fld>
            <a:endParaRPr lang="en-GB"/>
          </a:p>
        </p:txBody>
      </p:sp>
    </p:spTree>
    <p:extLst>
      <p:ext uri="{BB962C8B-B14F-4D97-AF65-F5344CB8AC3E}">
        <p14:creationId xmlns:p14="http://schemas.microsoft.com/office/powerpoint/2010/main" val="3892573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12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610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371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12219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630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000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099086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2379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12/13/2024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97999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12/13/2024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39430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3748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12/13/2024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29942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sciencelearn.org.nz/images/5156-neural-network-diagram" TargetMode="External"/><Relationship Id="rId2" Type="http://schemas.openxmlformats.org/officeDocument/2006/relationships/hyperlink" Target="https://theaisummer.com/attention/" TargetMode="External"/><Relationship Id="rId1" Type="http://schemas.openxmlformats.org/officeDocument/2006/relationships/slideLayout" Target="../slideLayouts/slideLayout7.xml"/><Relationship Id="rId5" Type="http://schemas.openxmlformats.org/officeDocument/2006/relationships/hyperlink" Target="https://www.kaggle.com/datasets/kazanova/sentiment140" TargetMode="External"/><Relationship Id="rId4" Type="http://schemas.openxmlformats.org/officeDocument/2006/relationships/hyperlink" Target="https://www.datacamp.com/tutorial/introduction-t-sn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7"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36CB777D-DF48-72C2-635D-CD0CE804E34B}"/>
              </a:ext>
            </a:extLst>
          </p:cNvPr>
          <p:cNvPicPr>
            <a:picLocks noChangeAspect="1"/>
          </p:cNvPicPr>
          <p:nvPr/>
        </p:nvPicPr>
        <p:blipFill>
          <a:blip r:embed="rId2">
            <a:duotone>
              <a:schemeClr val="bg2">
                <a:shade val="45000"/>
                <a:satMod val="135000"/>
              </a:schemeClr>
              <a:prstClr val="white"/>
            </a:duotone>
            <a:alphaModFix amt="35000"/>
          </a:blip>
          <a:srcRect l="22334" r="-1" b="-1"/>
          <a:stretch/>
        </p:blipFill>
        <p:spPr>
          <a:xfrm>
            <a:off x="20" y="10"/>
            <a:ext cx="9143980" cy="6857990"/>
          </a:xfrm>
          <a:prstGeom prst="rect">
            <a:avLst/>
          </a:prstGeom>
        </p:spPr>
      </p:pic>
      <p:sp>
        <p:nvSpPr>
          <p:cNvPr id="2" name="Title 1"/>
          <p:cNvSpPr>
            <a:spLocks noGrp="1"/>
          </p:cNvSpPr>
          <p:nvPr>
            <p:ph type="ctrTitle"/>
          </p:nvPr>
        </p:nvSpPr>
        <p:spPr>
          <a:xfrm>
            <a:off x="822960" y="758952"/>
            <a:ext cx="7543800" cy="3566160"/>
          </a:xfrm>
        </p:spPr>
        <p:txBody>
          <a:bodyPr>
            <a:normAutofit/>
          </a:bodyPr>
          <a:lstStyle/>
          <a:p>
            <a:r>
              <a:rPr lang="en-GB" sz="6200" dirty="0"/>
              <a:t>Neural Network with Attention Mechanisms and t-SNE</a:t>
            </a:r>
          </a:p>
        </p:txBody>
      </p:sp>
      <p:sp>
        <p:nvSpPr>
          <p:cNvPr id="3" name="Subtitle 2"/>
          <p:cNvSpPr>
            <a:spLocks noGrp="1"/>
          </p:cNvSpPr>
          <p:nvPr>
            <p:ph type="subTitle" idx="1"/>
          </p:nvPr>
        </p:nvSpPr>
        <p:spPr>
          <a:xfrm>
            <a:off x="825038" y="4455620"/>
            <a:ext cx="7543800" cy="1143000"/>
          </a:xfrm>
        </p:spPr>
        <p:txBody>
          <a:bodyPr>
            <a:normAutofit/>
          </a:bodyPr>
          <a:lstStyle/>
          <a:p>
            <a:r>
              <a:rPr lang="en-GB">
                <a:solidFill>
                  <a:schemeClr val="tx1">
                    <a:lumMod val="85000"/>
                    <a:lumOff val="15000"/>
                  </a:schemeClr>
                </a:solidFill>
              </a:rPr>
              <a:t>Understanding Attention through Dimensionality Reduction</a:t>
            </a:r>
          </a:p>
        </p:txBody>
      </p:sp>
      <p:cxnSp>
        <p:nvCxnSpPr>
          <p:cNvPr id="6" name="Straight Connector 5">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8" name="Rectangle 7">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cSld>
  <p:clrMapOvr>
    <a:masterClrMapping/>
  </p:clrMapOvr>
  <mc:AlternateContent xmlns:mc="http://schemas.openxmlformats.org/markup-compatibility/2006" xmlns:p14="http://schemas.microsoft.com/office/powerpoint/2010/main">
    <mc:Choice Requires="p14">
      <p:transition spd="slow" p14:dur="2000" advTm="31413"/>
    </mc:Choice>
    <mc:Fallback xmlns="">
      <p:transition spd="slow" advTm="314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77560-4F3B-560F-DF61-7EE57169628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9E69398-3A43-8CA8-02AE-EE89B3052173}"/>
              </a:ext>
            </a:extLst>
          </p:cNvPr>
          <p:cNvSpPr txBox="1"/>
          <p:nvPr/>
        </p:nvSpPr>
        <p:spPr>
          <a:xfrm>
            <a:off x="329184" y="367812"/>
            <a:ext cx="8330184" cy="800219"/>
          </a:xfrm>
          <a:prstGeom prst="rect">
            <a:avLst/>
          </a:prstGeom>
          <a:noFill/>
        </p:spPr>
        <p:txBody>
          <a:bodyPr wrap="square">
            <a:spAutoFit/>
          </a:bodyPr>
          <a:lstStyle/>
          <a:p>
            <a:r>
              <a:rPr lang="en-GB" sz="2800" dirty="0"/>
              <a:t>How do we compute attention?</a:t>
            </a:r>
          </a:p>
          <a:p>
            <a:endParaRPr lang="en-GB" dirty="0"/>
          </a:p>
        </p:txBody>
      </p:sp>
      <p:pic>
        <p:nvPicPr>
          <p:cNvPr id="8194" name="Picture 2" descr="attention-calculation">
            <a:extLst>
              <a:ext uri="{FF2B5EF4-FFF2-40B4-BE49-F238E27FC236}">
                <a16:creationId xmlns:a16="http://schemas.microsoft.com/office/drawing/2014/main" id="{D9CEFDF8-47B8-23A4-8345-9AE6E4DD5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050" y="1168031"/>
            <a:ext cx="8662630" cy="4068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602212"/>
      </p:ext>
    </p:extLst>
  </p:cSld>
  <p:clrMapOvr>
    <a:masterClrMapping/>
  </p:clrMapOvr>
  <mc:AlternateContent xmlns:mc="http://schemas.openxmlformats.org/markup-compatibility/2006" xmlns:p14="http://schemas.microsoft.com/office/powerpoint/2010/main">
    <mc:Choice Requires="p14">
      <p:transition spd="slow" p14:dur="2000" advTm="13212"/>
    </mc:Choice>
    <mc:Fallback xmlns="">
      <p:transition spd="slow" advTm="1321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89652-61E4-DFBA-B7D1-04F72A9427B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5D63724-934D-23C7-1379-983594C7DC22}"/>
              </a:ext>
            </a:extLst>
          </p:cNvPr>
          <p:cNvSpPr txBox="1"/>
          <p:nvPr/>
        </p:nvSpPr>
        <p:spPr>
          <a:xfrm>
            <a:off x="329184" y="367812"/>
            <a:ext cx="8330184" cy="2911053"/>
          </a:xfrm>
          <a:prstGeom prst="rect">
            <a:avLst/>
          </a:prstGeom>
          <a:noFill/>
        </p:spPr>
        <p:txBody>
          <a:bodyPr wrap="square">
            <a:spAutoFit/>
          </a:bodyPr>
          <a:lstStyle/>
          <a:p>
            <a:r>
              <a:rPr lang="en-GB" sz="2800" dirty="0"/>
              <a:t>t-SNE (t-Distributed Stochastic Neighbour Embedding) Visualization:</a:t>
            </a:r>
          </a:p>
          <a:p>
            <a:pPr algn="l">
              <a:spcAft>
                <a:spcPts val="1050"/>
              </a:spcAft>
            </a:pPr>
            <a:r>
              <a:rPr lang="en-GB" b="0" i="0" dirty="0">
                <a:solidFill>
                  <a:srgbClr val="05192D"/>
                </a:solidFill>
                <a:effectLst/>
                <a:latin typeface="Studio-Feixen-Sans"/>
              </a:rPr>
              <a:t>t-SNE (t-distributed Stochastic Neighbour Embedding) is an unsupervised non-linear dimensionality reduction technique for data exploration and visualizing high-dimensional data. Non-linear dimensionality reduction means that the algorithm allows us to separate data that cannot be separated by a straight line.</a:t>
            </a:r>
          </a:p>
          <a:p>
            <a:br>
              <a:rPr lang="en-GB" dirty="0"/>
            </a:br>
            <a:endParaRPr lang="en-GB" sz="2800" dirty="0"/>
          </a:p>
        </p:txBody>
      </p:sp>
      <p:pic>
        <p:nvPicPr>
          <p:cNvPr id="42" name="Picture 41" descr="A group of colorful dots with numbers&#10;&#10;Description automatically generated">
            <a:extLst>
              <a:ext uri="{FF2B5EF4-FFF2-40B4-BE49-F238E27FC236}">
                <a16:creationId xmlns:a16="http://schemas.microsoft.com/office/drawing/2014/main" id="{A8735B0B-AC42-3A85-31F5-CA4A0E67BF5E}"/>
              </a:ext>
            </a:extLst>
          </p:cNvPr>
          <p:cNvPicPr>
            <a:picLocks noChangeAspect="1"/>
          </p:cNvPicPr>
          <p:nvPr/>
        </p:nvPicPr>
        <p:blipFill>
          <a:blip r:embed="rId2"/>
          <a:stretch>
            <a:fillRect/>
          </a:stretch>
        </p:blipFill>
        <p:spPr>
          <a:xfrm>
            <a:off x="1655064" y="2679192"/>
            <a:ext cx="5349240" cy="3209544"/>
          </a:xfrm>
          <a:prstGeom prst="rect">
            <a:avLst/>
          </a:prstGeom>
        </p:spPr>
      </p:pic>
    </p:spTree>
    <p:extLst>
      <p:ext uri="{BB962C8B-B14F-4D97-AF65-F5344CB8AC3E}">
        <p14:creationId xmlns:p14="http://schemas.microsoft.com/office/powerpoint/2010/main" val="970651762"/>
      </p:ext>
    </p:extLst>
  </p:cSld>
  <p:clrMapOvr>
    <a:masterClrMapping/>
  </p:clrMapOvr>
  <mc:AlternateContent xmlns:mc="http://schemas.openxmlformats.org/markup-compatibility/2006" xmlns:p14="http://schemas.microsoft.com/office/powerpoint/2010/main">
    <mc:Choice Requires="p14">
      <p:transition spd="slow" p14:dur="2000" advTm="32096"/>
    </mc:Choice>
    <mc:Fallback xmlns="">
      <p:transition spd="slow" advTm="3209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91" name="Rectangle 90">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9144000"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92" name="Straight Connector 91">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93" name="Picture 92" descr="A network formed by white dots">
            <a:extLst>
              <a:ext uri="{FF2B5EF4-FFF2-40B4-BE49-F238E27FC236}">
                <a16:creationId xmlns:a16="http://schemas.microsoft.com/office/drawing/2014/main" id="{D21D14BE-7F45-820B-A19B-452BEF1B5B3B}"/>
              </a:ext>
            </a:extLst>
          </p:cNvPr>
          <p:cNvPicPr>
            <a:picLocks noChangeAspect="1"/>
          </p:cNvPicPr>
          <p:nvPr/>
        </p:nvPicPr>
        <p:blipFill>
          <a:blip r:embed="rId3">
            <a:alphaModFix amt="35000"/>
          </a:blip>
          <a:srcRect b="2598"/>
          <a:stretch/>
        </p:blipFill>
        <p:spPr>
          <a:xfrm>
            <a:off x="20" y="10"/>
            <a:ext cx="9143980" cy="6857990"/>
          </a:xfrm>
          <a:prstGeom prst="rect">
            <a:avLst/>
          </a:prstGeom>
        </p:spPr>
      </p:pic>
      <p:cxnSp>
        <p:nvCxnSpPr>
          <p:cNvPr id="94" name="Straight Connector 93">
            <a:extLst>
              <a:ext uri="{FF2B5EF4-FFF2-40B4-BE49-F238E27FC236}">
                <a16:creationId xmlns:a16="http://schemas.microsoft.com/office/drawing/2014/main" id="{45549E29-E797-4A00-B030-3AB01640C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5149" y="1737845"/>
            <a:ext cx="74752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12B7187-365D-3041-DB02-C41C4595D09E}"/>
              </a:ext>
            </a:extLst>
          </p:cNvPr>
          <p:cNvSpPr>
            <a:spLocks noGrp="1"/>
          </p:cNvSpPr>
          <p:nvPr>
            <p:ph type="title"/>
          </p:nvPr>
        </p:nvSpPr>
        <p:spPr>
          <a:xfrm>
            <a:off x="822960" y="286603"/>
            <a:ext cx="7543800" cy="1450757"/>
          </a:xfrm>
        </p:spPr>
        <p:txBody>
          <a:bodyPr vert="horz" lIns="91440" tIns="45720" rIns="91440" bIns="45720" rtlCol="0" anchor="b">
            <a:normAutofit/>
          </a:bodyPr>
          <a:lstStyle/>
          <a:p>
            <a:r>
              <a:rPr lang="en-US" sz="3400" kern="1200" spc="-50" baseline="0">
                <a:solidFill>
                  <a:schemeClr val="tx1"/>
                </a:solidFill>
                <a:latin typeface="+mj-lt"/>
                <a:ea typeface="+mj-ea"/>
                <a:cs typeface="+mj-cs"/>
              </a:rPr>
              <a:t>Twitter Sentiment140 for Visualizing Attention Mechanisms with t-SNE in Neural Networks</a:t>
            </a:r>
          </a:p>
        </p:txBody>
      </p:sp>
      <p:sp>
        <p:nvSpPr>
          <p:cNvPr id="35" name="Rectangle 5">
            <a:extLst>
              <a:ext uri="{FF2B5EF4-FFF2-40B4-BE49-F238E27FC236}">
                <a16:creationId xmlns:a16="http://schemas.microsoft.com/office/drawing/2014/main" id="{00315153-D273-D2B3-DEB3-D15CBDE4D747}"/>
              </a:ext>
            </a:extLst>
          </p:cNvPr>
          <p:cNvSpPr>
            <a:spLocks noGrp="1" noChangeArrowheads="1"/>
          </p:cNvSpPr>
          <p:nvPr>
            <p:ph type="body" sz="half" idx="2"/>
          </p:nvPr>
        </p:nvSpPr>
        <p:spPr bwMode="auto">
          <a:xfrm>
            <a:off x="822960" y="1845734"/>
            <a:ext cx="7543800" cy="40233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0" bIns="45720" numCol="1" rtlCol="0" anchorCtr="0" compatLnSpc="1">
            <a:prstTxWarp prst="textNoShape">
              <a:avLst/>
            </a:prstTxWarp>
            <a:normAutofit/>
          </a:bodyPr>
          <a:lstStyle/>
          <a:p>
            <a:pPr marL="0" marR="0" lvl="0" indent="0" fontAlgn="base">
              <a:spcBef>
                <a:spcPct val="0"/>
              </a:spcBef>
              <a:buSzTx/>
              <a:buFont typeface="Calibri" panose="020F0502020204030204" pitchFamily="34" charset="0"/>
              <a:buNone/>
              <a:tabLst/>
            </a:pPr>
            <a:r>
              <a:rPr kumimoji="0" lang="en-US" altLang="en-US" b="1" i="0" u="none" strike="noStrike" cap="none" normalizeH="0" baseline="0">
                <a:ln>
                  <a:noFill/>
                </a:ln>
                <a:solidFill>
                  <a:schemeClr val="tx1"/>
                </a:solidFill>
                <a:effectLst/>
              </a:rPr>
              <a:t>Objective:</a:t>
            </a:r>
          </a:p>
          <a:p>
            <a:pPr marL="0" marR="0" lvl="0" indent="0" fontAlgn="base">
              <a:spcBef>
                <a:spcPct val="0"/>
              </a:spcBef>
              <a:buSzTx/>
              <a:buFont typeface="Calibri" panose="020F0502020204030204" pitchFamily="34" charset="0"/>
              <a:buChar char="•"/>
              <a:tabLst/>
            </a:pPr>
            <a:r>
              <a:rPr kumimoji="0" lang="en-US" altLang="en-US" b="0" i="0" u="none" strike="noStrike" cap="none" normalizeH="0" baseline="0">
                <a:ln>
                  <a:noFill/>
                </a:ln>
                <a:solidFill>
                  <a:schemeClr val="tx1"/>
                </a:solidFill>
                <a:effectLst/>
              </a:rPr>
              <a:t>Train a neural network with an attention mechanism on the </a:t>
            </a:r>
            <a:r>
              <a:rPr kumimoji="0" lang="en-US" altLang="en-US" b="1" i="0" u="none" strike="noStrike" cap="none" normalizeH="0" baseline="0">
                <a:ln>
                  <a:noFill/>
                </a:ln>
                <a:solidFill>
                  <a:schemeClr val="tx1"/>
                </a:solidFill>
                <a:effectLst/>
              </a:rPr>
              <a:t>Twitter Sentiment140</a:t>
            </a:r>
            <a:r>
              <a:rPr kumimoji="0" lang="en-US" altLang="en-US" b="0" i="0" u="none" strike="noStrike" cap="none" normalizeH="0" baseline="0">
                <a:ln>
                  <a:noFill/>
                </a:ln>
                <a:solidFill>
                  <a:schemeClr val="tx1"/>
                </a:solidFill>
                <a:effectLst/>
              </a:rPr>
              <a:t> dataset.</a:t>
            </a:r>
          </a:p>
          <a:p>
            <a:pPr marL="0" marR="0" lvl="0" indent="0" fontAlgn="base">
              <a:spcBef>
                <a:spcPct val="0"/>
              </a:spcBef>
              <a:buSzTx/>
              <a:buFont typeface="Calibri" panose="020F0502020204030204" pitchFamily="34" charset="0"/>
              <a:buChar char="•"/>
              <a:tabLst/>
            </a:pPr>
            <a:r>
              <a:rPr kumimoji="0" lang="en-US" altLang="en-US" b="0" i="0" u="none" strike="noStrike" cap="none" normalizeH="0" baseline="0">
                <a:ln>
                  <a:noFill/>
                </a:ln>
                <a:solidFill>
                  <a:schemeClr val="tx1"/>
                </a:solidFill>
                <a:effectLst/>
              </a:rPr>
              <a:t>Use t-SNE to visualize attention weights to understand how the model focuses on key words in the tweets for sentiment prediction.</a:t>
            </a:r>
          </a:p>
          <a:p>
            <a:pPr marL="0" marR="0" lvl="0" indent="0" fontAlgn="base">
              <a:spcBef>
                <a:spcPct val="0"/>
              </a:spcBef>
              <a:buSzTx/>
              <a:buFont typeface="Calibri" panose="020F0502020204030204" pitchFamily="34" charset="0"/>
              <a:buNone/>
              <a:tabLst/>
            </a:pPr>
            <a:endParaRPr kumimoji="0" lang="en-US" altLang="en-US" b="1" i="0" u="none" strike="noStrike" cap="none" normalizeH="0" baseline="0">
              <a:ln>
                <a:noFill/>
              </a:ln>
              <a:solidFill>
                <a:schemeClr val="tx1"/>
              </a:solidFill>
              <a:effectLst/>
            </a:endParaRPr>
          </a:p>
        </p:txBody>
      </p:sp>
      <p:sp>
        <p:nvSpPr>
          <p:cNvPr id="95" name="Rectangle 94">
            <a:extLst>
              <a:ext uri="{FF2B5EF4-FFF2-40B4-BE49-F238E27FC236}">
                <a16:creationId xmlns:a16="http://schemas.microsoft.com/office/drawing/2014/main" id="{C609E9FA-BDDE-45C4-8F5E-974D4208D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3989"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96" name="Rectangle 95">
            <a:extLst>
              <a:ext uri="{FF2B5EF4-FFF2-40B4-BE49-F238E27FC236}">
                <a16:creationId xmlns:a16="http://schemas.microsoft.com/office/drawing/2014/main" id="{7737E529-E43B-4948-B3C4-7F6B806FCC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2854383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8396"/>
    </mc:Choice>
    <mc:Fallback xmlns="">
      <p:transition spd="slow" advTm="839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588F7D42-F972-D91F-D6A6-65165EF3CD8E}"/>
              </a:ext>
            </a:extLst>
          </p:cNvPr>
          <p:cNvSpPr txBox="1"/>
          <p:nvPr/>
        </p:nvSpPr>
        <p:spPr>
          <a:xfrm>
            <a:off x="286327" y="173848"/>
            <a:ext cx="8330184" cy="1231106"/>
          </a:xfrm>
          <a:prstGeom prst="rect">
            <a:avLst/>
          </a:prstGeom>
          <a:noFill/>
        </p:spPr>
        <p:txBody>
          <a:bodyPr wrap="square">
            <a:spAutoFit/>
          </a:bodyPr>
          <a:lstStyle/>
          <a:p>
            <a:r>
              <a:rPr lang="en-GB" sz="2800" dirty="0"/>
              <a:t>Data Overview</a:t>
            </a:r>
          </a:p>
          <a:p>
            <a:pPr marL="285750" indent="-285750">
              <a:buFont typeface="Arial" panose="020B0604020202020204" pitchFamily="34" charset="0"/>
              <a:buChar char="•"/>
            </a:pPr>
            <a:r>
              <a:rPr lang="en-GB" dirty="0"/>
              <a:t>Contains 1.6 million tweets.</a:t>
            </a:r>
            <a:br>
              <a:rPr lang="en-GB" dirty="0"/>
            </a:br>
            <a:endParaRPr lang="en-GB" sz="2800" dirty="0"/>
          </a:p>
        </p:txBody>
      </p:sp>
      <p:pic>
        <p:nvPicPr>
          <p:cNvPr id="45" name="Picture 44">
            <a:extLst>
              <a:ext uri="{FF2B5EF4-FFF2-40B4-BE49-F238E27FC236}">
                <a16:creationId xmlns:a16="http://schemas.microsoft.com/office/drawing/2014/main" id="{A1FBB177-7FA6-F7BB-90F7-CDC26020E4DB}"/>
              </a:ext>
            </a:extLst>
          </p:cNvPr>
          <p:cNvPicPr>
            <a:picLocks noChangeAspect="1"/>
          </p:cNvPicPr>
          <p:nvPr/>
        </p:nvPicPr>
        <p:blipFill>
          <a:blip r:embed="rId2"/>
          <a:srcRect r="3232"/>
          <a:stretch/>
        </p:blipFill>
        <p:spPr>
          <a:xfrm>
            <a:off x="147784" y="1277543"/>
            <a:ext cx="8848436" cy="395260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2371"/>
    </mc:Choice>
    <mc:Fallback xmlns="">
      <p:transition spd="slow" advTm="2237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F4388-9315-E9DA-4F0B-4A99D0E2847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82F21873-7448-E8C1-EC85-C99FE4E9B91D}"/>
              </a:ext>
            </a:extLst>
          </p:cNvPr>
          <p:cNvPicPr>
            <a:picLocks noChangeAspect="1"/>
          </p:cNvPicPr>
          <p:nvPr/>
        </p:nvPicPr>
        <p:blipFill>
          <a:blip r:embed="rId2"/>
          <a:stretch>
            <a:fillRect/>
          </a:stretch>
        </p:blipFill>
        <p:spPr>
          <a:xfrm>
            <a:off x="0" y="0"/>
            <a:ext cx="9144000" cy="3141729"/>
          </a:xfrm>
          <a:prstGeom prst="rect">
            <a:avLst/>
          </a:prstGeom>
        </p:spPr>
      </p:pic>
      <p:pic>
        <p:nvPicPr>
          <p:cNvPr id="9" name="Picture 8">
            <a:extLst>
              <a:ext uri="{FF2B5EF4-FFF2-40B4-BE49-F238E27FC236}">
                <a16:creationId xmlns:a16="http://schemas.microsoft.com/office/drawing/2014/main" id="{C3E2075A-31CE-8E77-DC7F-020008EB752A}"/>
              </a:ext>
            </a:extLst>
          </p:cNvPr>
          <p:cNvPicPr>
            <a:picLocks noChangeAspect="1"/>
          </p:cNvPicPr>
          <p:nvPr/>
        </p:nvPicPr>
        <p:blipFill>
          <a:blip r:embed="rId3"/>
          <a:stretch>
            <a:fillRect/>
          </a:stretch>
        </p:blipFill>
        <p:spPr>
          <a:xfrm>
            <a:off x="0" y="3271982"/>
            <a:ext cx="9144000" cy="1666140"/>
          </a:xfrm>
          <a:prstGeom prst="rect">
            <a:avLst/>
          </a:prstGeom>
        </p:spPr>
      </p:pic>
      <p:pic>
        <p:nvPicPr>
          <p:cNvPr id="11" name="Picture 10">
            <a:extLst>
              <a:ext uri="{FF2B5EF4-FFF2-40B4-BE49-F238E27FC236}">
                <a16:creationId xmlns:a16="http://schemas.microsoft.com/office/drawing/2014/main" id="{48CA54F0-D4AA-9E80-9650-BD9CC6C861D9}"/>
              </a:ext>
            </a:extLst>
          </p:cNvPr>
          <p:cNvPicPr>
            <a:picLocks noChangeAspect="1"/>
          </p:cNvPicPr>
          <p:nvPr/>
        </p:nvPicPr>
        <p:blipFill>
          <a:blip r:embed="rId4"/>
          <a:stretch>
            <a:fillRect/>
          </a:stretch>
        </p:blipFill>
        <p:spPr>
          <a:xfrm>
            <a:off x="0" y="5266438"/>
            <a:ext cx="9144000" cy="1597231"/>
          </a:xfrm>
          <a:prstGeom prst="rect">
            <a:avLst/>
          </a:prstGeom>
        </p:spPr>
      </p:pic>
    </p:spTree>
    <p:extLst>
      <p:ext uri="{BB962C8B-B14F-4D97-AF65-F5344CB8AC3E}">
        <p14:creationId xmlns:p14="http://schemas.microsoft.com/office/powerpoint/2010/main" val="2772078178"/>
      </p:ext>
    </p:extLst>
  </p:cSld>
  <p:clrMapOvr>
    <a:masterClrMapping/>
  </p:clrMapOvr>
  <mc:AlternateContent xmlns:mc="http://schemas.openxmlformats.org/markup-compatibility/2006" xmlns:p14="http://schemas.microsoft.com/office/powerpoint/2010/main">
    <mc:Choice Requires="p14">
      <p:transition spd="slow" p14:dur="2000" advTm="58410"/>
    </mc:Choice>
    <mc:Fallback xmlns="">
      <p:transition spd="slow" advTm="5841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CA1C5-AFCC-3B5E-6967-BA43A428F86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C13001A-39B5-EB26-1909-585140839512}"/>
              </a:ext>
            </a:extLst>
          </p:cNvPr>
          <p:cNvPicPr>
            <a:picLocks noChangeAspect="1"/>
          </p:cNvPicPr>
          <p:nvPr/>
        </p:nvPicPr>
        <p:blipFill>
          <a:blip r:embed="rId2"/>
          <a:stretch>
            <a:fillRect/>
          </a:stretch>
        </p:blipFill>
        <p:spPr>
          <a:xfrm>
            <a:off x="0" y="461816"/>
            <a:ext cx="9144000" cy="1822311"/>
          </a:xfrm>
          <a:prstGeom prst="rect">
            <a:avLst/>
          </a:prstGeom>
        </p:spPr>
      </p:pic>
      <p:pic>
        <p:nvPicPr>
          <p:cNvPr id="8" name="Picture 7">
            <a:extLst>
              <a:ext uri="{FF2B5EF4-FFF2-40B4-BE49-F238E27FC236}">
                <a16:creationId xmlns:a16="http://schemas.microsoft.com/office/drawing/2014/main" id="{6B65A6D2-A2DA-6E8D-86D3-C434A115C9F9}"/>
              </a:ext>
            </a:extLst>
          </p:cNvPr>
          <p:cNvPicPr>
            <a:picLocks noChangeAspect="1"/>
          </p:cNvPicPr>
          <p:nvPr/>
        </p:nvPicPr>
        <p:blipFill>
          <a:blip r:embed="rId3"/>
          <a:stretch>
            <a:fillRect/>
          </a:stretch>
        </p:blipFill>
        <p:spPr>
          <a:xfrm>
            <a:off x="0" y="2470715"/>
            <a:ext cx="9144000" cy="3283552"/>
          </a:xfrm>
          <a:prstGeom prst="rect">
            <a:avLst/>
          </a:prstGeom>
        </p:spPr>
      </p:pic>
    </p:spTree>
    <p:extLst>
      <p:ext uri="{BB962C8B-B14F-4D97-AF65-F5344CB8AC3E}">
        <p14:creationId xmlns:p14="http://schemas.microsoft.com/office/powerpoint/2010/main" val="1588971052"/>
      </p:ext>
    </p:extLst>
  </p:cSld>
  <p:clrMapOvr>
    <a:masterClrMapping/>
  </p:clrMapOvr>
  <mc:AlternateContent xmlns:mc="http://schemas.openxmlformats.org/markup-compatibility/2006" xmlns:p14="http://schemas.microsoft.com/office/powerpoint/2010/main">
    <mc:Choice Requires="p14">
      <p:transition spd="slow" p14:dur="2000" advTm="5624"/>
    </mc:Choice>
    <mc:Fallback xmlns="">
      <p:transition spd="slow" advTm="562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55963-4CF8-C967-F241-7E10F07F6CFB}"/>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8D7EB984-F063-4591-90C8-BEBD0BBD6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025" y="574535"/>
            <a:ext cx="646747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339659"/>
      </p:ext>
    </p:extLst>
  </p:cSld>
  <p:clrMapOvr>
    <a:masterClrMapping/>
  </p:clrMapOvr>
  <mc:AlternateContent xmlns:mc="http://schemas.openxmlformats.org/markup-compatibility/2006" xmlns:p14="http://schemas.microsoft.com/office/powerpoint/2010/main">
    <mc:Choice Requires="p14">
      <p:transition spd="slow" p14:dur="2000" advTm="24514"/>
    </mc:Choice>
    <mc:Fallback xmlns="">
      <p:transition spd="slow" advTm="24514"/>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BDB13-4E07-EE79-CC29-229AACCB6EE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6FF530C-810E-910E-A210-B2A8E9504D46}"/>
              </a:ext>
            </a:extLst>
          </p:cNvPr>
          <p:cNvPicPr>
            <a:picLocks noChangeAspect="1"/>
          </p:cNvPicPr>
          <p:nvPr/>
        </p:nvPicPr>
        <p:blipFill>
          <a:blip r:embed="rId2"/>
          <a:stretch>
            <a:fillRect/>
          </a:stretch>
        </p:blipFill>
        <p:spPr>
          <a:xfrm>
            <a:off x="0" y="0"/>
            <a:ext cx="9144000" cy="2343653"/>
          </a:xfrm>
          <a:prstGeom prst="rect">
            <a:avLst/>
          </a:prstGeom>
        </p:spPr>
      </p:pic>
      <p:pic>
        <p:nvPicPr>
          <p:cNvPr id="7" name="Picture 6">
            <a:extLst>
              <a:ext uri="{FF2B5EF4-FFF2-40B4-BE49-F238E27FC236}">
                <a16:creationId xmlns:a16="http://schemas.microsoft.com/office/drawing/2014/main" id="{E0E9545B-6098-14C8-E08F-6F4686761966}"/>
              </a:ext>
            </a:extLst>
          </p:cNvPr>
          <p:cNvPicPr>
            <a:picLocks noChangeAspect="1"/>
          </p:cNvPicPr>
          <p:nvPr/>
        </p:nvPicPr>
        <p:blipFill>
          <a:blip r:embed="rId3"/>
          <a:srcRect r="1112"/>
          <a:stretch/>
        </p:blipFill>
        <p:spPr>
          <a:xfrm>
            <a:off x="46180" y="2500226"/>
            <a:ext cx="9042400" cy="3750699"/>
          </a:xfrm>
          <a:prstGeom prst="rect">
            <a:avLst/>
          </a:prstGeom>
        </p:spPr>
      </p:pic>
    </p:spTree>
    <p:extLst>
      <p:ext uri="{BB962C8B-B14F-4D97-AF65-F5344CB8AC3E}">
        <p14:creationId xmlns:p14="http://schemas.microsoft.com/office/powerpoint/2010/main" val="1655473055"/>
      </p:ext>
    </p:extLst>
  </p:cSld>
  <p:clrMapOvr>
    <a:masterClrMapping/>
  </p:clrMapOvr>
  <mc:AlternateContent xmlns:mc="http://schemas.openxmlformats.org/markup-compatibility/2006" xmlns:p14="http://schemas.microsoft.com/office/powerpoint/2010/main">
    <mc:Choice Requires="p14">
      <p:transition spd="slow" p14:dur="2000" advTm="24161"/>
    </mc:Choice>
    <mc:Fallback xmlns="">
      <p:transition spd="slow" advTm="2416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BA99F-F370-0DC2-9DDE-2CA5B4FF324B}"/>
            </a:ext>
          </a:extLst>
        </p:cNvPr>
        <p:cNvGrpSpPr/>
        <p:nvPr/>
      </p:nvGrpSpPr>
      <p:grpSpPr>
        <a:xfrm>
          <a:off x="0" y="0"/>
          <a:ext cx="0" cy="0"/>
          <a:chOff x="0" y="0"/>
          <a:chExt cx="0" cy="0"/>
        </a:xfrm>
      </p:grpSpPr>
      <p:pic>
        <p:nvPicPr>
          <p:cNvPr id="2050" name="Picture 2">
            <a:extLst>
              <a:ext uri="{FF2B5EF4-FFF2-40B4-BE49-F238E27FC236}">
                <a16:creationId xmlns:a16="http://schemas.microsoft.com/office/drawing/2014/main" id="{F00EA686-5BE1-CCB9-7D84-234EB81AE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290" y="194881"/>
            <a:ext cx="5105400" cy="374332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88348FA-0425-2892-30D0-405EF90558DC}"/>
              </a:ext>
            </a:extLst>
          </p:cNvPr>
          <p:cNvSpPr txBox="1"/>
          <p:nvPr/>
        </p:nvSpPr>
        <p:spPr>
          <a:xfrm>
            <a:off x="520100" y="3822304"/>
            <a:ext cx="8330184" cy="2185214"/>
          </a:xfrm>
          <a:prstGeom prst="rect">
            <a:avLst/>
          </a:prstGeom>
          <a:noFill/>
        </p:spPr>
        <p:txBody>
          <a:bodyPr wrap="square">
            <a:spAutoFit/>
          </a:bodyPr>
          <a:lstStyle/>
          <a:p>
            <a:endParaRPr lang="en-GB" dirty="0"/>
          </a:p>
          <a:p>
            <a:r>
              <a:rPr lang="en-GB" sz="2800" b="1" dirty="0"/>
              <a:t>Conclusion</a:t>
            </a:r>
            <a:endParaRPr lang="en-GB" sz="2800" dirty="0"/>
          </a:p>
          <a:p>
            <a:r>
              <a:rPr lang="en-GB" dirty="0"/>
              <a:t>Combining attention mechanisms with t-SNE has proven to be a powerful tool for understanding neural network behaviour in sentiment analysis tasks. This work demonstrates how such techniques can bridge the gap between model performance and interpretability, paving the way for more trustworthy and transparent AI systems.</a:t>
            </a:r>
          </a:p>
          <a:p>
            <a:endParaRPr lang="en-GB" dirty="0"/>
          </a:p>
        </p:txBody>
      </p:sp>
    </p:spTree>
    <p:extLst>
      <p:ext uri="{BB962C8B-B14F-4D97-AF65-F5344CB8AC3E}">
        <p14:creationId xmlns:p14="http://schemas.microsoft.com/office/powerpoint/2010/main" val="2279472105"/>
      </p:ext>
    </p:extLst>
  </p:cSld>
  <p:clrMapOvr>
    <a:masterClrMapping/>
  </p:clrMapOvr>
  <mc:AlternateContent xmlns:mc="http://schemas.openxmlformats.org/markup-compatibility/2006" xmlns:p14="http://schemas.microsoft.com/office/powerpoint/2010/main">
    <mc:Choice Requires="p14">
      <p:transition spd="slow" p14:dur="2000" advTm="44595"/>
    </mc:Choice>
    <mc:Fallback xmlns="">
      <p:transition spd="slow" advTm="4459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9ED867-716C-30B0-13C9-DC01EFC88DBD}"/>
              </a:ext>
            </a:extLst>
          </p:cNvPr>
          <p:cNvSpPr txBox="1"/>
          <p:nvPr/>
        </p:nvSpPr>
        <p:spPr>
          <a:xfrm>
            <a:off x="264068" y="0"/>
            <a:ext cx="8330184" cy="2462213"/>
          </a:xfrm>
          <a:prstGeom prst="rect">
            <a:avLst/>
          </a:prstGeom>
          <a:noFill/>
        </p:spPr>
        <p:txBody>
          <a:bodyPr wrap="square">
            <a:spAutoFit/>
          </a:bodyPr>
          <a:lstStyle/>
          <a:p>
            <a:endParaRPr lang="en-GB" dirty="0"/>
          </a:p>
          <a:p>
            <a:r>
              <a:rPr lang="en-GB" sz="2800" b="1" dirty="0"/>
              <a:t>References</a:t>
            </a:r>
          </a:p>
          <a:p>
            <a:pPr marL="342900" indent="-342900">
              <a:buAutoNum type="arabicPeriod"/>
            </a:pPr>
            <a:r>
              <a:rPr lang="en-GB" dirty="0">
                <a:hlinkClick r:id="rId2"/>
              </a:rPr>
              <a:t>https://theaisummer.com/attention/</a:t>
            </a:r>
            <a:endParaRPr lang="en-GB" dirty="0"/>
          </a:p>
          <a:p>
            <a:pPr marL="342900" indent="-342900">
              <a:buAutoNum type="arabicPeriod"/>
            </a:pPr>
            <a:r>
              <a:rPr lang="en-GB" dirty="0">
                <a:hlinkClick r:id="rId3"/>
              </a:rPr>
              <a:t>https://www.sciencelearn.org.nz/images/5156-neural-network-diagram</a:t>
            </a:r>
            <a:endParaRPr lang="en-GB" dirty="0"/>
          </a:p>
          <a:p>
            <a:pPr marL="342900" indent="-342900">
              <a:buAutoNum type="arabicPeriod"/>
            </a:pPr>
            <a:r>
              <a:rPr lang="en-GB" dirty="0">
                <a:hlinkClick r:id="rId4"/>
              </a:rPr>
              <a:t>https://www.datacamp.com/tutorial/introduction-t-sne</a:t>
            </a:r>
            <a:endParaRPr lang="en-GB" dirty="0"/>
          </a:p>
          <a:p>
            <a:pPr marL="342900" indent="-342900">
              <a:buAutoNum type="arabicPeriod"/>
            </a:pPr>
            <a:r>
              <a:rPr lang="en-GB" dirty="0">
                <a:hlinkClick r:id="rId5"/>
              </a:rPr>
              <a:t>https://www.kaggle.com/datasets/kazanova/sentiment140</a:t>
            </a:r>
            <a:endParaRPr lang="en-GB" dirty="0"/>
          </a:p>
          <a:p>
            <a:endParaRPr lang="en-GB" dirty="0"/>
          </a:p>
          <a:p>
            <a:pPr marL="342900" indent="-342900">
              <a:buAutoNum type="arabicPeriod"/>
            </a:pPr>
            <a:endParaRPr lang="en-GB" dirty="0"/>
          </a:p>
        </p:txBody>
      </p:sp>
    </p:spTree>
    <p:extLst>
      <p:ext uri="{BB962C8B-B14F-4D97-AF65-F5344CB8AC3E}">
        <p14:creationId xmlns:p14="http://schemas.microsoft.com/office/powerpoint/2010/main" val="1838440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02024-25E0-B1AA-C140-761A9F127F6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4DFA24C-D46D-B9D4-F422-4DAB3A0926B0}"/>
              </a:ext>
            </a:extLst>
          </p:cNvPr>
          <p:cNvSpPr txBox="1"/>
          <p:nvPr/>
        </p:nvSpPr>
        <p:spPr>
          <a:xfrm>
            <a:off x="365760" y="292608"/>
            <a:ext cx="8412480" cy="2462213"/>
          </a:xfrm>
          <a:prstGeom prst="rect">
            <a:avLst/>
          </a:prstGeom>
          <a:noFill/>
        </p:spPr>
        <p:txBody>
          <a:bodyPr wrap="square">
            <a:spAutoFit/>
          </a:bodyPr>
          <a:lstStyle/>
          <a:p>
            <a:r>
              <a:rPr lang="en-GB" sz="2800"/>
              <a:t>Neural Network: </a:t>
            </a:r>
          </a:p>
          <a:p>
            <a:r>
              <a:rPr lang="en-GB"/>
              <a:t>A neural network is a computational model inspired by the structure and function of the human brain. It consists of interconnected nodes (neurons) organized into layers. Neural networks are used to solve complex problems in various domains, such as image recognition, natural language processing, and decision-making.</a:t>
            </a:r>
          </a:p>
          <a:p>
            <a:endParaRPr lang="en-GB"/>
          </a:p>
          <a:p>
            <a:endParaRPr lang="en-GB"/>
          </a:p>
          <a:p>
            <a:endParaRPr lang="en-GB" dirty="0"/>
          </a:p>
        </p:txBody>
      </p:sp>
      <p:pic>
        <p:nvPicPr>
          <p:cNvPr id="2050" name="Picture 2" descr="Neural network diagram">
            <a:extLst>
              <a:ext uri="{FF2B5EF4-FFF2-40B4-BE49-F238E27FC236}">
                <a16:creationId xmlns:a16="http://schemas.microsoft.com/office/drawing/2014/main" id="{1348E997-E9B3-70E9-28A4-6526D5109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8256" y="2128231"/>
            <a:ext cx="5715000" cy="3949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063928"/>
      </p:ext>
    </p:extLst>
  </p:cSld>
  <p:clrMapOvr>
    <a:masterClrMapping/>
  </p:clrMapOvr>
  <mc:AlternateContent xmlns:mc="http://schemas.openxmlformats.org/markup-compatibility/2006" xmlns:p14="http://schemas.microsoft.com/office/powerpoint/2010/main">
    <mc:Choice Requires="p14">
      <p:transition spd="slow" p14:dur="2000" advTm="32523"/>
    </mc:Choice>
    <mc:Fallback xmlns="">
      <p:transition spd="slow" advTm="3252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81"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8" name="Rectangle 27">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30" name="Straight Connector 29">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5743"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5A1B47C8-47A0-4A88-8830-6DEA3B5DE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2089BE6D-F6D7-288B-B0B3-074F278A4E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5499" y="1075625"/>
            <a:ext cx="4706750" cy="4706750"/>
          </a:xfrm>
          <a:prstGeom prst="rect">
            <a:avLst/>
          </a:prstGeom>
        </p:spPr>
      </p:pic>
      <p:sp>
        <p:nvSpPr>
          <p:cNvPr id="34" name="Rectangle 33">
            <a:extLst>
              <a:ext uri="{FF2B5EF4-FFF2-40B4-BE49-F238E27FC236}">
                <a16:creationId xmlns:a16="http://schemas.microsoft.com/office/drawing/2014/main" id="{984BBFDD-E720-4805-A9C8-129FBBF6D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5710114" y="0"/>
            <a:ext cx="343855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extBox 1">
            <a:extLst>
              <a:ext uri="{FF2B5EF4-FFF2-40B4-BE49-F238E27FC236}">
                <a16:creationId xmlns:a16="http://schemas.microsoft.com/office/drawing/2014/main" id="{151638D7-7AF8-2930-2EFB-F55877E7F771}"/>
              </a:ext>
            </a:extLst>
          </p:cNvPr>
          <p:cNvSpPr txBox="1"/>
          <p:nvPr/>
        </p:nvSpPr>
        <p:spPr>
          <a:xfrm>
            <a:off x="6102160" y="1246473"/>
            <a:ext cx="2744435" cy="292608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5400" spc="-50" dirty="0">
                <a:solidFill>
                  <a:srgbClr val="FFFFFF"/>
                </a:solidFill>
                <a:latin typeface="+mj-lt"/>
                <a:ea typeface="+mj-ea"/>
                <a:cs typeface="+mj-cs"/>
              </a:rPr>
              <a:t>Thanks</a:t>
            </a:r>
          </a:p>
        </p:txBody>
      </p:sp>
      <p:sp>
        <p:nvSpPr>
          <p:cNvPr id="36" name="Rectangle 35">
            <a:extLst>
              <a:ext uri="{FF2B5EF4-FFF2-40B4-BE49-F238E27FC236}">
                <a16:creationId xmlns:a16="http://schemas.microsoft.com/office/drawing/2014/main" id="{5AC4BE46-4A77-42FE-9D15-065CDB2F8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7679"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455914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56436-7606-F398-E3EB-B091868F81F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7A97CF0-BCC1-B063-0F62-CF8DBE32F759}"/>
              </a:ext>
            </a:extLst>
          </p:cNvPr>
          <p:cNvSpPr txBox="1"/>
          <p:nvPr/>
        </p:nvSpPr>
        <p:spPr>
          <a:xfrm>
            <a:off x="365760" y="292608"/>
            <a:ext cx="8412480" cy="4278094"/>
          </a:xfrm>
          <a:prstGeom prst="rect">
            <a:avLst/>
          </a:prstGeom>
          <a:noFill/>
        </p:spPr>
        <p:txBody>
          <a:bodyPr wrap="square">
            <a:spAutoFit/>
          </a:bodyPr>
          <a:lstStyle/>
          <a:p>
            <a:r>
              <a:rPr lang="en-GB" sz="2800" dirty="0"/>
              <a:t>Attention mechanisms:</a:t>
            </a:r>
            <a:endParaRPr lang="en-GB" sz="2800" b="1" i="0" dirty="0">
              <a:solidFill>
                <a:srgbClr val="000000"/>
              </a:solidFill>
              <a:effectLst/>
              <a:latin typeface="Work Sans" pitchFamily="2" charset="0"/>
            </a:endParaRPr>
          </a:p>
          <a:p>
            <a:r>
              <a:rPr lang="en-GB" dirty="0"/>
              <a:t>Attention mechanisms are techniques used in neural networks to focus on specific parts of input data that are most relevant to the task at hand. For example, in machine translation, attention mechanisms help the model focus on specific words in a sentence while translating.</a:t>
            </a:r>
          </a:p>
          <a:p>
            <a:endParaRPr lang="en-GB" dirty="0"/>
          </a:p>
          <a:p>
            <a:r>
              <a:rPr lang="en-GB" sz="2800" dirty="0"/>
              <a:t>Attention in Encoder-Decoder</a:t>
            </a:r>
          </a:p>
          <a:p>
            <a:r>
              <a:rPr lang="en-GB" dirty="0"/>
              <a:t>The attention mechanism emerged naturally from problems that deal with time-varying data (sequences). So, since we are dealing with “sequences”, let’s formulate the problem in terms of machine learning first. Attention became popular in the general task of dealing with sequences.</a:t>
            </a:r>
          </a:p>
          <a:p>
            <a:endParaRPr lang="en-GB" dirty="0"/>
          </a:p>
          <a:p>
            <a:endParaRPr lang="en-GB" dirty="0"/>
          </a:p>
          <a:p>
            <a:endParaRPr lang="en-GB" dirty="0"/>
          </a:p>
        </p:txBody>
      </p:sp>
      <p:pic>
        <p:nvPicPr>
          <p:cNvPr id="3074" name="Picture 2" descr="seq2seq">
            <a:extLst>
              <a:ext uri="{FF2B5EF4-FFF2-40B4-BE49-F238E27FC236}">
                <a16:creationId xmlns:a16="http://schemas.microsoft.com/office/drawing/2014/main" id="{3D26A15D-FC2C-953C-96B0-6CEA827ED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4011235"/>
            <a:ext cx="8365269" cy="1575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505353"/>
      </p:ext>
    </p:extLst>
  </p:cSld>
  <p:clrMapOvr>
    <a:masterClrMapping/>
  </p:clrMapOvr>
  <mc:AlternateContent xmlns:mc="http://schemas.openxmlformats.org/markup-compatibility/2006" xmlns:p14="http://schemas.microsoft.com/office/powerpoint/2010/main">
    <mc:Choice Requires="p14">
      <p:transition spd="slow" p14:dur="2000" advTm="27182"/>
    </mc:Choice>
    <mc:Fallback xmlns="">
      <p:transition spd="slow" advTm="2718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7C5BD-66C7-4B9C-0BD0-8EB4EB86E2D8}"/>
            </a:ext>
          </a:extLst>
        </p:cNvPr>
        <p:cNvGrpSpPr/>
        <p:nvPr/>
      </p:nvGrpSpPr>
      <p:grpSpPr>
        <a:xfrm>
          <a:off x="0" y="0"/>
          <a:ext cx="0" cy="0"/>
          <a:chOff x="0" y="0"/>
          <a:chExt cx="0" cy="0"/>
        </a:xfrm>
      </p:grpSpPr>
      <p:pic>
        <p:nvPicPr>
          <p:cNvPr id="4098" name="Picture 2" descr="encoder">
            <a:extLst>
              <a:ext uri="{FF2B5EF4-FFF2-40B4-BE49-F238E27FC236}">
                <a16:creationId xmlns:a16="http://schemas.microsoft.com/office/drawing/2014/main" id="{C6A5DE28-92BD-EA6D-2D30-8838AAC92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7992" y="291947"/>
            <a:ext cx="4480560" cy="252576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ecoder">
            <a:extLst>
              <a:ext uri="{FF2B5EF4-FFF2-40B4-BE49-F238E27FC236}">
                <a16:creationId xmlns:a16="http://schemas.microsoft.com/office/drawing/2014/main" id="{7D30F5F9-4DE0-A6F7-D46B-314BBA1B5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067" y="3084278"/>
            <a:ext cx="4300806" cy="25976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9722141-4792-F8F2-D1AB-7A65DF5C048C}"/>
              </a:ext>
            </a:extLst>
          </p:cNvPr>
          <p:cNvSpPr txBox="1"/>
          <p:nvPr/>
        </p:nvSpPr>
        <p:spPr>
          <a:xfrm>
            <a:off x="365760" y="783599"/>
            <a:ext cx="3959352" cy="1908215"/>
          </a:xfrm>
          <a:prstGeom prst="rect">
            <a:avLst/>
          </a:prstGeom>
          <a:noFill/>
        </p:spPr>
        <p:txBody>
          <a:bodyPr wrap="square">
            <a:spAutoFit/>
          </a:bodyPr>
          <a:lstStyle/>
          <a:p>
            <a:r>
              <a:rPr lang="en-GB" sz="2800" dirty="0"/>
              <a:t>Encoder:</a:t>
            </a:r>
          </a:p>
          <a:p>
            <a:r>
              <a:rPr lang="en-GB" dirty="0"/>
              <a:t>The encoder processes the input and produces one compact representation, called z, from all the input timesteps. It can be regarded as a compressed format of the input.</a:t>
            </a:r>
          </a:p>
        </p:txBody>
      </p:sp>
      <p:sp>
        <p:nvSpPr>
          <p:cNvPr id="4" name="TextBox 3">
            <a:extLst>
              <a:ext uri="{FF2B5EF4-FFF2-40B4-BE49-F238E27FC236}">
                <a16:creationId xmlns:a16="http://schemas.microsoft.com/office/drawing/2014/main" id="{7388872F-EB6B-BF45-EA5F-D3956DD22C30}"/>
              </a:ext>
            </a:extLst>
          </p:cNvPr>
          <p:cNvSpPr txBox="1"/>
          <p:nvPr/>
        </p:nvSpPr>
        <p:spPr>
          <a:xfrm>
            <a:off x="365760" y="3429000"/>
            <a:ext cx="3959352" cy="1908215"/>
          </a:xfrm>
          <a:prstGeom prst="rect">
            <a:avLst/>
          </a:prstGeom>
          <a:noFill/>
        </p:spPr>
        <p:txBody>
          <a:bodyPr wrap="square">
            <a:spAutoFit/>
          </a:bodyPr>
          <a:lstStyle/>
          <a:p>
            <a:r>
              <a:rPr lang="en-GB" sz="2800" dirty="0"/>
              <a:t>Decoder:</a:t>
            </a:r>
          </a:p>
          <a:p>
            <a:r>
              <a:rPr lang="en-GB" dirty="0">
                <a:solidFill>
                  <a:srgbClr val="000000"/>
                </a:solidFill>
                <a:latin typeface="Work Sans" pitchFamily="2" charset="0"/>
              </a:rPr>
              <a:t>The decoder </a:t>
            </a:r>
            <a:r>
              <a:rPr lang="en-GB" dirty="0">
                <a:solidFill>
                  <a:srgbClr val="000000"/>
                </a:solidFill>
              </a:rPr>
              <a:t>receives</a:t>
            </a:r>
            <a:r>
              <a:rPr lang="en-GB" dirty="0">
                <a:solidFill>
                  <a:srgbClr val="000000"/>
                </a:solidFill>
                <a:latin typeface="Work Sans" pitchFamily="2" charset="0"/>
              </a:rPr>
              <a:t> the context vector z and generates the output sequence. The most common application of Seq2seq is language translation</a:t>
            </a:r>
            <a:endParaRPr lang="en-GB" dirty="0"/>
          </a:p>
        </p:txBody>
      </p:sp>
    </p:spTree>
    <p:extLst>
      <p:ext uri="{BB962C8B-B14F-4D97-AF65-F5344CB8AC3E}">
        <p14:creationId xmlns:p14="http://schemas.microsoft.com/office/powerpoint/2010/main" val="4156563579"/>
      </p:ext>
    </p:extLst>
  </p:cSld>
  <p:clrMapOvr>
    <a:masterClrMapping/>
  </p:clrMapOvr>
  <mc:AlternateContent xmlns:mc="http://schemas.openxmlformats.org/markup-compatibility/2006" xmlns:p14="http://schemas.microsoft.com/office/powerpoint/2010/main">
    <mc:Choice Requires="p14">
      <p:transition spd="slow" p14:dur="2000" advTm="68006"/>
    </mc:Choice>
    <mc:Fallback xmlns="">
      <p:transition spd="slow" advTm="6800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20542E7-2DC0-C39D-68C7-FCD5C2A5DD4B}"/>
              </a:ext>
            </a:extLst>
          </p:cNvPr>
          <p:cNvSpPr txBox="1"/>
          <p:nvPr/>
        </p:nvSpPr>
        <p:spPr>
          <a:xfrm>
            <a:off x="365760" y="292608"/>
            <a:ext cx="8412480" cy="6063198"/>
          </a:xfrm>
          <a:prstGeom prst="rect">
            <a:avLst/>
          </a:prstGeom>
          <a:noFill/>
        </p:spPr>
        <p:txBody>
          <a:bodyPr wrap="square">
            <a:spAutoFit/>
          </a:bodyPr>
          <a:lstStyle/>
          <a:p>
            <a:r>
              <a:rPr lang="en-GB" sz="2800" dirty="0"/>
              <a:t>Why attention mechanism? </a:t>
            </a:r>
          </a:p>
          <a:p>
            <a:r>
              <a:rPr lang="en-GB" dirty="0"/>
              <a:t>It’s because of RNN limitations. The intermediate representation z cannot encode information from all the input timesteps. This is commonly known as the bottleneck problem. The vector z needs to capture all the information about the source sentence. </a:t>
            </a:r>
          </a:p>
          <a:p>
            <a:endParaRPr lang="en-GB" dirty="0"/>
          </a:p>
          <a:p>
            <a:r>
              <a:rPr lang="en-GB" dirty="0"/>
              <a:t>Let’s see a concrete example. Imagine a sentence of 97 words:</a:t>
            </a:r>
          </a:p>
          <a:p>
            <a:endParaRPr lang="en-GB" dirty="0"/>
          </a:p>
          <a:p>
            <a:endParaRPr lang="en-GB" dirty="0"/>
          </a:p>
          <a:p>
            <a:endParaRPr lang="en-GB" dirty="0"/>
          </a:p>
          <a:p>
            <a:endParaRPr lang="en-GB" dirty="0"/>
          </a:p>
          <a:p>
            <a:endParaRPr lang="en-GB" dirty="0"/>
          </a:p>
          <a:p>
            <a:endParaRPr lang="en-GB" dirty="0"/>
          </a:p>
          <a:p>
            <a:r>
              <a:rPr lang="en-GB" dirty="0"/>
              <a:t>Notice anything wrong? Hmmm… The bold words that facilitate the understanding are quite far!</a:t>
            </a:r>
          </a:p>
          <a:p>
            <a:r>
              <a:rPr lang="en-GB" dirty="0"/>
              <a:t>In most cases, the vector z will be unable to compress the information of the early words as well as the 97th word. Eventually, the system pays more attention to the last parts of the sequence. However, this is not usually the optimal way to approach a sequence task, and it is not compatible with the way humans translate or even understand language.</a:t>
            </a:r>
          </a:p>
          <a:p>
            <a:endParaRPr lang="en-GB" dirty="0"/>
          </a:p>
          <a:p>
            <a:endParaRPr lang="en-GB" dirty="0"/>
          </a:p>
        </p:txBody>
      </p:sp>
      <p:pic>
        <p:nvPicPr>
          <p:cNvPr id="9" name="Picture 8">
            <a:extLst>
              <a:ext uri="{FF2B5EF4-FFF2-40B4-BE49-F238E27FC236}">
                <a16:creationId xmlns:a16="http://schemas.microsoft.com/office/drawing/2014/main" id="{397E48C9-4E92-C30E-F694-E294C2E15F09}"/>
              </a:ext>
            </a:extLst>
          </p:cNvPr>
          <p:cNvPicPr>
            <a:picLocks noChangeAspect="1"/>
          </p:cNvPicPr>
          <p:nvPr/>
        </p:nvPicPr>
        <p:blipFill>
          <a:blip r:embed="rId2"/>
          <a:stretch>
            <a:fillRect/>
          </a:stretch>
        </p:blipFill>
        <p:spPr>
          <a:xfrm>
            <a:off x="0" y="2126268"/>
            <a:ext cx="9144000" cy="1581335"/>
          </a:xfrm>
          <a:prstGeom prst="rect">
            <a:avLst/>
          </a:prstGeom>
        </p:spPr>
      </p:pic>
    </p:spTree>
    <p:extLst>
      <p:ext uri="{BB962C8B-B14F-4D97-AF65-F5344CB8AC3E}">
        <p14:creationId xmlns:p14="http://schemas.microsoft.com/office/powerpoint/2010/main" val="209655731"/>
      </p:ext>
    </p:extLst>
  </p:cSld>
  <p:clrMapOvr>
    <a:masterClrMapping/>
  </p:clrMapOvr>
  <mc:AlternateContent xmlns:mc="http://schemas.openxmlformats.org/markup-compatibility/2006" xmlns:p14="http://schemas.microsoft.com/office/powerpoint/2010/main">
    <mc:Choice Requires="p14">
      <p:transition spd="slow" p14:dur="2000" advTm="32243"/>
    </mc:Choice>
    <mc:Fallback xmlns="">
      <p:transition spd="slow" advTm="3224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07034-4F68-F1BC-0412-E9BB3ABD0CB8}"/>
              </a:ext>
            </a:extLst>
          </p:cNvPr>
          <p:cNvSpPr txBox="1"/>
          <p:nvPr/>
        </p:nvSpPr>
        <p:spPr>
          <a:xfrm>
            <a:off x="155448" y="4103326"/>
            <a:ext cx="3191256" cy="438262"/>
          </a:xfrm>
          <a:prstGeom prst="rect">
            <a:avLst/>
          </a:prstGeom>
          <a:noFill/>
        </p:spPr>
        <p:txBody>
          <a:bodyPr wrap="square">
            <a:spAutoFit/>
          </a:bodyPr>
          <a:lstStyle/>
          <a:p>
            <a:pPr algn="l">
              <a:lnSpc>
                <a:spcPts val="3000"/>
              </a:lnSpc>
            </a:pPr>
            <a:r>
              <a:rPr lang="en-GB" b="1" i="0" dirty="0">
                <a:solidFill>
                  <a:srgbClr val="000000"/>
                </a:solidFill>
                <a:effectLst/>
                <a:latin typeface="Work Sans" pitchFamily="2" charset="0"/>
              </a:rPr>
              <a:t>Attention to the rescue!</a:t>
            </a:r>
          </a:p>
        </p:txBody>
      </p:sp>
      <p:sp>
        <p:nvSpPr>
          <p:cNvPr id="5" name="TextBox 4">
            <a:extLst>
              <a:ext uri="{FF2B5EF4-FFF2-40B4-BE49-F238E27FC236}">
                <a16:creationId xmlns:a16="http://schemas.microsoft.com/office/drawing/2014/main" id="{36F1B4C4-0BB5-2BE6-EFE4-26FCCB09A1A6}"/>
              </a:ext>
            </a:extLst>
          </p:cNvPr>
          <p:cNvSpPr txBox="1"/>
          <p:nvPr/>
        </p:nvSpPr>
        <p:spPr>
          <a:xfrm>
            <a:off x="155448" y="387388"/>
            <a:ext cx="8650224" cy="646331"/>
          </a:xfrm>
          <a:prstGeom prst="rect">
            <a:avLst/>
          </a:prstGeom>
          <a:noFill/>
        </p:spPr>
        <p:txBody>
          <a:bodyPr wrap="square">
            <a:spAutoFit/>
          </a:bodyPr>
          <a:lstStyle/>
          <a:p>
            <a:r>
              <a:rPr lang="en-GB" dirty="0"/>
              <a:t>Furthermore, the stacked RNN layer usually create the well-know vanishing gradient problem.</a:t>
            </a:r>
          </a:p>
        </p:txBody>
      </p:sp>
      <p:pic>
        <p:nvPicPr>
          <p:cNvPr id="5122" name="Picture 2" descr="memorization-rnns">
            <a:extLst>
              <a:ext uri="{FF2B5EF4-FFF2-40B4-BE49-F238E27FC236}">
                <a16:creationId xmlns:a16="http://schemas.microsoft.com/office/drawing/2014/main" id="{9B3AFE1A-1B94-76C6-A65E-01D10DB663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804" y="1073983"/>
            <a:ext cx="7525512" cy="29566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FF17F3D-B9D7-6900-068E-E83047598F47}"/>
              </a:ext>
            </a:extLst>
          </p:cNvPr>
          <p:cNvSpPr txBox="1"/>
          <p:nvPr/>
        </p:nvSpPr>
        <p:spPr>
          <a:xfrm>
            <a:off x="155448" y="4518621"/>
            <a:ext cx="8087868" cy="369332"/>
          </a:xfrm>
          <a:prstGeom prst="rect">
            <a:avLst/>
          </a:prstGeom>
          <a:noFill/>
        </p:spPr>
        <p:txBody>
          <a:bodyPr wrap="square">
            <a:spAutoFit/>
          </a:bodyPr>
          <a:lstStyle/>
          <a:p>
            <a:r>
              <a:rPr lang="en-GB" b="0" i="0" dirty="0">
                <a:solidFill>
                  <a:srgbClr val="000000"/>
                </a:solidFill>
                <a:effectLst/>
              </a:rPr>
              <a:t>Attention was born to address these two things on the Seq2seq model. But how?</a:t>
            </a:r>
            <a:endParaRPr lang="en-GB" dirty="0"/>
          </a:p>
        </p:txBody>
      </p:sp>
      <p:sp>
        <p:nvSpPr>
          <p:cNvPr id="11" name="TextBox 10">
            <a:extLst>
              <a:ext uri="{FF2B5EF4-FFF2-40B4-BE49-F238E27FC236}">
                <a16:creationId xmlns:a16="http://schemas.microsoft.com/office/drawing/2014/main" id="{F429799F-E6CB-98A3-F3B9-6083C91B4F00}"/>
              </a:ext>
            </a:extLst>
          </p:cNvPr>
          <p:cNvSpPr txBox="1"/>
          <p:nvPr/>
        </p:nvSpPr>
        <p:spPr>
          <a:xfrm>
            <a:off x="502920" y="4956883"/>
            <a:ext cx="7740396" cy="646331"/>
          </a:xfrm>
          <a:prstGeom prst="rect">
            <a:avLst/>
          </a:prstGeom>
          <a:noFill/>
        </p:spPr>
        <p:txBody>
          <a:bodyPr wrap="square">
            <a:spAutoFit/>
          </a:bodyPr>
          <a:lstStyle/>
          <a:p>
            <a:r>
              <a:rPr lang="en-GB" b="1" dirty="0"/>
              <a:t>The core idea is that the context vector z  should have access to all parts of the input sequence instead of just the last one.</a:t>
            </a:r>
          </a:p>
        </p:txBody>
      </p:sp>
    </p:spTree>
    <p:extLst>
      <p:ext uri="{BB962C8B-B14F-4D97-AF65-F5344CB8AC3E}">
        <p14:creationId xmlns:p14="http://schemas.microsoft.com/office/powerpoint/2010/main" val="3617002152"/>
      </p:ext>
    </p:extLst>
  </p:cSld>
  <p:clrMapOvr>
    <a:masterClrMapping/>
  </p:clrMapOvr>
  <mc:AlternateContent xmlns:mc="http://schemas.openxmlformats.org/markup-compatibility/2006" xmlns:p14="http://schemas.microsoft.com/office/powerpoint/2010/main">
    <mc:Choice Requires="p14">
      <p:transition spd="slow" p14:dur="2000" advTm="46358"/>
    </mc:Choice>
    <mc:Fallback xmlns="">
      <p:transition spd="slow" advTm="4635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7463D-8DBF-A7C0-5FFF-9C4C0E6150D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95E4F37-C42F-60C6-A1F0-F0B7CC247566}"/>
                  </a:ext>
                </a:extLst>
              </p:cNvPr>
              <p:cNvSpPr txBox="1"/>
              <p:nvPr/>
            </p:nvSpPr>
            <p:spPr>
              <a:xfrm>
                <a:off x="155448" y="612844"/>
                <a:ext cx="4224528" cy="5632311"/>
              </a:xfrm>
              <a:prstGeom prst="rect">
                <a:avLst/>
              </a:prstGeom>
              <a:noFill/>
            </p:spPr>
            <p:txBody>
              <a:bodyPr wrap="square">
                <a:spAutoFit/>
              </a:bodyPr>
              <a:lstStyle/>
              <a:p>
                <a:r>
                  <a:rPr lang="en-GB" b="0" i="0" dirty="0">
                    <a:solidFill>
                      <a:srgbClr val="000000"/>
                    </a:solidFill>
                    <a:effectLst/>
                  </a:rPr>
                  <a:t>In the encoder-decoder RNN case, given previous state in the decoder as </a:t>
                </a:r>
                <a14:m>
                  <m:oMath xmlns:m="http://schemas.openxmlformats.org/officeDocument/2006/math">
                    <m:sSub>
                      <m:sSubPr>
                        <m:ctrlPr>
                          <a:rPr lang="en-GB" b="0" i="1" smtClean="0">
                            <a:solidFill>
                              <a:srgbClr val="000000"/>
                            </a:solidFill>
                            <a:effectLst/>
                            <a:latin typeface="Cambria Math" panose="02040503050406030204" pitchFamily="18" charset="0"/>
                          </a:rPr>
                        </m:ctrlPr>
                      </m:sSubPr>
                      <m:e>
                        <m:r>
                          <a:rPr lang="en-GB" b="0" i="1" smtClean="0">
                            <a:solidFill>
                              <a:srgbClr val="000000"/>
                            </a:solidFill>
                            <a:effectLst/>
                            <a:latin typeface="Cambria Math" panose="02040503050406030204" pitchFamily="18" charset="0"/>
                          </a:rPr>
                          <m:t>𝑦</m:t>
                        </m:r>
                      </m:e>
                      <m:sub>
                        <m:r>
                          <a:rPr lang="en-GB" b="0" i="1" smtClean="0">
                            <a:solidFill>
                              <a:srgbClr val="000000"/>
                            </a:solidFill>
                            <a:effectLst/>
                            <a:latin typeface="Cambria Math" panose="02040503050406030204" pitchFamily="18" charset="0"/>
                          </a:rPr>
                          <m:t>𝑖</m:t>
                        </m:r>
                        <m:r>
                          <a:rPr lang="en-GB" b="0" i="1" smtClean="0">
                            <a:solidFill>
                              <a:srgbClr val="000000"/>
                            </a:solidFill>
                            <a:effectLst/>
                            <a:latin typeface="Cambria Math" panose="02040503050406030204" pitchFamily="18" charset="0"/>
                          </a:rPr>
                          <m:t>−1</m:t>
                        </m:r>
                      </m:sub>
                    </m:sSub>
                  </m:oMath>
                </a14:m>
                <a:r>
                  <a:rPr lang="en-GB" b="0" i="0" dirty="0">
                    <a:solidFill>
                      <a:srgbClr val="000000"/>
                    </a:solidFill>
                    <a:effectLst/>
                  </a:rPr>
                  <a:t>​ and the hidden state </a:t>
                </a:r>
                <a14:m>
                  <m:oMath xmlns:m="http://schemas.openxmlformats.org/officeDocument/2006/math">
                    <m:r>
                      <a:rPr lang="en-GB" b="0" i="1" smtClean="0">
                        <a:solidFill>
                          <a:srgbClr val="000000"/>
                        </a:solidFill>
                        <a:effectLst/>
                        <a:latin typeface="Cambria Math" panose="02040503050406030204" pitchFamily="18" charset="0"/>
                      </a:rPr>
                      <m:t>h</m:t>
                    </m:r>
                    <m:r>
                      <a:rPr lang="en-GB" b="0" i="1" smtClean="0">
                        <a:solidFill>
                          <a:srgbClr val="000000"/>
                        </a:solidFill>
                        <a:effectLst/>
                        <a:latin typeface="Cambria Math" panose="02040503050406030204" pitchFamily="18" charset="0"/>
                      </a:rPr>
                      <m:t>=</m:t>
                    </m:r>
                    <m:sSub>
                      <m:sSubPr>
                        <m:ctrlPr>
                          <a:rPr lang="en-GB" b="0" i="1" smtClean="0">
                            <a:solidFill>
                              <a:srgbClr val="000000"/>
                            </a:solidFill>
                            <a:effectLst/>
                            <a:latin typeface="Cambria Math" panose="02040503050406030204" pitchFamily="18" charset="0"/>
                          </a:rPr>
                        </m:ctrlPr>
                      </m:sSubPr>
                      <m:e>
                        <m:r>
                          <a:rPr lang="en-GB" b="0" i="1" smtClean="0">
                            <a:solidFill>
                              <a:srgbClr val="000000"/>
                            </a:solidFill>
                            <a:effectLst/>
                            <a:latin typeface="Cambria Math" panose="02040503050406030204" pitchFamily="18" charset="0"/>
                          </a:rPr>
                          <m:t>h</m:t>
                        </m:r>
                      </m:e>
                      <m:sub>
                        <m:r>
                          <a:rPr lang="en-GB" b="0" i="1" smtClean="0">
                            <a:solidFill>
                              <a:srgbClr val="000000"/>
                            </a:solidFill>
                            <a:effectLst/>
                            <a:latin typeface="Cambria Math" panose="02040503050406030204" pitchFamily="18" charset="0"/>
                          </a:rPr>
                          <m:t>1</m:t>
                        </m:r>
                      </m:sub>
                    </m:sSub>
                    <m:r>
                      <a:rPr lang="en-GB" b="0" i="1" smtClean="0">
                        <a:solidFill>
                          <a:srgbClr val="000000"/>
                        </a:solidFill>
                        <a:effectLst/>
                        <a:latin typeface="Cambria Math" panose="02040503050406030204" pitchFamily="18" charset="0"/>
                      </a:rPr>
                      <m:t>, </m:t>
                    </m:r>
                    <m:sSub>
                      <m:sSubPr>
                        <m:ctrlPr>
                          <a:rPr lang="en-GB" b="0" i="1" smtClean="0">
                            <a:solidFill>
                              <a:srgbClr val="000000"/>
                            </a:solidFill>
                            <a:effectLst/>
                            <a:latin typeface="Cambria Math" panose="02040503050406030204" pitchFamily="18" charset="0"/>
                          </a:rPr>
                        </m:ctrlPr>
                      </m:sSubPr>
                      <m:e>
                        <m:r>
                          <a:rPr lang="en-GB" b="0" i="1" smtClean="0">
                            <a:solidFill>
                              <a:srgbClr val="000000"/>
                            </a:solidFill>
                            <a:effectLst/>
                            <a:latin typeface="Cambria Math" panose="02040503050406030204" pitchFamily="18" charset="0"/>
                          </a:rPr>
                          <m:t>h</m:t>
                        </m:r>
                      </m:e>
                      <m:sub>
                        <m:r>
                          <a:rPr lang="en-GB" b="0" i="1" smtClean="0">
                            <a:solidFill>
                              <a:srgbClr val="000000"/>
                            </a:solidFill>
                            <a:effectLst/>
                            <a:latin typeface="Cambria Math" panose="02040503050406030204" pitchFamily="18" charset="0"/>
                          </a:rPr>
                          <m:t>2</m:t>
                        </m:r>
                      </m:sub>
                    </m:sSub>
                    <m:r>
                      <a:rPr lang="en-GB" b="0" i="1" smtClean="0">
                        <a:solidFill>
                          <a:srgbClr val="000000"/>
                        </a:solidFill>
                        <a:effectLst/>
                        <a:latin typeface="Cambria Math" panose="02040503050406030204" pitchFamily="18" charset="0"/>
                      </a:rPr>
                      <m:t>, ..</m:t>
                    </m:r>
                    <m:sSub>
                      <m:sSubPr>
                        <m:ctrlPr>
                          <a:rPr lang="en-GB" b="0" i="1" smtClean="0">
                            <a:solidFill>
                              <a:srgbClr val="000000"/>
                            </a:solidFill>
                            <a:effectLst/>
                            <a:latin typeface="Cambria Math" panose="02040503050406030204" pitchFamily="18" charset="0"/>
                          </a:rPr>
                        </m:ctrlPr>
                      </m:sSubPr>
                      <m:e>
                        <m:r>
                          <a:rPr lang="en-GB" b="0" i="1" smtClean="0">
                            <a:solidFill>
                              <a:srgbClr val="000000"/>
                            </a:solidFill>
                            <a:effectLst/>
                            <a:latin typeface="Cambria Math" panose="02040503050406030204" pitchFamily="18" charset="0"/>
                          </a:rPr>
                          <m:t>h</m:t>
                        </m:r>
                      </m:e>
                      <m:sub>
                        <m:r>
                          <a:rPr lang="en-GB" b="0" i="1" smtClean="0">
                            <a:solidFill>
                              <a:srgbClr val="000000"/>
                            </a:solidFill>
                            <a:effectLst/>
                            <a:latin typeface="Cambria Math" panose="02040503050406030204" pitchFamily="18" charset="0"/>
                          </a:rPr>
                          <m:t>𝑛</m:t>
                        </m:r>
                      </m:sub>
                    </m:sSub>
                  </m:oMath>
                </a14:m>
                <a:r>
                  <a:rPr lang="en-GB" b="0" i="0" dirty="0">
                    <a:solidFill>
                      <a:srgbClr val="000000"/>
                    </a:solidFill>
                    <a:effectLst/>
                  </a:rPr>
                  <a:t>​, we have something like this:</a:t>
                </a:r>
              </a:p>
              <a:p>
                <a:endParaRPr lang="en-GB" dirty="0">
                  <a:solidFill>
                    <a:srgbClr val="000000"/>
                  </a:solidFill>
                </a:endParaRPr>
              </a:p>
              <a:p>
                <a:endParaRPr lang="en-GB" b="0" i="0" dirty="0">
                  <a:solidFill>
                    <a:srgbClr val="000000"/>
                  </a:solidFill>
                  <a:effectLst/>
                </a:endParaRPr>
              </a:p>
              <a:p>
                <a:endParaRPr lang="en-GB" b="0" i="0" dirty="0">
                  <a:solidFill>
                    <a:srgbClr val="000000"/>
                  </a:solidFill>
                  <a:effectLst/>
                </a:endParaRPr>
              </a:p>
              <a:p>
                <a:endParaRPr lang="en-GB" dirty="0">
                  <a:solidFill>
                    <a:srgbClr val="000000"/>
                  </a:solidFill>
                </a:endParaRPr>
              </a:p>
              <a:p>
                <a:r>
                  <a:rPr lang="en-GB" dirty="0"/>
                  <a:t>The index </a:t>
                </a:r>
                <a:r>
                  <a:rPr lang="en-GB" dirty="0" err="1"/>
                  <a:t>i</a:t>
                </a:r>
                <a:r>
                  <a:rPr lang="en-GB" dirty="0"/>
                  <a:t> indicates the prediction step. Essentially, we define a score between the hidden state of the decoder and all the hidden states of the encoder.</a:t>
                </a:r>
              </a:p>
              <a:p>
                <a:endParaRPr lang="en-GB" dirty="0"/>
              </a:p>
              <a:p>
                <a:r>
                  <a:rPr lang="en-GB" dirty="0"/>
                  <a:t>More specifically, for each hidden state (denoted by j) </a:t>
                </a:r>
                <a14:m>
                  <m:oMath xmlns:m="http://schemas.openxmlformats.org/officeDocument/2006/math">
                    <m:sSub>
                      <m:sSubPr>
                        <m:ctrlPr>
                          <a:rPr lang="en-GB" b="0" i="1" smtClean="0">
                            <a:solidFill>
                              <a:srgbClr val="000000"/>
                            </a:solidFill>
                            <a:effectLst/>
                            <a:latin typeface="Cambria Math" panose="02040503050406030204" pitchFamily="18" charset="0"/>
                          </a:rPr>
                        </m:ctrlPr>
                      </m:sSubPr>
                      <m:e>
                        <m:r>
                          <a:rPr lang="en-GB" b="0" i="1" smtClean="0">
                            <a:solidFill>
                              <a:srgbClr val="000000"/>
                            </a:solidFill>
                            <a:effectLst/>
                            <a:latin typeface="Cambria Math" panose="02040503050406030204" pitchFamily="18" charset="0"/>
                          </a:rPr>
                          <m:t>h</m:t>
                        </m:r>
                      </m:e>
                      <m:sub>
                        <m:r>
                          <a:rPr lang="en-GB" b="0" i="1" smtClean="0">
                            <a:solidFill>
                              <a:srgbClr val="000000"/>
                            </a:solidFill>
                            <a:effectLst/>
                            <a:latin typeface="Cambria Math" panose="02040503050406030204" pitchFamily="18" charset="0"/>
                          </a:rPr>
                          <m:t>1</m:t>
                        </m:r>
                      </m:sub>
                    </m:sSub>
                    <m:r>
                      <a:rPr lang="en-GB" b="0" i="1" smtClean="0">
                        <a:solidFill>
                          <a:srgbClr val="000000"/>
                        </a:solidFill>
                        <a:effectLst/>
                        <a:latin typeface="Cambria Math" panose="02040503050406030204" pitchFamily="18" charset="0"/>
                      </a:rPr>
                      <m:t>, </m:t>
                    </m:r>
                    <m:sSub>
                      <m:sSubPr>
                        <m:ctrlPr>
                          <a:rPr lang="en-GB" b="0" i="1" smtClean="0">
                            <a:solidFill>
                              <a:srgbClr val="000000"/>
                            </a:solidFill>
                            <a:effectLst/>
                            <a:latin typeface="Cambria Math" panose="02040503050406030204" pitchFamily="18" charset="0"/>
                          </a:rPr>
                        </m:ctrlPr>
                      </m:sSubPr>
                      <m:e>
                        <m:r>
                          <a:rPr lang="en-GB" b="0" i="1" smtClean="0">
                            <a:solidFill>
                              <a:srgbClr val="000000"/>
                            </a:solidFill>
                            <a:effectLst/>
                            <a:latin typeface="Cambria Math" panose="02040503050406030204" pitchFamily="18" charset="0"/>
                          </a:rPr>
                          <m:t>h</m:t>
                        </m:r>
                      </m:e>
                      <m:sub>
                        <m:r>
                          <a:rPr lang="en-GB" b="0" i="1" smtClean="0">
                            <a:solidFill>
                              <a:srgbClr val="000000"/>
                            </a:solidFill>
                            <a:effectLst/>
                            <a:latin typeface="Cambria Math" panose="02040503050406030204" pitchFamily="18" charset="0"/>
                          </a:rPr>
                          <m:t>2</m:t>
                        </m:r>
                      </m:sub>
                    </m:sSub>
                    <m:r>
                      <a:rPr lang="en-GB" b="0" i="1" smtClean="0">
                        <a:solidFill>
                          <a:srgbClr val="000000"/>
                        </a:solidFill>
                        <a:effectLst/>
                        <a:latin typeface="Cambria Math" panose="02040503050406030204" pitchFamily="18" charset="0"/>
                      </a:rPr>
                      <m:t>, ..</m:t>
                    </m:r>
                    <m:sSub>
                      <m:sSubPr>
                        <m:ctrlPr>
                          <a:rPr lang="en-GB" b="0" i="1" smtClean="0">
                            <a:solidFill>
                              <a:srgbClr val="000000"/>
                            </a:solidFill>
                            <a:effectLst/>
                            <a:latin typeface="Cambria Math" panose="02040503050406030204" pitchFamily="18" charset="0"/>
                          </a:rPr>
                        </m:ctrlPr>
                      </m:sSubPr>
                      <m:e>
                        <m:r>
                          <a:rPr lang="en-GB" b="0" i="1" smtClean="0">
                            <a:solidFill>
                              <a:srgbClr val="000000"/>
                            </a:solidFill>
                            <a:effectLst/>
                            <a:latin typeface="Cambria Math" panose="02040503050406030204" pitchFamily="18" charset="0"/>
                          </a:rPr>
                          <m:t>h</m:t>
                        </m:r>
                      </m:e>
                      <m:sub>
                        <m:r>
                          <a:rPr lang="en-GB" b="0" i="1" smtClean="0">
                            <a:solidFill>
                              <a:srgbClr val="000000"/>
                            </a:solidFill>
                            <a:effectLst/>
                            <a:latin typeface="Cambria Math" panose="02040503050406030204" pitchFamily="18" charset="0"/>
                          </a:rPr>
                          <m:t>𝑛</m:t>
                        </m:r>
                      </m:sub>
                    </m:sSub>
                    <m:r>
                      <a:rPr lang="en-GB" b="0" i="1" smtClean="0">
                        <a:solidFill>
                          <a:srgbClr val="000000"/>
                        </a:solidFill>
                        <a:effectLst/>
                        <a:latin typeface="Cambria Math" panose="02040503050406030204" pitchFamily="18" charset="0"/>
                      </a:rPr>
                      <m:t> </m:t>
                    </m:r>
                  </m:oMath>
                </a14:m>
                <a:r>
                  <a:rPr lang="en-GB" dirty="0"/>
                  <a:t>​ we will calculate a scalar:</a:t>
                </a:r>
              </a:p>
              <a:p>
                <a:endParaRPr lang="en-GB" dirty="0"/>
              </a:p>
              <a:p>
                <a:endParaRPr lang="en-GB" dirty="0"/>
              </a:p>
              <a:p>
                <a:endParaRPr lang="en-GB" dirty="0"/>
              </a:p>
              <a:p>
                <a:endParaRPr lang="en-GB" dirty="0"/>
              </a:p>
            </p:txBody>
          </p:sp>
        </mc:Choice>
        <mc:Fallback xmlns="">
          <p:sp>
            <p:nvSpPr>
              <p:cNvPr id="5" name="TextBox 4">
                <a:extLst>
                  <a:ext uri="{FF2B5EF4-FFF2-40B4-BE49-F238E27FC236}">
                    <a16:creationId xmlns:a16="http://schemas.microsoft.com/office/drawing/2014/main" id="{095E4F37-C42F-60C6-A1F0-F0B7CC247566}"/>
                  </a:ext>
                </a:extLst>
              </p:cNvPr>
              <p:cNvSpPr txBox="1">
                <a:spLocks noRot="1" noChangeAspect="1" noMove="1" noResize="1" noEditPoints="1" noAdjustHandles="1" noChangeArrowheads="1" noChangeShapeType="1" noTextEdit="1"/>
              </p:cNvSpPr>
              <p:nvPr/>
            </p:nvSpPr>
            <p:spPr>
              <a:xfrm>
                <a:off x="155448" y="612844"/>
                <a:ext cx="4224528" cy="5632311"/>
              </a:xfrm>
              <a:prstGeom prst="rect">
                <a:avLst/>
              </a:prstGeom>
              <a:blipFill>
                <a:blip r:embed="rId4"/>
                <a:stretch>
                  <a:fillRect l="-1299" t="-650" r="-2020"/>
                </a:stretch>
              </a:blipFill>
            </p:spPr>
            <p:txBody>
              <a:bodyPr/>
              <a:lstStyle/>
              <a:p>
                <a:r>
                  <a:rPr lang="en-GB">
                    <a:noFill/>
                  </a:rPr>
                  <a:t> </a:t>
                </a:r>
              </a:p>
            </p:txBody>
          </p:sp>
        </mc:Fallback>
      </mc:AlternateContent>
      <p:pic>
        <p:nvPicPr>
          <p:cNvPr id="4" name="Picture 3" descr="A close up of a word&#10;&#10;Description automatically generated">
            <a:extLst>
              <a:ext uri="{FF2B5EF4-FFF2-40B4-BE49-F238E27FC236}">
                <a16:creationId xmlns:a16="http://schemas.microsoft.com/office/drawing/2014/main" id="{90F55B0E-49A9-14E1-4545-6D9B3440CACC}"/>
              </a:ext>
            </a:extLst>
          </p:cNvPr>
          <p:cNvPicPr>
            <a:picLocks noChangeAspect="1"/>
          </p:cNvPicPr>
          <p:nvPr/>
        </p:nvPicPr>
        <p:blipFill>
          <a:blip r:embed="rId5"/>
          <a:stretch>
            <a:fillRect/>
          </a:stretch>
        </p:blipFill>
        <p:spPr>
          <a:xfrm>
            <a:off x="61722" y="1874661"/>
            <a:ext cx="4329684" cy="823537"/>
          </a:xfrm>
          <a:prstGeom prst="rect">
            <a:avLst/>
          </a:prstGeom>
        </p:spPr>
      </p:pic>
      <p:pic>
        <p:nvPicPr>
          <p:cNvPr id="6148" name="Picture 4" descr="seq2seq-attention">
            <a:extLst>
              <a:ext uri="{FF2B5EF4-FFF2-40B4-BE49-F238E27FC236}">
                <a16:creationId xmlns:a16="http://schemas.microsoft.com/office/drawing/2014/main" id="{076E2076-E818-14B9-6049-D11BD72961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7680" y="438374"/>
            <a:ext cx="4612259" cy="517531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A close-up of a logo&#10;&#10;Description automatically generated">
            <a:extLst>
              <a:ext uri="{FF2B5EF4-FFF2-40B4-BE49-F238E27FC236}">
                <a16:creationId xmlns:a16="http://schemas.microsoft.com/office/drawing/2014/main" id="{B74BD949-6CBA-DB25-22F6-9348F68E6716}"/>
              </a:ext>
            </a:extLst>
          </p:cNvPr>
          <p:cNvPicPr>
            <a:picLocks noChangeAspect="1"/>
          </p:cNvPicPr>
          <p:nvPr/>
        </p:nvPicPr>
        <p:blipFill>
          <a:blip r:embed="rId7"/>
          <a:stretch>
            <a:fillRect/>
          </a:stretch>
        </p:blipFill>
        <p:spPr>
          <a:xfrm>
            <a:off x="361794" y="5099286"/>
            <a:ext cx="4029612" cy="830135"/>
          </a:xfrm>
          <a:prstGeom prst="rect">
            <a:avLst/>
          </a:prstGeom>
        </p:spPr>
      </p:pic>
    </p:spTree>
    <p:extLst>
      <p:ext uri="{BB962C8B-B14F-4D97-AF65-F5344CB8AC3E}">
        <p14:creationId xmlns:p14="http://schemas.microsoft.com/office/powerpoint/2010/main" val="3771168728"/>
      </p:ext>
    </p:extLst>
  </p:cSld>
  <p:clrMapOvr>
    <a:masterClrMapping/>
  </p:clrMapOvr>
  <mc:AlternateContent xmlns:mc="http://schemas.openxmlformats.org/markup-compatibility/2006" xmlns:p14="http://schemas.microsoft.com/office/powerpoint/2010/main">
    <mc:Choice Requires="p14">
      <p:transition spd="slow" p14:dur="2000" advTm="70185"/>
    </mc:Choice>
    <mc:Fallback xmlns="">
      <p:transition spd="slow" advTm="7018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7C127-1616-B3AE-63C4-A274807C4C0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C87DEB6-79CC-C5C0-62A9-9225583501B9}"/>
              </a:ext>
            </a:extLst>
          </p:cNvPr>
          <p:cNvSpPr txBox="1"/>
          <p:nvPr/>
        </p:nvSpPr>
        <p:spPr>
          <a:xfrm>
            <a:off x="365760" y="832104"/>
            <a:ext cx="8412480" cy="4524315"/>
          </a:xfrm>
          <a:prstGeom prst="rect">
            <a:avLst/>
          </a:prstGeom>
          <a:noFill/>
        </p:spPr>
        <p:txBody>
          <a:bodyPr wrap="square">
            <a:spAutoFit/>
          </a:bodyPr>
          <a:lstStyle/>
          <a:p>
            <a:r>
              <a:rPr lang="en-GB" dirty="0"/>
              <a:t>I used the symbol e in the equation and α in the diagram! Why? Because we want some extra properties: a) to make it a probability distribution and b) to make the scores to be far from each other. </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pic>
        <p:nvPicPr>
          <p:cNvPr id="3" name="Picture 2" descr="A mathematical equation with numbers and symbols&#10;&#10;Description automatically generated">
            <a:extLst>
              <a:ext uri="{FF2B5EF4-FFF2-40B4-BE49-F238E27FC236}">
                <a16:creationId xmlns:a16="http://schemas.microsoft.com/office/drawing/2014/main" id="{BC5FDB34-9E46-9A27-50E5-9C62072D6E18}"/>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2718431" y="2293466"/>
            <a:ext cx="3505970" cy="1346365"/>
          </a:xfrm>
          <a:prstGeom prst="rect">
            <a:avLst/>
          </a:prstGeom>
        </p:spPr>
      </p:pic>
      <p:pic>
        <p:nvPicPr>
          <p:cNvPr id="5" name="Picture 4" descr="A mathematical equation with numbers and symbols&#10;&#10;Description automatically generated">
            <a:extLst>
              <a:ext uri="{FF2B5EF4-FFF2-40B4-BE49-F238E27FC236}">
                <a16:creationId xmlns:a16="http://schemas.microsoft.com/office/drawing/2014/main" id="{3FFAADC7-AC30-684E-935E-07E7D44069C5}"/>
              </a:ext>
            </a:extLst>
          </p:cNvPr>
          <p:cNvPicPr>
            <a:picLocks noChangeAspect="1"/>
          </p:cNvPicPr>
          <p:nvPr/>
        </p:nvPicPr>
        <p:blipFill>
          <a:blip r:embed="rId3"/>
          <a:stretch>
            <a:fillRect/>
          </a:stretch>
        </p:blipFill>
        <p:spPr>
          <a:xfrm>
            <a:off x="3549949" y="3438663"/>
            <a:ext cx="2044102" cy="1279641"/>
          </a:xfrm>
          <a:prstGeom prst="rect">
            <a:avLst/>
          </a:prstGeom>
        </p:spPr>
      </p:pic>
    </p:spTree>
    <p:extLst>
      <p:ext uri="{BB962C8B-B14F-4D97-AF65-F5344CB8AC3E}">
        <p14:creationId xmlns:p14="http://schemas.microsoft.com/office/powerpoint/2010/main" val="1253633145"/>
      </p:ext>
    </p:extLst>
  </p:cSld>
  <p:clrMapOvr>
    <a:masterClrMapping/>
  </p:clrMapOvr>
  <mc:AlternateContent xmlns:mc="http://schemas.openxmlformats.org/markup-compatibility/2006" xmlns:p14="http://schemas.microsoft.com/office/powerpoint/2010/main">
    <mc:Choice Requires="p14">
      <p:transition spd="slow" p14:dur="2000" advTm="33620"/>
    </mc:Choice>
    <mc:Fallback xmlns="">
      <p:transition spd="slow" advTm="336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668B78-01B2-6497-E662-5E2F235FF47C}"/>
              </a:ext>
            </a:extLst>
          </p:cNvPr>
          <p:cNvSpPr txBox="1"/>
          <p:nvPr/>
        </p:nvSpPr>
        <p:spPr>
          <a:xfrm>
            <a:off x="329184" y="367812"/>
            <a:ext cx="4005072" cy="5693866"/>
          </a:xfrm>
          <a:prstGeom prst="rect">
            <a:avLst/>
          </a:prstGeom>
          <a:noFill/>
        </p:spPr>
        <p:txBody>
          <a:bodyPr wrap="square">
            <a:spAutoFit/>
          </a:bodyPr>
          <a:lstStyle/>
          <a:p>
            <a:r>
              <a:rPr lang="en-GB" sz="2800" dirty="0"/>
              <a:t>Attention as a trainable weight mean for machine translation:</a:t>
            </a:r>
          </a:p>
          <a:p>
            <a:endParaRPr lang="en-GB" sz="2800" dirty="0"/>
          </a:p>
          <a:p>
            <a:r>
              <a:rPr lang="en-GB" dirty="0"/>
              <a:t>In machine translation, we can visualize the attention of a trained network using a heatmap such as below. Note that scores are computed dynamically.</a:t>
            </a:r>
          </a:p>
          <a:p>
            <a:endParaRPr lang="en-GB" dirty="0"/>
          </a:p>
          <a:p>
            <a:r>
              <a:rPr lang="en-GB" dirty="0"/>
              <a:t>Notice what happens in the active non-diagonal elements. In the marked red area, the model learned to swap the order of words in translation. Also note that this is not a 1-1 relationship but a 1 to many, meaning that an output word is affected by more than one input word (each one with different importance).</a:t>
            </a:r>
          </a:p>
          <a:p>
            <a:endParaRPr lang="en-GB" dirty="0"/>
          </a:p>
        </p:txBody>
      </p:sp>
      <p:pic>
        <p:nvPicPr>
          <p:cNvPr id="6" name="Picture 2" descr="attention-alignment">
            <a:extLst>
              <a:ext uri="{FF2B5EF4-FFF2-40B4-BE49-F238E27FC236}">
                <a16:creationId xmlns:a16="http://schemas.microsoft.com/office/drawing/2014/main" id="{8B38E539-2FE9-EF39-1503-7908398A0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8438" y="877825"/>
            <a:ext cx="4685931" cy="4578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2366791"/>
      </p:ext>
    </p:extLst>
  </p:cSld>
  <p:clrMapOvr>
    <a:masterClrMapping/>
  </p:clrMapOvr>
  <mc:AlternateContent xmlns:mc="http://schemas.openxmlformats.org/markup-compatibility/2006" xmlns:p14="http://schemas.microsoft.com/office/powerpoint/2010/main">
    <mc:Choice Requires="p14">
      <p:transition spd="slow" p14:dur="2000" advTm="70879"/>
    </mc:Choice>
    <mc:Fallback xmlns="">
      <p:transition spd="slow" advTm="70879"/>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3952</TotalTime>
  <Words>884</Words>
  <Application>Microsoft Office PowerPoint</Application>
  <PresentationFormat>On-screen Show (4:3)</PresentationFormat>
  <Paragraphs>79</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Calibri</vt:lpstr>
      <vt:lpstr>Calibri Light</vt:lpstr>
      <vt:lpstr>Cambria Math</vt:lpstr>
      <vt:lpstr>Studio-Feixen-Sans</vt:lpstr>
      <vt:lpstr>Work Sans</vt:lpstr>
      <vt:lpstr>Retrospect</vt:lpstr>
      <vt:lpstr>Neural Network with Attention Mechanisms and t-SNE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Twitter Sentiment140 for Visualizing Attention Mechanisms with t-SNE in Neural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Samara Naeem</dc:creator>
  <cp:keywords/>
  <dc:description>generated using python-pptx</dc:description>
  <cp:lastModifiedBy>Samara Naeem [Student-PECS]</cp:lastModifiedBy>
  <cp:revision>53</cp:revision>
  <dcterms:created xsi:type="dcterms:W3CDTF">2013-01-27T09:14:16Z</dcterms:created>
  <dcterms:modified xsi:type="dcterms:W3CDTF">2024-12-13T01:51:52Z</dcterms:modified>
  <cp:category/>
</cp:coreProperties>
</file>