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0"/>
  </p:notesMasterIdLst>
  <p:sldIdLst>
    <p:sldId id="256" r:id="rId2"/>
    <p:sldId id="257" r:id="rId3"/>
    <p:sldId id="258" r:id="rId4"/>
    <p:sldId id="261" r:id="rId5"/>
    <p:sldId id="259"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A9CB9-1F0D-4272-6D25-4F0B65D245DB}" v="2" dt="2025-05-14T02:48:43.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AE056-7F88-4014-BA7B-A3D8A9F6FDA8}" type="datetimeFigureOut">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4F1C1-F351-4A13-8E88-37D6E2C4F192}" type="slidenum">
              <a:t>‹#›</a:t>
            </a:fld>
            <a:endParaRPr lang="en-US"/>
          </a:p>
        </p:txBody>
      </p:sp>
    </p:spTree>
    <p:extLst>
      <p:ext uri="{BB962C8B-B14F-4D97-AF65-F5344CB8AC3E}">
        <p14:creationId xmlns:p14="http://schemas.microsoft.com/office/powerpoint/2010/main" val="421959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Explain the ABySS outputs </a:t>
            </a:r>
          </a:p>
        </p:txBody>
      </p:sp>
      <p:sp>
        <p:nvSpPr>
          <p:cNvPr id="4" name="Slide Number Placeholder 3"/>
          <p:cNvSpPr>
            <a:spLocks noGrp="1"/>
          </p:cNvSpPr>
          <p:nvPr>
            <p:ph type="sldNum" sz="quarter" idx="5"/>
          </p:nvPr>
        </p:nvSpPr>
        <p:spPr/>
        <p:txBody>
          <a:bodyPr/>
          <a:lstStyle/>
          <a:p>
            <a:fld id="{34B4F1C1-F351-4A13-8E88-37D6E2C4F192}" type="slidenum">
              <a:rPr lang="en-US"/>
              <a:t>3</a:t>
            </a:fld>
            <a:endParaRPr lang="en-US"/>
          </a:p>
        </p:txBody>
      </p:sp>
    </p:spTree>
    <p:extLst>
      <p:ext uri="{BB962C8B-B14F-4D97-AF65-F5344CB8AC3E}">
        <p14:creationId xmlns:p14="http://schemas.microsoft.com/office/powerpoint/2010/main" val="139069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Nucleotide Identity is</a:t>
            </a:r>
            <a:r>
              <a:rPr lang="en-US" dirty="0">
                <a:ea typeface="Calibri"/>
                <a:cs typeface="Calibri"/>
              </a:rPr>
              <a:t> </a:t>
            </a:r>
            <a:r>
              <a:rPr lang="en-US"/>
              <a:t>the percentage of nucleotides (A, T, C, G) that are identical between two DNA sequences when aligned.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4B4F1C1-F351-4A13-8E88-37D6E2C4F192}" type="slidenum">
              <a:rPr lang="en-US"/>
              <a:t>4</a:t>
            </a:fld>
            <a:endParaRPr lang="en-US"/>
          </a:p>
        </p:txBody>
      </p:sp>
    </p:spTree>
    <p:extLst>
      <p:ext uri="{BB962C8B-B14F-4D97-AF65-F5344CB8AC3E}">
        <p14:creationId xmlns:p14="http://schemas.microsoft.com/office/powerpoint/2010/main" val="78850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Whole point of the genome assembly was to identify the species in which the fragmented genome belonged too.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4B4F1C1-F351-4A13-8E88-37D6E2C4F192}" type="slidenum">
              <a:rPr lang="en-US"/>
              <a:t>5</a:t>
            </a:fld>
            <a:endParaRPr lang="en-US"/>
          </a:p>
        </p:txBody>
      </p:sp>
    </p:spTree>
    <p:extLst>
      <p:ext uri="{BB962C8B-B14F-4D97-AF65-F5344CB8AC3E}">
        <p14:creationId xmlns:p14="http://schemas.microsoft.com/office/powerpoint/2010/main" val="106192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err="1"/>
              <a:t>OprM</a:t>
            </a:r>
            <a:r>
              <a:rPr lang="en-US" dirty="0"/>
              <a:t> is a lipoprotein found in the outer membrane and is a part of the </a:t>
            </a:r>
            <a:r>
              <a:rPr lang="en-US" dirty="0" err="1"/>
              <a:t>MexAB-OprM</a:t>
            </a:r>
            <a:r>
              <a:rPr lang="en-US" dirty="0"/>
              <a:t> system, which helps pump out multiple drugs from the cell. Aids in </a:t>
            </a:r>
            <a:r>
              <a:rPr lang="en-US" dirty="0" err="1"/>
              <a:t>Pseudomas</a:t>
            </a:r>
            <a:r>
              <a:rPr lang="en-US" dirty="0"/>
              <a:t> </a:t>
            </a:r>
            <a:r>
              <a:rPr lang="en-US" dirty="0" err="1"/>
              <a:t>aureginosa</a:t>
            </a:r>
            <a:r>
              <a:rPr lang="en-US" dirty="0"/>
              <a:t> antibiotic resistance. </a:t>
            </a:r>
          </a:p>
          <a:p>
            <a:pPr marL="342900" indent="-342900">
              <a:buAutoNum type="arabicPeriod"/>
            </a:pPr>
            <a:r>
              <a:rPr lang="en-US" dirty="0"/>
              <a:t>Polymyxin is a class of antibiotics that target Gram-negative bacteria. </a:t>
            </a:r>
            <a:r>
              <a:rPr lang="en-US" err="1"/>
              <a:t>ArnC</a:t>
            </a:r>
            <a:r>
              <a:rPr lang="en-US" dirty="0"/>
              <a:t> is a glycosyltransferase enzyme involved in polymyxin resistance. Aids in </a:t>
            </a:r>
            <a:r>
              <a:rPr lang="en-US" err="1"/>
              <a:t>Pseudomas</a:t>
            </a:r>
            <a:r>
              <a:rPr lang="en-US" dirty="0"/>
              <a:t> </a:t>
            </a:r>
            <a:r>
              <a:rPr lang="en-US" err="1"/>
              <a:t>aureginosa</a:t>
            </a:r>
            <a:r>
              <a:rPr lang="en-US" dirty="0"/>
              <a:t> antibiotic resistance. </a:t>
            </a:r>
          </a:p>
          <a:p>
            <a:pPr marL="342900" indent="-342900">
              <a:buAutoNum type="arabicPeriod"/>
            </a:pPr>
            <a:r>
              <a:rPr lang="en-US" dirty="0" err="1"/>
              <a:t>CheR</a:t>
            </a:r>
            <a:r>
              <a:rPr lang="en-US" dirty="0"/>
              <a:t> is an enzyme that helps bacteria control their movement by adding methyl groups to chemotaxis receptor proteins, allowing the cell to adjust how it senses its environment.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4B4F1C1-F351-4A13-8E88-37D6E2C4F192}" type="slidenum">
              <a:rPr lang="en-US"/>
              <a:t>6</a:t>
            </a:fld>
            <a:endParaRPr lang="en-US"/>
          </a:p>
        </p:txBody>
      </p:sp>
    </p:spTree>
    <p:extLst>
      <p:ext uri="{BB962C8B-B14F-4D97-AF65-F5344CB8AC3E}">
        <p14:creationId xmlns:p14="http://schemas.microsoft.com/office/powerpoint/2010/main" val="246927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Courier New,monospace"/>
              <a:buChar char="o"/>
            </a:pPr>
            <a:r>
              <a:rPr lang="en-US"/>
              <a:t>The two rows represent the data for each neighboring species: Psuedomonas putida and Psuedomonas Syringae.</a:t>
            </a:r>
          </a:p>
          <a:p>
            <a:pPr marL="285750" indent="-285750">
              <a:lnSpc>
                <a:spcPct val="150000"/>
              </a:lnSpc>
              <a:buFont typeface="Courier New,monospace"/>
              <a:buChar char="o"/>
            </a:pPr>
            <a:r>
              <a:rPr lang="en-US"/>
              <a:t>ANI % is the percentage of shraed nucletoide identity between the neighborining species and the or initial genome. </a:t>
            </a:r>
          </a:p>
          <a:p>
            <a:pPr marL="285750" indent="-285750">
              <a:lnSpc>
                <a:spcPct val="150000"/>
              </a:lnSpc>
              <a:buFont typeface="Courier New,monospace"/>
              <a:buChar char="o"/>
            </a:pPr>
            <a:r>
              <a:rPr lang="en-US"/>
              <a:t>Fragments aligned represents the number of aligned nucelotide sequence between the neighborinign speices and the orginal genome.</a:t>
            </a:r>
          </a:p>
          <a:p>
            <a:pPr marL="285750" indent="-285750">
              <a:lnSpc>
                <a:spcPct val="150000"/>
              </a:lnSpc>
              <a:buFont typeface="Courier New,monospace"/>
              <a:buChar char="o"/>
            </a:pPr>
            <a:r>
              <a:rPr lang="en-US"/>
              <a:t>Total fragments reprsents the total number of nueclotides in the neighboriing species. </a:t>
            </a:r>
          </a:p>
        </p:txBody>
      </p:sp>
      <p:sp>
        <p:nvSpPr>
          <p:cNvPr id="4" name="Slide Number Placeholder 3"/>
          <p:cNvSpPr>
            <a:spLocks noGrp="1"/>
          </p:cNvSpPr>
          <p:nvPr>
            <p:ph type="sldNum" sz="quarter" idx="5"/>
          </p:nvPr>
        </p:nvSpPr>
        <p:spPr/>
        <p:txBody>
          <a:bodyPr/>
          <a:lstStyle/>
          <a:p>
            <a:fld id="{34B4F1C1-F351-4A13-8E88-37D6E2C4F192}" type="slidenum">
              <a:t>7</a:t>
            </a:fld>
            <a:endParaRPr lang="en-US"/>
          </a:p>
        </p:txBody>
      </p:sp>
    </p:spTree>
    <p:extLst>
      <p:ext uri="{BB962C8B-B14F-4D97-AF65-F5344CB8AC3E}">
        <p14:creationId xmlns:p14="http://schemas.microsoft.com/office/powerpoint/2010/main" val="16276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8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2538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5354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156748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15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5540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6905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820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719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77768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4247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1814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1D97-F2AB-25CB-0EEE-CF7E6A527F1D}"/>
              </a:ext>
            </a:extLst>
          </p:cNvPr>
          <p:cNvSpPr>
            <a:spLocks noGrp="1"/>
          </p:cNvSpPr>
          <p:nvPr>
            <p:ph type="ctrTitle"/>
          </p:nvPr>
        </p:nvSpPr>
        <p:spPr/>
        <p:txBody>
          <a:bodyPr>
            <a:normAutofit/>
          </a:bodyPr>
          <a:lstStyle/>
          <a:p>
            <a:r>
              <a:rPr lang="en-US" sz="4800" b="1" dirty="0">
                <a:ea typeface="Calibri Light"/>
                <a:cs typeface="Calibri Light"/>
              </a:rPr>
              <a:t>Genome Assembly and Annotation of </a:t>
            </a:r>
            <a:r>
              <a:rPr lang="en-US" sz="4800" b="1" i="1">
                <a:latin typeface="Calibri Light"/>
                <a:ea typeface="+mj-lt"/>
                <a:cs typeface="+mj-lt"/>
              </a:rPr>
              <a:t>Pseudomonas aeruginosa</a:t>
            </a:r>
            <a:r>
              <a:rPr lang="en-US" sz="4800" b="1">
                <a:latin typeface="Calibri Light"/>
                <a:ea typeface="+mj-lt"/>
                <a:cs typeface="+mj-lt"/>
              </a:rPr>
              <a:t> strain PaLo3 Chromosome, Complete genome</a:t>
            </a:r>
            <a:r>
              <a:rPr lang="en-US" sz="6600" b="1" dirty="0">
                <a:latin typeface="Calibri"/>
                <a:ea typeface="+mj-lt"/>
                <a:cs typeface="+mj-lt"/>
              </a:rPr>
              <a:t> </a:t>
            </a:r>
            <a:endParaRPr lang="en-US" sz="1000" b="1" dirty="0">
              <a:solidFill>
                <a:srgbClr val="985735"/>
              </a:solidFill>
              <a:latin typeface="Calibri"/>
              <a:ea typeface="Calibri Light"/>
              <a:cs typeface="Arial"/>
            </a:endParaRPr>
          </a:p>
        </p:txBody>
      </p:sp>
      <p:sp>
        <p:nvSpPr>
          <p:cNvPr id="3" name="Subtitle 2">
            <a:extLst>
              <a:ext uri="{FF2B5EF4-FFF2-40B4-BE49-F238E27FC236}">
                <a16:creationId xmlns:a16="http://schemas.microsoft.com/office/drawing/2014/main" id="{29FA7F84-333F-8886-B300-42519BE77D33}"/>
              </a:ext>
            </a:extLst>
          </p:cNvPr>
          <p:cNvSpPr>
            <a:spLocks noGrp="1"/>
          </p:cNvSpPr>
          <p:nvPr>
            <p:ph type="subTitle" idx="1"/>
          </p:nvPr>
        </p:nvSpPr>
        <p:spPr/>
        <p:txBody>
          <a:bodyPr vert="horz" lIns="91440" tIns="45720" rIns="91440" bIns="45720" rtlCol="0" anchor="t">
            <a:normAutofit/>
          </a:bodyPr>
          <a:lstStyle/>
          <a:p>
            <a:r>
              <a:rPr lang="en-US" dirty="0">
                <a:solidFill>
                  <a:schemeClr val="bg2">
                    <a:lumMod val="49000"/>
                  </a:schemeClr>
                </a:solidFill>
                <a:ea typeface="Calibri Light"/>
                <a:cs typeface="Calibri Light"/>
              </a:rPr>
              <a:t>Sofia Amaral </a:t>
            </a:r>
          </a:p>
        </p:txBody>
      </p:sp>
    </p:spTree>
    <p:extLst>
      <p:ext uri="{BB962C8B-B14F-4D97-AF65-F5344CB8AC3E}">
        <p14:creationId xmlns:p14="http://schemas.microsoft.com/office/powerpoint/2010/main" val="304984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86A9-29A3-B449-F94D-E70B28365D62}"/>
              </a:ext>
            </a:extLst>
          </p:cNvPr>
          <p:cNvSpPr>
            <a:spLocks noGrp="1"/>
          </p:cNvSpPr>
          <p:nvPr>
            <p:ph type="title"/>
          </p:nvPr>
        </p:nvSpPr>
        <p:spPr/>
        <p:txBody>
          <a:bodyPr/>
          <a:lstStyle/>
          <a:p>
            <a:endParaRPr lang="en-US" sz="1400">
              <a:solidFill>
                <a:srgbClr val="333333"/>
              </a:solidFill>
              <a:ea typeface="Calibri Light"/>
              <a:cs typeface="Calibri Light"/>
            </a:endParaRPr>
          </a:p>
          <a:p>
            <a:r>
              <a:rPr lang="en-US" b="1">
                <a:ea typeface="Calibri Light"/>
                <a:cs typeface="Calibri Light"/>
              </a:rPr>
              <a:t>Introduction</a:t>
            </a:r>
            <a:endParaRPr lang="en-US">
              <a:ea typeface="Calibri Light"/>
              <a:cs typeface="Calibri Light"/>
            </a:endParaRPr>
          </a:p>
        </p:txBody>
      </p:sp>
      <p:sp>
        <p:nvSpPr>
          <p:cNvPr id="3" name="Content Placeholder 2">
            <a:extLst>
              <a:ext uri="{FF2B5EF4-FFF2-40B4-BE49-F238E27FC236}">
                <a16:creationId xmlns:a16="http://schemas.microsoft.com/office/drawing/2014/main" id="{895DA60D-CC05-D220-3050-B028F8444537}"/>
              </a:ext>
            </a:extLst>
          </p:cNvPr>
          <p:cNvSpPr>
            <a:spLocks noGrp="1"/>
          </p:cNvSpPr>
          <p:nvPr>
            <p:ph idx="1"/>
          </p:nvPr>
        </p:nvSpPr>
        <p:spPr>
          <a:xfrm>
            <a:off x="1187591" y="1811867"/>
            <a:ext cx="10058400" cy="4412826"/>
          </a:xfrm>
        </p:spPr>
        <p:txBody>
          <a:bodyPr vert="horz" lIns="0" tIns="45720" rIns="0" bIns="45720" rtlCol="0" anchor="t">
            <a:normAutofit fontScale="92500" lnSpcReduction="10000"/>
          </a:bodyPr>
          <a:lstStyle/>
          <a:p>
            <a:pPr marL="0" indent="0">
              <a:buNone/>
            </a:pPr>
            <a:r>
              <a:rPr lang="en-US" sz="1800" b="1" dirty="0">
                <a:solidFill>
                  <a:srgbClr val="333333"/>
                </a:solidFill>
                <a:ea typeface="+mn-lt"/>
                <a:cs typeface="+mn-lt"/>
              </a:rPr>
              <a:t>Purpose of the Study</a:t>
            </a:r>
            <a:endParaRPr lang="en-US" sz="1800" b="1">
              <a:solidFill>
                <a:srgbClr val="333333"/>
              </a:solidFill>
              <a:latin typeface="Lato Extended"/>
              <a:ea typeface="+mn-lt"/>
              <a:cs typeface="+mn-lt"/>
            </a:endParaRPr>
          </a:p>
          <a:p>
            <a:pPr marL="457200" indent="-457200">
              <a:buAutoNum type="arabicPeriod"/>
            </a:pPr>
            <a:r>
              <a:rPr lang="en-US" sz="1800" dirty="0">
                <a:solidFill>
                  <a:srgbClr val="333333"/>
                </a:solidFill>
                <a:ea typeface="+mn-lt"/>
                <a:cs typeface="+mn-lt"/>
              </a:rPr>
              <a:t>To complete a genome assembly and annotation of two sections from a chosen genome.</a:t>
            </a:r>
          </a:p>
          <a:p>
            <a:pPr marL="457200" indent="-457200">
              <a:buAutoNum type="arabicPeriod"/>
            </a:pPr>
            <a:r>
              <a:rPr lang="en-US" sz="1800" dirty="0">
                <a:solidFill>
                  <a:srgbClr val="333333"/>
                </a:solidFill>
                <a:ea typeface="+mn-lt"/>
                <a:cs typeface="+mn-lt"/>
              </a:rPr>
              <a:t>To verify that the organism matches the chosen genome. </a:t>
            </a:r>
            <a:endParaRPr lang="en-US" sz="1800">
              <a:solidFill>
                <a:srgbClr val="404040"/>
              </a:solidFill>
              <a:ea typeface="+mn-lt"/>
              <a:cs typeface="+mn-lt"/>
            </a:endParaRPr>
          </a:p>
          <a:p>
            <a:pPr marL="457200" indent="-457200">
              <a:buAutoNum type="arabicPeriod"/>
            </a:pPr>
            <a:r>
              <a:rPr lang="en-US" sz="1800" dirty="0">
                <a:solidFill>
                  <a:srgbClr val="333333"/>
                </a:solidFill>
                <a:ea typeface="Calibri" panose="020F0502020204030204"/>
                <a:cs typeface="Calibri" panose="020F0502020204030204"/>
              </a:rPr>
              <a:t>To identify specific genes in the genome and note their function and location in the organism. </a:t>
            </a:r>
          </a:p>
          <a:p>
            <a:pPr marL="0" indent="0">
              <a:buNone/>
            </a:pPr>
            <a:r>
              <a:rPr lang="en-US" sz="1800" b="1" dirty="0">
                <a:solidFill>
                  <a:srgbClr val="333333"/>
                </a:solidFill>
                <a:ea typeface="+mn-lt"/>
                <a:cs typeface="+mn-lt"/>
              </a:rPr>
              <a:t>Why This Organism Was Chosen</a:t>
            </a:r>
            <a:endParaRPr lang="en-US" sz="1800" b="1">
              <a:ea typeface="Calibri" panose="020F0502020204030204"/>
              <a:cs typeface="Calibri" panose="020F0502020204030204"/>
            </a:endParaRPr>
          </a:p>
          <a:p>
            <a:pPr marL="457200" indent="-457200">
              <a:buAutoNum type="arabicPeriod"/>
            </a:pPr>
            <a:r>
              <a:rPr lang="en-US" sz="1800" i="1" dirty="0">
                <a:solidFill>
                  <a:srgbClr val="333333"/>
                </a:solidFill>
                <a:ea typeface="+mn-lt"/>
                <a:cs typeface="+mn-lt"/>
              </a:rPr>
              <a:t>Pseudomonas aeruginosa</a:t>
            </a:r>
            <a:r>
              <a:rPr lang="en-US" sz="1800" dirty="0">
                <a:solidFill>
                  <a:srgbClr val="333333"/>
                </a:solidFill>
                <a:ea typeface="Calibri" panose="020F0502020204030204"/>
                <a:cs typeface="Calibri" panose="020F0502020204030204"/>
              </a:rPr>
              <a:t> is prevalent in </a:t>
            </a:r>
            <a:r>
              <a:rPr lang="en-US" sz="1800">
                <a:solidFill>
                  <a:srgbClr val="333333"/>
                </a:solidFill>
                <a:ea typeface="Calibri" panose="020F0502020204030204"/>
                <a:cs typeface="Calibri" panose="020F0502020204030204"/>
              </a:rPr>
              <a:t>environmental</a:t>
            </a:r>
            <a:r>
              <a:rPr lang="en-US" sz="1800" dirty="0">
                <a:solidFill>
                  <a:srgbClr val="333333"/>
                </a:solidFill>
                <a:ea typeface="Calibri" panose="020F0502020204030204"/>
                <a:cs typeface="Calibri" panose="020F0502020204030204"/>
              </a:rPr>
              <a:t> settings like soil and water making it important for ecological studies</a:t>
            </a:r>
          </a:p>
          <a:p>
            <a:pPr marL="457200" indent="-457200">
              <a:buAutoNum type="arabicPeriod"/>
            </a:pPr>
            <a:r>
              <a:rPr lang="en-US" sz="1800" i="1" dirty="0">
                <a:solidFill>
                  <a:srgbClr val="333333"/>
                </a:solidFill>
                <a:ea typeface="+mn-lt"/>
                <a:cs typeface="+mn-lt"/>
              </a:rPr>
              <a:t>Pseudomonas aeruginosa</a:t>
            </a:r>
            <a:r>
              <a:rPr lang="en-US" sz="1800" dirty="0">
                <a:solidFill>
                  <a:srgbClr val="333333"/>
                </a:solidFill>
                <a:ea typeface="+mn-lt"/>
                <a:cs typeface="+mn-lt"/>
              </a:rPr>
              <a:t> is highly resistant to antibiotics and an </a:t>
            </a:r>
            <a:r>
              <a:rPr lang="en-US" sz="1800">
                <a:solidFill>
                  <a:srgbClr val="333333"/>
                </a:solidFill>
                <a:ea typeface="+mn-lt"/>
                <a:cs typeface="+mn-lt"/>
              </a:rPr>
              <a:t>annotation</a:t>
            </a:r>
            <a:r>
              <a:rPr lang="en-US" sz="1800" dirty="0">
                <a:solidFill>
                  <a:srgbClr val="333333"/>
                </a:solidFill>
                <a:ea typeface="+mn-lt"/>
                <a:cs typeface="+mn-lt"/>
              </a:rPr>
              <a:t> can help understand which genes contribute to its resistance. </a:t>
            </a:r>
          </a:p>
          <a:p>
            <a:pPr marL="0" indent="0">
              <a:buNone/>
            </a:pPr>
            <a:r>
              <a:rPr lang="en-US" sz="1800" b="1" dirty="0">
                <a:solidFill>
                  <a:srgbClr val="333333"/>
                </a:solidFill>
                <a:ea typeface="+mn-lt"/>
                <a:cs typeface="+mn-lt"/>
              </a:rPr>
              <a:t>Significance</a:t>
            </a:r>
            <a:endParaRPr lang="en-US" sz="1800" dirty="0">
              <a:solidFill>
                <a:srgbClr val="404040"/>
              </a:solidFill>
              <a:ea typeface="+mn-lt"/>
              <a:cs typeface="+mn-lt"/>
            </a:endParaRPr>
          </a:p>
          <a:p>
            <a:pPr marL="342900" indent="-342900">
              <a:buAutoNum type="arabicPeriod"/>
            </a:pPr>
            <a:r>
              <a:rPr lang="en-US" sz="1800" dirty="0">
                <a:solidFill>
                  <a:srgbClr val="333333"/>
                </a:solidFill>
                <a:ea typeface="+mn-lt"/>
                <a:cs typeface="+mn-lt"/>
              </a:rPr>
              <a:t>Genome assembly provides a starting point to analyze an organism's structure and function. </a:t>
            </a:r>
          </a:p>
          <a:p>
            <a:pPr marL="342900" indent="-342900">
              <a:buAutoNum type="arabicPeriod"/>
            </a:pPr>
            <a:r>
              <a:rPr lang="en-US" sz="1800" dirty="0">
                <a:solidFill>
                  <a:srgbClr val="333333"/>
                </a:solidFill>
                <a:ea typeface="+mn-lt"/>
                <a:cs typeface="+mn-lt"/>
              </a:rPr>
              <a:t>Genome annotation identifies genes and functional elements in a genome, helping understand it's metabolic, virulent, and resistant capabilities.</a:t>
            </a:r>
            <a:endParaRPr lang="en-US" dirty="0">
              <a:ea typeface="Calibri" panose="020F0502020204030204"/>
              <a:cs typeface="Calibri" panose="020F0502020204030204"/>
            </a:endParaRPr>
          </a:p>
          <a:p>
            <a:pPr>
              <a:buAutoNum type="arabicPeriod"/>
            </a:pPr>
            <a:endParaRPr lang="en-US" dirty="0">
              <a:solidFill>
                <a:srgbClr val="333333"/>
              </a:solidFill>
              <a:latin typeface="Lato Extended"/>
              <a:ea typeface="Calibri" panose="020F0502020204030204"/>
              <a:cs typeface="Calibri" panose="020F0502020204030204"/>
            </a:endParaRPr>
          </a:p>
          <a:p>
            <a:pPr marL="0" indent="0">
              <a:buNone/>
            </a:pPr>
            <a:endParaRPr lang="en-US" b="1" dirty="0">
              <a:solidFill>
                <a:srgbClr val="333333"/>
              </a:solidFill>
              <a:latin typeface="Lato Extended"/>
              <a:ea typeface="+mn-lt"/>
              <a:cs typeface="+mn-lt"/>
            </a:endParaRPr>
          </a:p>
        </p:txBody>
      </p:sp>
    </p:spTree>
    <p:extLst>
      <p:ext uri="{BB962C8B-B14F-4D97-AF65-F5344CB8AC3E}">
        <p14:creationId xmlns:p14="http://schemas.microsoft.com/office/powerpoint/2010/main" val="292726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BA52-8EBD-38CA-484C-A2221C37CEBE}"/>
              </a:ext>
            </a:extLst>
          </p:cNvPr>
          <p:cNvSpPr>
            <a:spLocks noGrp="1"/>
          </p:cNvSpPr>
          <p:nvPr>
            <p:ph type="title" idx="4294967295"/>
          </p:nvPr>
        </p:nvSpPr>
        <p:spPr>
          <a:xfrm>
            <a:off x="130726" y="88428"/>
            <a:ext cx="5413023" cy="777698"/>
          </a:xfrm>
        </p:spPr>
        <p:txBody>
          <a:bodyPr vert="horz" lIns="91440" tIns="45720" rIns="91440" bIns="45720" rtlCol="0" anchor="b">
            <a:noAutofit/>
          </a:bodyPr>
          <a:lstStyle/>
          <a:p>
            <a:endParaRPr lang="en-US" sz="1100">
              <a:solidFill>
                <a:srgbClr val="333333"/>
              </a:solidFill>
              <a:ea typeface="Calibri Light"/>
              <a:cs typeface="Calibri Light"/>
            </a:endParaRPr>
          </a:p>
          <a:p>
            <a:r>
              <a:rPr lang="en-US" sz="3600" b="1">
                <a:solidFill>
                  <a:srgbClr val="404040"/>
                </a:solidFill>
                <a:ea typeface="Calibri Light"/>
                <a:cs typeface="Calibri Light"/>
              </a:rPr>
              <a:t>Methods: Genome Assembly</a:t>
            </a:r>
          </a:p>
        </p:txBody>
      </p:sp>
      <p:sp>
        <p:nvSpPr>
          <p:cNvPr id="12" name="Text Placeholder 11">
            <a:extLst>
              <a:ext uri="{FF2B5EF4-FFF2-40B4-BE49-F238E27FC236}">
                <a16:creationId xmlns:a16="http://schemas.microsoft.com/office/drawing/2014/main" id="{75C640EF-DAAF-8334-5A1B-A30BD0015E63}"/>
              </a:ext>
            </a:extLst>
          </p:cNvPr>
          <p:cNvSpPr>
            <a:spLocks noGrp="1"/>
          </p:cNvSpPr>
          <p:nvPr>
            <p:ph type="body" sz="quarter" idx="4294967295"/>
          </p:nvPr>
        </p:nvSpPr>
        <p:spPr>
          <a:xfrm>
            <a:off x="6434843" y="3344976"/>
            <a:ext cx="4938712" cy="736600"/>
          </a:xfrm>
        </p:spPr>
        <p:txBody>
          <a:bodyPr vert="horz" lIns="0" tIns="45720" rIns="0" bIns="45720" rtlCol="0" anchor="t">
            <a:normAutofit/>
          </a:bodyPr>
          <a:lstStyle/>
          <a:p>
            <a:pPr algn="ctr"/>
            <a:r>
              <a:rPr lang="en-US" b="1">
                <a:solidFill>
                  <a:schemeClr val="bg2">
                    <a:lumMod val="49000"/>
                  </a:schemeClr>
                </a:solidFill>
                <a:ea typeface="+mn-lt"/>
                <a:cs typeface="+mn-lt"/>
              </a:rPr>
              <a:t>QUALITY COMPARISION</a:t>
            </a:r>
            <a:endParaRPr lang="en-US" b="1">
              <a:solidFill>
                <a:schemeClr val="bg2">
                  <a:lumMod val="49000"/>
                </a:schemeClr>
              </a:solidFill>
              <a:ea typeface="Calibri" panose="020F0502020204030204"/>
              <a:cs typeface="Calibri" panose="020F0502020204030204"/>
            </a:endParaRPr>
          </a:p>
        </p:txBody>
      </p:sp>
      <p:sp>
        <p:nvSpPr>
          <p:cNvPr id="3" name="Rectangle 2">
            <a:extLst>
              <a:ext uri="{FF2B5EF4-FFF2-40B4-BE49-F238E27FC236}">
                <a16:creationId xmlns:a16="http://schemas.microsoft.com/office/drawing/2014/main" id="{0EBBC241-74F2-8D5D-2DAC-7BF621E4D58A}"/>
              </a:ext>
            </a:extLst>
          </p:cNvPr>
          <p:cNvSpPr/>
          <p:nvPr/>
        </p:nvSpPr>
        <p:spPr>
          <a:xfrm>
            <a:off x="6300103" y="274093"/>
            <a:ext cx="5421375" cy="574605"/>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09724A-6626-EE55-49DD-E1C4469511E1}"/>
              </a:ext>
            </a:extLst>
          </p:cNvPr>
          <p:cNvSpPr/>
          <p:nvPr/>
        </p:nvSpPr>
        <p:spPr>
          <a:xfrm>
            <a:off x="6317037" y="3189562"/>
            <a:ext cx="5427922" cy="646402"/>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1">
            <a:extLst>
              <a:ext uri="{FF2B5EF4-FFF2-40B4-BE49-F238E27FC236}">
                <a16:creationId xmlns:a16="http://schemas.microsoft.com/office/drawing/2014/main" id="{D018D5D8-FFC2-6C5F-F753-C6B189C536B2}"/>
              </a:ext>
            </a:extLst>
          </p:cNvPr>
          <p:cNvSpPr txBox="1">
            <a:spLocks/>
          </p:cNvSpPr>
          <p:nvPr/>
        </p:nvSpPr>
        <p:spPr>
          <a:xfrm>
            <a:off x="6301184" y="375998"/>
            <a:ext cx="4874817" cy="63522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b="1" err="1">
                <a:solidFill>
                  <a:schemeClr val="bg2">
                    <a:lumMod val="49000"/>
                  </a:schemeClr>
                </a:solidFill>
                <a:ea typeface="+mn-lt"/>
                <a:cs typeface="+mn-lt"/>
              </a:rPr>
              <a:t>ABYss</a:t>
            </a:r>
            <a:r>
              <a:rPr lang="en-US" b="1">
                <a:solidFill>
                  <a:schemeClr val="bg2">
                    <a:lumMod val="49000"/>
                  </a:schemeClr>
                </a:solidFill>
                <a:ea typeface="+mn-lt"/>
                <a:cs typeface="+mn-lt"/>
              </a:rPr>
              <a:t> OUTPUTS</a:t>
            </a:r>
            <a:endParaRPr lang="en-US" b="1">
              <a:solidFill>
                <a:schemeClr val="bg2">
                  <a:lumMod val="49000"/>
                </a:schemeClr>
              </a:solidFill>
              <a:ea typeface="Calibri" panose="020F0502020204030204"/>
              <a:cs typeface="Calibri" panose="020F0502020204030204"/>
            </a:endParaRPr>
          </a:p>
        </p:txBody>
      </p:sp>
      <p:graphicFrame>
        <p:nvGraphicFramePr>
          <p:cNvPr id="9" name="Table 8">
            <a:extLst>
              <a:ext uri="{FF2B5EF4-FFF2-40B4-BE49-F238E27FC236}">
                <a16:creationId xmlns:a16="http://schemas.microsoft.com/office/drawing/2014/main" id="{84CB20D4-54AA-0648-35C1-48C311D33546}"/>
              </a:ext>
            </a:extLst>
          </p:cNvPr>
          <p:cNvGraphicFramePr>
            <a:graphicFrameLocks noGrp="1"/>
          </p:cNvGraphicFramePr>
          <p:nvPr>
            <p:extLst>
              <p:ext uri="{D42A27DB-BD31-4B8C-83A1-F6EECF244321}">
                <p14:modId xmlns:p14="http://schemas.microsoft.com/office/powerpoint/2010/main" val="3913177129"/>
              </p:ext>
            </p:extLst>
          </p:nvPr>
        </p:nvGraphicFramePr>
        <p:xfrm>
          <a:off x="6316133" y="990712"/>
          <a:ext cx="5437632" cy="2085244"/>
        </p:xfrm>
        <a:graphic>
          <a:graphicData uri="http://schemas.openxmlformats.org/drawingml/2006/table">
            <a:tbl>
              <a:tblPr firstRow="1" bandRow="1">
                <a:tableStyleId>{5C22544A-7EE6-4342-B048-85BDC9FD1C3A}</a:tableStyleId>
              </a:tblPr>
              <a:tblGrid>
                <a:gridCol w="1359408">
                  <a:extLst>
                    <a:ext uri="{9D8B030D-6E8A-4147-A177-3AD203B41FA5}">
                      <a16:colId xmlns:a16="http://schemas.microsoft.com/office/drawing/2014/main" val="3865246424"/>
                    </a:ext>
                  </a:extLst>
                </a:gridCol>
                <a:gridCol w="707134">
                  <a:extLst>
                    <a:ext uri="{9D8B030D-6E8A-4147-A177-3AD203B41FA5}">
                      <a16:colId xmlns:a16="http://schemas.microsoft.com/office/drawing/2014/main" val="998489272"/>
                    </a:ext>
                  </a:extLst>
                </a:gridCol>
                <a:gridCol w="707135">
                  <a:extLst>
                    <a:ext uri="{9D8B030D-6E8A-4147-A177-3AD203B41FA5}">
                      <a16:colId xmlns:a16="http://schemas.microsoft.com/office/drawing/2014/main" val="3377501965"/>
                    </a:ext>
                  </a:extLst>
                </a:gridCol>
                <a:gridCol w="2663955">
                  <a:extLst>
                    <a:ext uri="{9D8B030D-6E8A-4147-A177-3AD203B41FA5}">
                      <a16:colId xmlns:a16="http://schemas.microsoft.com/office/drawing/2014/main" val="2750519612"/>
                    </a:ext>
                  </a:extLst>
                </a:gridCol>
              </a:tblGrid>
              <a:tr h="521311">
                <a:tc>
                  <a:txBody>
                    <a:bodyPr/>
                    <a:lstStyle/>
                    <a:p>
                      <a:r>
                        <a:rPr lang="en-US" dirty="0"/>
                        <a:t>Name</a:t>
                      </a:r>
                    </a:p>
                  </a:txBody>
                  <a:tcPr/>
                </a:tc>
                <a:tc>
                  <a:txBody>
                    <a:bodyPr/>
                    <a:lstStyle/>
                    <a:p>
                      <a:r>
                        <a:rPr lang="en-US"/>
                        <a:t>N</a:t>
                      </a:r>
                    </a:p>
                  </a:txBody>
                  <a:tcPr/>
                </a:tc>
                <a:tc>
                  <a:txBody>
                    <a:bodyPr/>
                    <a:lstStyle/>
                    <a:p>
                      <a:r>
                        <a:rPr lang="en-US" baseline="0"/>
                        <a:t>N50</a:t>
                      </a:r>
                      <a:endParaRPr lang="en-US" baseline="-25000"/>
                    </a:p>
                  </a:txBody>
                  <a:tcPr/>
                </a:tc>
                <a:tc>
                  <a:txBody>
                    <a:bodyPr/>
                    <a:lstStyle/>
                    <a:p>
                      <a:r>
                        <a:rPr lang="en-US"/>
                        <a:t>Predicted Genome Length</a:t>
                      </a:r>
                    </a:p>
                  </a:txBody>
                  <a:tcPr/>
                </a:tc>
                <a:extLst>
                  <a:ext uri="{0D108BD9-81ED-4DB2-BD59-A6C34878D82A}">
                    <a16:rowId xmlns:a16="http://schemas.microsoft.com/office/drawing/2014/main" val="3395063189"/>
                  </a:ext>
                </a:extLst>
              </a:tr>
              <a:tr h="521311">
                <a:tc>
                  <a:txBody>
                    <a:bodyPr/>
                    <a:lstStyle/>
                    <a:p>
                      <a:r>
                        <a:rPr lang="en-US" err="1"/>
                        <a:t>untigs</a:t>
                      </a:r>
                    </a:p>
                  </a:txBody>
                  <a:tcPr/>
                </a:tc>
                <a:tc>
                  <a:txBody>
                    <a:bodyPr/>
                    <a:lstStyle/>
                    <a:p>
                      <a:r>
                        <a:rPr lang="en-US"/>
                        <a:t>509</a:t>
                      </a:r>
                    </a:p>
                  </a:txBody>
                  <a:tcPr/>
                </a:tc>
                <a:tc>
                  <a:txBody>
                    <a:bodyPr/>
                    <a:lstStyle/>
                    <a:p>
                      <a:r>
                        <a:rPr lang="en-US"/>
                        <a:t>48</a:t>
                      </a:r>
                    </a:p>
                  </a:txBody>
                  <a:tcPr/>
                </a:tc>
                <a:tc>
                  <a:txBody>
                    <a:bodyPr/>
                    <a:lstStyle/>
                    <a:p>
                      <a:r>
                        <a:rPr lang="en-US"/>
                        <a:t>53440</a:t>
                      </a:r>
                    </a:p>
                  </a:txBody>
                  <a:tcPr/>
                </a:tc>
                <a:extLst>
                  <a:ext uri="{0D108BD9-81ED-4DB2-BD59-A6C34878D82A}">
                    <a16:rowId xmlns:a16="http://schemas.microsoft.com/office/drawing/2014/main" val="650870724"/>
                  </a:ext>
                </a:extLst>
              </a:tr>
              <a:tr h="521311">
                <a:tc>
                  <a:txBody>
                    <a:bodyPr/>
                    <a:lstStyle/>
                    <a:p>
                      <a:r>
                        <a:rPr lang="en-US" dirty="0"/>
                        <a:t>contigs</a:t>
                      </a:r>
                    </a:p>
                  </a:txBody>
                  <a:tcPr/>
                </a:tc>
                <a:tc>
                  <a:txBody>
                    <a:bodyPr/>
                    <a:lstStyle/>
                    <a:p>
                      <a:r>
                        <a:rPr lang="en-US"/>
                        <a:t>313</a:t>
                      </a:r>
                    </a:p>
                  </a:txBody>
                  <a:tcPr/>
                </a:tc>
                <a:tc>
                  <a:txBody>
                    <a:bodyPr/>
                    <a:lstStyle/>
                    <a:p>
                      <a:r>
                        <a:rPr lang="en-US"/>
                        <a:t>27</a:t>
                      </a:r>
                    </a:p>
                  </a:txBody>
                  <a:tcPr/>
                </a:tc>
                <a:tc>
                  <a:txBody>
                    <a:bodyPr/>
                    <a:lstStyle/>
                    <a:p>
                      <a:r>
                        <a:rPr lang="en-US"/>
                        <a:t>101199</a:t>
                      </a:r>
                    </a:p>
                  </a:txBody>
                  <a:tcPr/>
                </a:tc>
                <a:extLst>
                  <a:ext uri="{0D108BD9-81ED-4DB2-BD59-A6C34878D82A}">
                    <a16:rowId xmlns:a16="http://schemas.microsoft.com/office/drawing/2014/main" val="2036563597"/>
                  </a:ext>
                </a:extLst>
              </a:tr>
              <a:tr h="521311">
                <a:tc>
                  <a:txBody>
                    <a:bodyPr/>
                    <a:lstStyle/>
                    <a:p>
                      <a:r>
                        <a:rPr lang="en-US" dirty="0"/>
                        <a:t>scaffolds</a:t>
                      </a:r>
                    </a:p>
                  </a:txBody>
                  <a:tcPr/>
                </a:tc>
                <a:tc>
                  <a:txBody>
                    <a:bodyPr/>
                    <a:lstStyle/>
                    <a:p>
                      <a:r>
                        <a:rPr lang="en-US"/>
                        <a:t>236</a:t>
                      </a:r>
                    </a:p>
                  </a:txBody>
                  <a:tcPr/>
                </a:tc>
                <a:tc>
                  <a:txBody>
                    <a:bodyPr/>
                    <a:lstStyle/>
                    <a:p>
                      <a:r>
                        <a:rPr lang="en-US"/>
                        <a:t>18</a:t>
                      </a:r>
                    </a:p>
                  </a:txBody>
                  <a:tcPr/>
                </a:tc>
                <a:tc>
                  <a:txBody>
                    <a:bodyPr/>
                    <a:lstStyle/>
                    <a:p>
                      <a:pPr lvl="0">
                        <a:buNone/>
                      </a:pPr>
                      <a:r>
                        <a:rPr lang="en-US" sz="1800" b="0" i="0" u="none" strike="noStrike" noProof="0">
                          <a:solidFill>
                            <a:srgbClr val="000000"/>
                          </a:solidFill>
                          <a:latin typeface="Calibri"/>
                        </a:rPr>
                        <a:t>482946</a:t>
                      </a:r>
                      <a:endParaRPr lang="en-US"/>
                    </a:p>
                  </a:txBody>
                  <a:tcPr/>
                </a:tc>
                <a:extLst>
                  <a:ext uri="{0D108BD9-81ED-4DB2-BD59-A6C34878D82A}">
                    <a16:rowId xmlns:a16="http://schemas.microsoft.com/office/drawing/2014/main" val="3595708154"/>
                  </a:ext>
                </a:extLst>
              </a:tr>
            </a:tbl>
          </a:graphicData>
        </a:graphic>
      </p:graphicFrame>
      <p:sp>
        <p:nvSpPr>
          <p:cNvPr id="10" name="Rectangle 9">
            <a:extLst>
              <a:ext uri="{FF2B5EF4-FFF2-40B4-BE49-F238E27FC236}">
                <a16:creationId xmlns:a16="http://schemas.microsoft.com/office/drawing/2014/main" id="{34192F59-CA05-338B-ADF3-2EE2C9080504}"/>
              </a:ext>
            </a:extLst>
          </p:cNvPr>
          <p:cNvSpPr/>
          <p:nvPr/>
        </p:nvSpPr>
        <p:spPr>
          <a:xfrm>
            <a:off x="237067" y="995226"/>
            <a:ext cx="5302390" cy="13397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cxnSp>
        <p:nvCxnSpPr>
          <p:cNvPr id="11" name="Straight Arrow Connector 10">
            <a:extLst>
              <a:ext uri="{FF2B5EF4-FFF2-40B4-BE49-F238E27FC236}">
                <a16:creationId xmlns:a16="http://schemas.microsoft.com/office/drawing/2014/main" id="{080CC467-5409-9679-D131-20CB9A35BFC1}"/>
              </a:ext>
            </a:extLst>
          </p:cNvPr>
          <p:cNvCxnSpPr/>
          <p:nvPr/>
        </p:nvCxnSpPr>
        <p:spPr>
          <a:xfrm>
            <a:off x="230970" y="851635"/>
            <a:ext cx="5307583" cy="23478"/>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AI-generated content may be incorrect.">
            <a:extLst>
              <a:ext uri="{FF2B5EF4-FFF2-40B4-BE49-F238E27FC236}">
                <a16:creationId xmlns:a16="http://schemas.microsoft.com/office/drawing/2014/main" id="{A67F9F07-523A-0946-CF46-4A445CE54270}"/>
              </a:ext>
            </a:extLst>
          </p:cNvPr>
          <p:cNvPicPr>
            <a:picLocks noChangeAspect="1"/>
          </p:cNvPicPr>
          <p:nvPr/>
        </p:nvPicPr>
        <p:blipFill>
          <a:blip r:embed="rId3"/>
          <a:stretch>
            <a:fillRect/>
          </a:stretch>
        </p:blipFill>
        <p:spPr>
          <a:xfrm>
            <a:off x="6321552" y="3937728"/>
            <a:ext cx="5437632" cy="2243903"/>
          </a:xfrm>
          <a:prstGeom prst="rect">
            <a:avLst/>
          </a:prstGeom>
        </p:spPr>
      </p:pic>
      <p:sp>
        <p:nvSpPr>
          <p:cNvPr id="6" name="Oval 5">
            <a:extLst>
              <a:ext uri="{FF2B5EF4-FFF2-40B4-BE49-F238E27FC236}">
                <a16:creationId xmlns:a16="http://schemas.microsoft.com/office/drawing/2014/main" id="{61FD9712-2C55-A0AA-31C8-04136E9197BF}"/>
              </a:ext>
            </a:extLst>
          </p:cNvPr>
          <p:cNvSpPr/>
          <p:nvPr/>
        </p:nvSpPr>
        <p:spPr>
          <a:xfrm>
            <a:off x="9241536" y="5527492"/>
            <a:ext cx="268224" cy="2072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D54383D-A20D-570B-4706-EE57C1E84D66}"/>
              </a:ext>
            </a:extLst>
          </p:cNvPr>
          <p:cNvSpPr/>
          <p:nvPr/>
        </p:nvSpPr>
        <p:spPr>
          <a:xfrm>
            <a:off x="7089647" y="5527492"/>
            <a:ext cx="268224" cy="2072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610529B-21A9-5BF8-EA5C-7BE9A70C85E3}"/>
              </a:ext>
            </a:extLst>
          </p:cNvPr>
          <p:cNvSpPr/>
          <p:nvPr/>
        </p:nvSpPr>
        <p:spPr>
          <a:xfrm>
            <a:off x="9497567" y="4608576"/>
            <a:ext cx="377952" cy="499872"/>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24468A-4032-81D9-7AE4-AE7467D1908A}"/>
              </a:ext>
            </a:extLst>
          </p:cNvPr>
          <p:cNvSpPr/>
          <p:nvPr/>
        </p:nvSpPr>
        <p:spPr>
          <a:xfrm>
            <a:off x="7368257" y="4598190"/>
            <a:ext cx="377952" cy="499872"/>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490815-2BEB-2AA0-510C-047D8A3FC4D6}"/>
              </a:ext>
            </a:extLst>
          </p:cNvPr>
          <p:cNvSpPr/>
          <p:nvPr/>
        </p:nvSpPr>
        <p:spPr>
          <a:xfrm>
            <a:off x="237066" y="2528255"/>
            <a:ext cx="5302390" cy="156148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18" name="Rectangle 17">
            <a:extLst>
              <a:ext uri="{FF2B5EF4-FFF2-40B4-BE49-F238E27FC236}">
                <a16:creationId xmlns:a16="http://schemas.microsoft.com/office/drawing/2014/main" id="{B58E6BBD-9AEC-3B78-A480-F5497B5BC5F9}"/>
              </a:ext>
            </a:extLst>
          </p:cNvPr>
          <p:cNvSpPr/>
          <p:nvPr/>
        </p:nvSpPr>
        <p:spPr>
          <a:xfrm>
            <a:off x="225777" y="4291127"/>
            <a:ext cx="5308034" cy="188863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20" name="TextBox 19">
            <a:extLst>
              <a:ext uri="{FF2B5EF4-FFF2-40B4-BE49-F238E27FC236}">
                <a16:creationId xmlns:a16="http://schemas.microsoft.com/office/drawing/2014/main" id="{27C9D8DA-0984-4C10-D9B5-87E9AA51BF57}"/>
              </a:ext>
            </a:extLst>
          </p:cNvPr>
          <p:cNvSpPr txBox="1"/>
          <p:nvPr/>
        </p:nvSpPr>
        <p:spPr>
          <a:xfrm>
            <a:off x="247617" y="1051688"/>
            <a:ext cx="5279136" cy="1199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200"/>
              </a:spcBef>
              <a:spcAft>
                <a:spcPts val="200"/>
              </a:spcAft>
              <a:buAutoNum type="arabicPeriod"/>
            </a:pPr>
            <a:r>
              <a:rPr lang="en-US" sz="1600" b="1" dirty="0" err="1">
                <a:ea typeface="Calibri"/>
                <a:cs typeface="Calibri"/>
              </a:rPr>
              <a:t>SPAdes</a:t>
            </a:r>
            <a:r>
              <a:rPr lang="en-US" sz="1600" b="1" dirty="0">
                <a:ea typeface="Calibri"/>
                <a:cs typeface="Calibri"/>
              </a:rPr>
              <a:t> V4. 1.0</a:t>
            </a:r>
            <a:endParaRPr lang="en-US" sz="1600" dirty="0">
              <a:ea typeface="Calibri"/>
              <a:cs typeface="Calibri"/>
            </a:endParaRPr>
          </a:p>
          <a:p>
            <a:pPr>
              <a:lnSpc>
                <a:spcPct val="90000"/>
              </a:lnSpc>
              <a:spcBef>
                <a:spcPts val="1200"/>
              </a:spcBef>
              <a:spcAft>
                <a:spcPts val="200"/>
              </a:spcAft>
            </a:pPr>
            <a:r>
              <a:rPr lang="en-US" sz="1200" dirty="0">
                <a:ea typeface="Calibri"/>
                <a:cs typeface="Calibri"/>
              </a:rPr>
              <a:t>spades.py -1 SRR33333205_1.fastq.gz -2 SRR33333205_2.fastq.gz -o </a:t>
            </a:r>
            <a:r>
              <a:rPr lang="en-US" sz="1200" dirty="0" err="1">
                <a:ea typeface="Calibri"/>
                <a:cs typeface="Calibri"/>
              </a:rPr>
              <a:t>spadesout</a:t>
            </a:r>
            <a:endParaRPr lang="en-US" sz="1200" dirty="0">
              <a:ea typeface="Calibri"/>
              <a:cs typeface="Calibri"/>
            </a:endParaRPr>
          </a:p>
          <a:p>
            <a:pPr>
              <a:lnSpc>
                <a:spcPct val="90000"/>
              </a:lnSpc>
              <a:spcBef>
                <a:spcPts val="1200"/>
              </a:spcBef>
              <a:spcAft>
                <a:spcPts val="200"/>
              </a:spcAft>
            </a:pPr>
            <a:r>
              <a:rPr lang="en-US" sz="1200" dirty="0">
                <a:ea typeface="Calibri"/>
                <a:cs typeface="Calibri"/>
              </a:rPr>
              <a:t>Used to </a:t>
            </a:r>
            <a:r>
              <a:rPr lang="en-US" sz="1200" b="1" dirty="0">
                <a:solidFill>
                  <a:schemeClr val="accent1"/>
                </a:solidFill>
                <a:ea typeface="Calibri"/>
                <a:cs typeface="Calibri"/>
              </a:rPr>
              <a:t>assemble </a:t>
            </a:r>
            <a:r>
              <a:rPr lang="en-US" sz="1200" dirty="0">
                <a:ea typeface="Calibri"/>
                <a:cs typeface="Calibri"/>
              </a:rPr>
              <a:t>genomes from short-read sequencing data. The platform breaks down the </a:t>
            </a:r>
            <a:r>
              <a:rPr lang="en-US" sz="1200">
                <a:ea typeface="Calibri"/>
                <a:cs typeface="Calibri"/>
              </a:rPr>
              <a:t>sequences</a:t>
            </a:r>
            <a:r>
              <a:rPr lang="en-US" sz="1200" dirty="0">
                <a:ea typeface="Calibri"/>
                <a:cs typeface="Calibri"/>
              </a:rPr>
              <a:t> into smaller k-</a:t>
            </a:r>
            <a:r>
              <a:rPr lang="en-US" sz="1200" err="1">
                <a:ea typeface="Calibri"/>
                <a:cs typeface="Calibri"/>
              </a:rPr>
              <a:t>mers</a:t>
            </a:r>
            <a:r>
              <a:rPr lang="en-US" sz="1200" dirty="0">
                <a:ea typeface="Calibri"/>
                <a:cs typeface="Calibri"/>
              </a:rPr>
              <a:t> and used to reconstruct the gene.</a:t>
            </a:r>
            <a:endParaRPr lang="en-US" dirty="0"/>
          </a:p>
        </p:txBody>
      </p:sp>
      <p:sp>
        <p:nvSpPr>
          <p:cNvPr id="21" name="TextBox 20">
            <a:extLst>
              <a:ext uri="{FF2B5EF4-FFF2-40B4-BE49-F238E27FC236}">
                <a16:creationId xmlns:a16="http://schemas.microsoft.com/office/drawing/2014/main" id="{968A1227-4951-EC69-DF75-AA88E34EBAF4}"/>
              </a:ext>
            </a:extLst>
          </p:cNvPr>
          <p:cNvSpPr txBox="1"/>
          <p:nvPr/>
        </p:nvSpPr>
        <p:spPr>
          <a:xfrm>
            <a:off x="254439" y="2522463"/>
            <a:ext cx="5325373" cy="15040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sz="1600" b="1" dirty="0">
                <a:ea typeface="Calibri"/>
                <a:cs typeface="Calibri"/>
              </a:rPr>
              <a:t>2.    </a:t>
            </a:r>
            <a:r>
              <a:rPr lang="en-US" sz="1600" b="1" dirty="0" err="1">
                <a:ea typeface="Calibri"/>
                <a:cs typeface="Calibri"/>
              </a:rPr>
              <a:t>ABySS</a:t>
            </a:r>
            <a:r>
              <a:rPr lang="en-US" sz="1600" b="1" dirty="0">
                <a:ea typeface="Calibri"/>
                <a:cs typeface="Calibri"/>
              </a:rPr>
              <a:t> v2 3.7</a:t>
            </a:r>
            <a:endParaRPr lang="en-US" sz="1600" dirty="0">
              <a:ea typeface="Calibri"/>
              <a:cs typeface="Calibri"/>
            </a:endParaRPr>
          </a:p>
          <a:p>
            <a:pPr>
              <a:lnSpc>
                <a:spcPct val="90000"/>
              </a:lnSpc>
              <a:spcBef>
                <a:spcPts val="1200"/>
              </a:spcBef>
              <a:spcAft>
                <a:spcPts val="200"/>
              </a:spcAft>
            </a:pPr>
            <a:r>
              <a:rPr lang="en-US" sz="1200" dirty="0">
                <a:ea typeface="Calibri"/>
                <a:cs typeface="Calibri"/>
              </a:rPr>
              <a:t>abyss-pe name=assembly k=96 B=2G in='SRR33333205_1.fastq.gz SRR33333205_2.fastq.gz'</a:t>
            </a:r>
          </a:p>
          <a:p>
            <a:pPr>
              <a:lnSpc>
                <a:spcPct val="90000"/>
              </a:lnSpc>
              <a:spcBef>
                <a:spcPts val="1200"/>
              </a:spcBef>
              <a:spcAft>
                <a:spcPts val="200"/>
              </a:spcAft>
            </a:pPr>
            <a:r>
              <a:rPr lang="en-US" sz="1200" dirty="0">
                <a:ea typeface="Calibri"/>
                <a:cs typeface="Calibri"/>
              </a:rPr>
              <a:t>Used to </a:t>
            </a:r>
            <a:r>
              <a:rPr lang="en-US" sz="1200" b="1" dirty="0">
                <a:solidFill>
                  <a:schemeClr val="accent1"/>
                </a:solidFill>
                <a:ea typeface="Calibri"/>
                <a:cs typeface="Calibri"/>
              </a:rPr>
              <a:t>assemble </a:t>
            </a:r>
            <a:r>
              <a:rPr lang="en-US" sz="1200" dirty="0">
                <a:ea typeface="Calibri"/>
                <a:cs typeface="Calibri"/>
              </a:rPr>
              <a:t>genomes. The platform works best with larger genome assemblies such as eukaryotic genomes. The platform breaks down the sequence into smaller k-</a:t>
            </a:r>
            <a:r>
              <a:rPr lang="en-US" sz="1200" dirty="0" err="1">
                <a:ea typeface="Calibri"/>
                <a:cs typeface="Calibri"/>
              </a:rPr>
              <a:t>mers</a:t>
            </a:r>
            <a:r>
              <a:rPr lang="en-US" sz="1200" dirty="0">
                <a:ea typeface="Calibri"/>
                <a:cs typeface="Calibri"/>
              </a:rPr>
              <a:t>, builds a map for the reconstruction, and rebuilds the genome. </a:t>
            </a:r>
          </a:p>
        </p:txBody>
      </p:sp>
      <p:sp>
        <p:nvSpPr>
          <p:cNvPr id="22" name="TextBox 21">
            <a:extLst>
              <a:ext uri="{FF2B5EF4-FFF2-40B4-BE49-F238E27FC236}">
                <a16:creationId xmlns:a16="http://schemas.microsoft.com/office/drawing/2014/main" id="{1625FEC2-140B-8AAC-3D1C-407CCB87CAA8}"/>
              </a:ext>
            </a:extLst>
          </p:cNvPr>
          <p:cNvSpPr txBox="1"/>
          <p:nvPr/>
        </p:nvSpPr>
        <p:spPr>
          <a:xfrm>
            <a:off x="248495" y="4438913"/>
            <a:ext cx="5309616" cy="1903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sz="1600" b="1">
                <a:ea typeface="Calibri"/>
                <a:cs typeface="Calibri"/>
              </a:rPr>
              <a:t>3.    QUAST V5. 3.0</a:t>
            </a:r>
            <a:endParaRPr lang="en-US">
              <a:ea typeface="Calibri"/>
              <a:cs typeface="Calibri"/>
            </a:endParaRPr>
          </a:p>
          <a:p>
            <a:pPr>
              <a:lnSpc>
                <a:spcPct val="90000"/>
              </a:lnSpc>
              <a:spcBef>
                <a:spcPts val="1200"/>
              </a:spcBef>
              <a:spcAft>
                <a:spcPts val="200"/>
              </a:spcAft>
            </a:pPr>
            <a:r>
              <a:rPr lang="en-US" sz="1300">
                <a:ea typeface="Calibri"/>
                <a:cs typeface="Calibri"/>
              </a:rPr>
              <a:t>Quast.py </a:t>
            </a:r>
            <a:r>
              <a:rPr lang="en-US" sz="1300" err="1">
                <a:ea typeface="Calibri"/>
                <a:cs typeface="Calibri"/>
              </a:rPr>
              <a:t>spadesout</a:t>
            </a:r>
            <a:r>
              <a:rPr lang="en-US" sz="1300">
                <a:ea typeface="Calibri"/>
                <a:cs typeface="Calibri"/>
              </a:rPr>
              <a:t>/</a:t>
            </a:r>
            <a:r>
              <a:rPr lang="en-US" sz="1300" err="1">
                <a:ea typeface="Calibri"/>
                <a:cs typeface="Calibri"/>
              </a:rPr>
              <a:t>scaffolds.fasta</a:t>
            </a:r>
            <a:r>
              <a:rPr lang="en-US" sz="1300">
                <a:ea typeface="Calibri"/>
                <a:cs typeface="Calibri"/>
              </a:rPr>
              <a:t> -o </a:t>
            </a:r>
            <a:r>
              <a:rPr lang="en-US" sz="1300" err="1">
                <a:ea typeface="Calibri"/>
                <a:cs typeface="Calibri"/>
              </a:rPr>
              <a:t>quastspades</a:t>
            </a:r>
            <a:r>
              <a:rPr lang="en-US" sz="1300">
                <a:ea typeface="Calibri"/>
                <a:cs typeface="Calibri"/>
              </a:rPr>
              <a:t> &amp; quast.py abyss/assembly-</a:t>
            </a:r>
            <a:r>
              <a:rPr lang="en-US" sz="1300" err="1">
                <a:ea typeface="Calibri"/>
                <a:cs typeface="Calibri"/>
              </a:rPr>
              <a:t>scaffolds.fa</a:t>
            </a:r>
            <a:r>
              <a:rPr lang="en-US" sz="1300">
                <a:ea typeface="Calibri"/>
                <a:cs typeface="Calibri"/>
              </a:rPr>
              <a:t> -</a:t>
            </a:r>
            <a:r>
              <a:rPr lang="en-US" sz="1300" err="1">
                <a:ea typeface="Calibri"/>
                <a:cs typeface="Calibri"/>
              </a:rPr>
              <a:t>oquastabyss</a:t>
            </a:r>
            <a:endParaRPr lang="en-US" sz="1300">
              <a:ea typeface="Calibri"/>
              <a:cs typeface="Calibri"/>
            </a:endParaRPr>
          </a:p>
          <a:p>
            <a:pPr>
              <a:lnSpc>
                <a:spcPct val="90000"/>
              </a:lnSpc>
              <a:spcBef>
                <a:spcPts val="1200"/>
              </a:spcBef>
              <a:spcAft>
                <a:spcPts val="200"/>
              </a:spcAft>
            </a:pPr>
            <a:r>
              <a:rPr lang="en-US" sz="1300" dirty="0">
                <a:ea typeface="Calibri"/>
                <a:cs typeface="Calibri"/>
              </a:rPr>
              <a:t>Used after genome assembly to evaluate the </a:t>
            </a:r>
            <a:r>
              <a:rPr lang="en-US" sz="1300" b="1" dirty="0">
                <a:solidFill>
                  <a:schemeClr val="accent1"/>
                </a:solidFill>
                <a:ea typeface="Calibri"/>
                <a:cs typeface="Calibri"/>
              </a:rPr>
              <a:t>quality </a:t>
            </a:r>
            <a:r>
              <a:rPr lang="en-US" sz="1300" dirty="0">
                <a:ea typeface="Calibri"/>
                <a:cs typeface="Calibri"/>
              </a:rPr>
              <a:t>of the assembled genome. In this case, we are comparing the genome assembled through </a:t>
            </a:r>
            <a:r>
              <a:rPr lang="en-US" sz="1300" err="1">
                <a:ea typeface="Calibri"/>
                <a:cs typeface="Calibri"/>
              </a:rPr>
              <a:t>SPAdes</a:t>
            </a:r>
            <a:r>
              <a:rPr lang="en-US" sz="1300">
                <a:ea typeface="Calibri"/>
                <a:cs typeface="Calibri"/>
              </a:rPr>
              <a:t> and the genome assembled through ABySS. </a:t>
            </a:r>
          </a:p>
          <a:p>
            <a:pPr algn="l"/>
            <a:endParaRPr lang="en-US">
              <a:ea typeface="Calibri"/>
              <a:cs typeface="Calibri"/>
            </a:endParaRPr>
          </a:p>
        </p:txBody>
      </p:sp>
      <p:sp>
        <p:nvSpPr>
          <p:cNvPr id="13" name="TextBox 12">
            <a:extLst>
              <a:ext uri="{FF2B5EF4-FFF2-40B4-BE49-F238E27FC236}">
                <a16:creationId xmlns:a16="http://schemas.microsoft.com/office/drawing/2014/main" id="{6FF0A2EC-08FB-7EFA-913B-9E51F34AEDD7}"/>
              </a:ext>
            </a:extLst>
          </p:cNvPr>
          <p:cNvSpPr txBox="1"/>
          <p:nvPr/>
        </p:nvSpPr>
        <p:spPr>
          <a:xfrm>
            <a:off x="10153451" y="4474464"/>
            <a:ext cx="1445202" cy="1107996"/>
          </a:xfrm>
          <a:prstGeom prst="rect">
            <a:avLst/>
          </a:prstGeom>
          <a:solidFill>
            <a:schemeClr val="accent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chemeClr val="bg1"/>
                </a:solidFill>
                <a:ea typeface="Calibri"/>
                <a:cs typeface="Calibri"/>
              </a:rPr>
              <a:t>The </a:t>
            </a:r>
            <a:r>
              <a:rPr lang="en-US" sz="1100" b="1" dirty="0" err="1">
                <a:solidFill>
                  <a:schemeClr val="bg1"/>
                </a:solidFill>
                <a:ea typeface="Calibri"/>
                <a:cs typeface="Calibri"/>
              </a:rPr>
              <a:t>SPAdes</a:t>
            </a:r>
            <a:r>
              <a:rPr lang="en-US" sz="1100" b="1">
                <a:solidFill>
                  <a:schemeClr val="bg1"/>
                </a:solidFill>
                <a:ea typeface="Calibri"/>
                <a:cs typeface="Calibri"/>
              </a:rPr>
              <a:t> assembly had the best quality because all its outputs were less than the </a:t>
            </a:r>
            <a:r>
              <a:rPr lang="en-US" sz="1100" b="1" dirty="0" err="1">
                <a:solidFill>
                  <a:schemeClr val="bg1"/>
                </a:solidFill>
                <a:ea typeface="Calibri"/>
                <a:cs typeface="Calibri"/>
              </a:rPr>
              <a:t>ABySS</a:t>
            </a:r>
            <a:r>
              <a:rPr lang="en-US" sz="1100" b="1">
                <a:solidFill>
                  <a:schemeClr val="bg1"/>
                </a:solidFill>
                <a:ea typeface="Calibri"/>
                <a:cs typeface="Calibri"/>
              </a:rPr>
              <a:t> outputs. </a:t>
            </a:r>
            <a:endParaRPr lang="en-US" sz="1100" dirty="0">
              <a:solidFill>
                <a:schemeClr val="bg1"/>
              </a:solidFill>
              <a:ea typeface="Calibri"/>
              <a:cs typeface="Calibri"/>
            </a:endParaRPr>
          </a:p>
        </p:txBody>
      </p:sp>
    </p:spTree>
    <p:extLst>
      <p:ext uri="{BB962C8B-B14F-4D97-AF65-F5344CB8AC3E}">
        <p14:creationId xmlns:p14="http://schemas.microsoft.com/office/powerpoint/2010/main" val="1039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5A386B01-730C-3926-2B26-3E8A9090277D}"/>
              </a:ext>
            </a:extLst>
          </p:cNvPr>
          <p:cNvSpPr txBox="1">
            <a:spLocks/>
          </p:cNvSpPr>
          <p:nvPr/>
        </p:nvSpPr>
        <p:spPr>
          <a:xfrm>
            <a:off x="6200923" y="78945"/>
            <a:ext cx="5413023" cy="7776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1100">
              <a:solidFill>
                <a:srgbClr val="333333"/>
              </a:solidFill>
              <a:ea typeface="Calibri Light"/>
              <a:cs typeface="Calibri Light"/>
            </a:endParaRPr>
          </a:p>
          <a:p>
            <a:r>
              <a:rPr lang="en-US" sz="3200" b="1">
                <a:solidFill>
                  <a:srgbClr val="404040"/>
                </a:solidFill>
                <a:ea typeface="Calibri Light"/>
                <a:cs typeface="Calibri Light"/>
              </a:rPr>
              <a:t>Methods: Genome Annotation</a:t>
            </a:r>
          </a:p>
        </p:txBody>
      </p:sp>
      <p:cxnSp>
        <p:nvCxnSpPr>
          <p:cNvPr id="20" name="Straight Arrow Connector 19">
            <a:extLst>
              <a:ext uri="{FF2B5EF4-FFF2-40B4-BE49-F238E27FC236}">
                <a16:creationId xmlns:a16="http://schemas.microsoft.com/office/drawing/2014/main" id="{33FEEBF1-D761-C72D-4EA3-D6FBE7E55486}"/>
              </a:ext>
            </a:extLst>
          </p:cNvPr>
          <p:cNvCxnSpPr>
            <a:cxnSpLocks/>
          </p:cNvCxnSpPr>
          <p:nvPr/>
        </p:nvCxnSpPr>
        <p:spPr>
          <a:xfrm flipV="1">
            <a:off x="6315779" y="842311"/>
            <a:ext cx="5619639" cy="20064"/>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3A56043-06FB-3B0B-430B-254BA1321879}"/>
              </a:ext>
            </a:extLst>
          </p:cNvPr>
          <p:cNvSpPr/>
          <p:nvPr/>
        </p:nvSpPr>
        <p:spPr>
          <a:xfrm>
            <a:off x="6317843" y="1000870"/>
            <a:ext cx="5613542" cy="216130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4300" b="1">
              <a:solidFill>
                <a:srgbClr val="000000"/>
              </a:solidFill>
              <a:ea typeface="Calibri"/>
              <a:cs typeface="Calibri"/>
            </a:endParaRPr>
          </a:p>
          <a:p>
            <a:pPr algn="ctr"/>
            <a:endParaRPr lang="en-US">
              <a:solidFill>
                <a:srgbClr val="000000"/>
              </a:solidFill>
              <a:ea typeface="Calibri"/>
              <a:cs typeface="Calibri"/>
            </a:endParaRPr>
          </a:p>
        </p:txBody>
      </p:sp>
      <p:sp>
        <p:nvSpPr>
          <p:cNvPr id="23" name="Title 1">
            <a:extLst>
              <a:ext uri="{FF2B5EF4-FFF2-40B4-BE49-F238E27FC236}">
                <a16:creationId xmlns:a16="http://schemas.microsoft.com/office/drawing/2014/main" id="{71A9F57A-4A31-F1F3-2BBD-2E325AC4F004}"/>
              </a:ext>
            </a:extLst>
          </p:cNvPr>
          <p:cNvSpPr txBox="1">
            <a:spLocks/>
          </p:cNvSpPr>
          <p:nvPr/>
        </p:nvSpPr>
        <p:spPr>
          <a:xfrm>
            <a:off x="6211051" y="3199134"/>
            <a:ext cx="5419119" cy="6313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1100">
              <a:solidFill>
                <a:srgbClr val="333333"/>
              </a:solidFill>
              <a:ea typeface="Calibri Light"/>
              <a:cs typeface="Calibri Light"/>
            </a:endParaRPr>
          </a:p>
          <a:p>
            <a:r>
              <a:rPr lang="en-US" sz="3200" b="1" dirty="0">
                <a:solidFill>
                  <a:srgbClr val="404040"/>
                </a:solidFill>
                <a:ea typeface="Calibri Light"/>
                <a:cs typeface="Calibri Light"/>
              </a:rPr>
              <a:t>Methods: </a:t>
            </a:r>
            <a:r>
              <a:rPr lang="en-US" sz="3200" b="1" dirty="0" err="1">
                <a:solidFill>
                  <a:srgbClr val="404040"/>
                </a:solidFill>
                <a:ea typeface="Calibri Light"/>
                <a:cs typeface="Calibri Light"/>
              </a:rPr>
              <a:t>FastAni</a:t>
            </a:r>
            <a:endParaRPr lang="en-US" sz="3200" b="1" dirty="0">
              <a:solidFill>
                <a:srgbClr val="404040"/>
              </a:solidFill>
              <a:ea typeface="Calibri Light"/>
              <a:cs typeface="Calibri Light"/>
            </a:endParaRPr>
          </a:p>
        </p:txBody>
      </p:sp>
      <p:cxnSp>
        <p:nvCxnSpPr>
          <p:cNvPr id="24" name="Straight Arrow Connector 23">
            <a:extLst>
              <a:ext uri="{FF2B5EF4-FFF2-40B4-BE49-F238E27FC236}">
                <a16:creationId xmlns:a16="http://schemas.microsoft.com/office/drawing/2014/main" id="{EF305368-788A-9F40-2EF2-2DDA633ADDF2}"/>
              </a:ext>
            </a:extLst>
          </p:cNvPr>
          <p:cNvCxnSpPr>
            <a:cxnSpLocks/>
          </p:cNvCxnSpPr>
          <p:nvPr/>
        </p:nvCxnSpPr>
        <p:spPr>
          <a:xfrm flipV="1">
            <a:off x="6318198" y="3776684"/>
            <a:ext cx="5623122" cy="77250"/>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B28BC2F-95C7-BB64-97D6-B54DF9895E67}"/>
              </a:ext>
            </a:extLst>
          </p:cNvPr>
          <p:cNvSpPr txBox="1">
            <a:spLocks/>
          </p:cNvSpPr>
          <p:nvPr/>
        </p:nvSpPr>
        <p:spPr>
          <a:xfrm>
            <a:off x="124630" y="60270"/>
            <a:ext cx="5819423" cy="75592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200" dirty="0">
              <a:solidFill>
                <a:srgbClr val="333333"/>
              </a:solidFill>
              <a:ea typeface="Calibri Light"/>
              <a:cs typeface="Calibri Light"/>
            </a:endParaRPr>
          </a:p>
          <a:p>
            <a:r>
              <a:rPr lang="en-US" sz="3200" b="1">
                <a:solidFill>
                  <a:srgbClr val="404040"/>
                </a:solidFill>
                <a:ea typeface="Calibri Light"/>
                <a:cs typeface="Calibri Light"/>
              </a:rPr>
              <a:t>Methods: Genome Identification</a:t>
            </a:r>
          </a:p>
        </p:txBody>
      </p:sp>
      <p:cxnSp>
        <p:nvCxnSpPr>
          <p:cNvPr id="5" name="Straight Arrow Connector 4">
            <a:extLst>
              <a:ext uri="{FF2B5EF4-FFF2-40B4-BE49-F238E27FC236}">
                <a16:creationId xmlns:a16="http://schemas.microsoft.com/office/drawing/2014/main" id="{5818D733-C590-66D4-65E6-699D518247EE}"/>
              </a:ext>
            </a:extLst>
          </p:cNvPr>
          <p:cNvCxnSpPr/>
          <p:nvPr/>
        </p:nvCxnSpPr>
        <p:spPr>
          <a:xfrm>
            <a:off x="243162" y="808963"/>
            <a:ext cx="5307583" cy="23478"/>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C64D644-807A-A89A-2471-D8E918FEDF66}"/>
              </a:ext>
            </a:extLst>
          </p:cNvPr>
          <p:cNvSpPr/>
          <p:nvPr/>
        </p:nvSpPr>
        <p:spPr>
          <a:xfrm>
            <a:off x="237067" y="1006515"/>
            <a:ext cx="5302390" cy="175180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9" name="Rectangle 8">
            <a:extLst>
              <a:ext uri="{FF2B5EF4-FFF2-40B4-BE49-F238E27FC236}">
                <a16:creationId xmlns:a16="http://schemas.microsoft.com/office/drawing/2014/main" id="{AB930170-F67B-84C0-9BD3-F73D5C6C1A27}"/>
              </a:ext>
            </a:extLst>
          </p:cNvPr>
          <p:cNvSpPr/>
          <p:nvPr/>
        </p:nvSpPr>
        <p:spPr>
          <a:xfrm>
            <a:off x="225777" y="2952496"/>
            <a:ext cx="5302390" cy="171952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11" name="Rectangle 10">
            <a:extLst>
              <a:ext uri="{FF2B5EF4-FFF2-40B4-BE49-F238E27FC236}">
                <a16:creationId xmlns:a16="http://schemas.microsoft.com/office/drawing/2014/main" id="{7198B423-16BF-DACC-1A56-A48A7F3DD04F}"/>
              </a:ext>
            </a:extLst>
          </p:cNvPr>
          <p:cNvSpPr/>
          <p:nvPr/>
        </p:nvSpPr>
        <p:spPr>
          <a:xfrm>
            <a:off x="237066" y="4854446"/>
            <a:ext cx="5296746" cy="132418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13" name="TextBox 12">
            <a:extLst>
              <a:ext uri="{FF2B5EF4-FFF2-40B4-BE49-F238E27FC236}">
                <a16:creationId xmlns:a16="http://schemas.microsoft.com/office/drawing/2014/main" id="{E51BCAEE-8B9E-2E0D-A27F-3CE5405C0546}"/>
              </a:ext>
            </a:extLst>
          </p:cNvPr>
          <p:cNvSpPr txBox="1"/>
          <p:nvPr/>
        </p:nvSpPr>
        <p:spPr>
          <a:xfrm>
            <a:off x="230789" y="1161880"/>
            <a:ext cx="5297424" cy="1476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Bef>
                <a:spcPts val="1200"/>
              </a:spcBef>
              <a:spcAft>
                <a:spcPts val="200"/>
              </a:spcAft>
              <a:buAutoNum type="arabicPeriod"/>
            </a:pPr>
            <a:r>
              <a:rPr lang="en-US" b="1" dirty="0" err="1">
                <a:ea typeface="Calibri" panose="020F0502020204030204"/>
                <a:cs typeface="Calibri" panose="020F0502020204030204"/>
              </a:rPr>
              <a:t>Barrnap</a:t>
            </a:r>
            <a:r>
              <a:rPr lang="en-US" b="1" dirty="0">
                <a:ea typeface="Calibri" panose="020F0502020204030204"/>
                <a:cs typeface="Calibri" panose="020F0502020204030204"/>
              </a:rPr>
              <a:t> v0.9</a:t>
            </a:r>
            <a:r>
              <a:rPr lang="en-US" dirty="0">
                <a:ea typeface="Calibri" panose="020F0502020204030204"/>
                <a:cs typeface="Calibri" panose="020F0502020204030204"/>
              </a:rPr>
              <a:t> </a:t>
            </a:r>
          </a:p>
          <a:p>
            <a:pPr>
              <a:lnSpc>
                <a:spcPct val="90000"/>
              </a:lnSpc>
              <a:spcBef>
                <a:spcPts val="1200"/>
              </a:spcBef>
              <a:spcAft>
                <a:spcPts val="200"/>
              </a:spcAft>
            </a:pPr>
            <a:r>
              <a:rPr lang="en-US" sz="1400" dirty="0" err="1">
                <a:ea typeface="Calibri" panose="020F0502020204030204"/>
                <a:cs typeface="Calibri" panose="020F0502020204030204"/>
              </a:rPr>
              <a:t>barrnap</a:t>
            </a:r>
            <a:r>
              <a:rPr lang="en-US" sz="1400" dirty="0">
                <a:ea typeface="Calibri" panose="020F0502020204030204"/>
                <a:cs typeface="Calibri" panose="020F0502020204030204"/>
              </a:rPr>
              <a:t> --kingdom bac </a:t>
            </a:r>
            <a:r>
              <a:rPr lang="en-US" sz="1400" dirty="0" err="1">
                <a:ea typeface="Calibri" panose="020F0502020204030204"/>
                <a:cs typeface="Calibri" panose="020F0502020204030204"/>
              </a:rPr>
              <a:t>spadesout</a:t>
            </a:r>
            <a:r>
              <a:rPr lang="en-US" sz="1400" dirty="0">
                <a:ea typeface="Calibri" panose="020F0502020204030204"/>
                <a:cs typeface="Calibri" panose="020F0502020204030204"/>
              </a:rPr>
              <a:t>/</a:t>
            </a:r>
            <a:r>
              <a:rPr lang="en-US" sz="1400" dirty="0" err="1">
                <a:ea typeface="Calibri" panose="020F0502020204030204"/>
                <a:cs typeface="Calibri" panose="020F0502020204030204"/>
              </a:rPr>
              <a:t>scaffolds.fasta</a:t>
            </a:r>
            <a:r>
              <a:rPr lang="en-US" sz="1400" dirty="0">
                <a:ea typeface="Calibri" panose="020F0502020204030204"/>
                <a:cs typeface="Calibri" panose="020F0502020204030204"/>
              </a:rPr>
              <a:t> &gt; </a:t>
            </a:r>
            <a:r>
              <a:rPr lang="en-US" sz="1400" dirty="0" err="1">
                <a:ea typeface="Calibri" panose="020F0502020204030204"/>
                <a:cs typeface="Calibri" panose="020F0502020204030204"/>
              </a:rPr>
              <a:t>rRNAsequences.gff</a:t>
            </a:r>
            <a:endParaRPr lang="en-US" sz="1400" dirty="0">
              <a:ea typeface="Calibri" panose="020F0502020204030204"/>
              <a:cs typeface="Calibri" panose="020F0502020204030204"/>
            </a:endParaRPr>
          </a:p>
          <a:p>
            <a:pPr>
              <a:lnSpc>
                <a:spcPct val="90000"/>
              </a:lnSpc>
              <a:spcBef>
                <a:spcPts val="1200"/>
              </a:spcBef>
              <a:spcAft>
                <a:spcPts val="200"/>
              </a:spcAft>
            </a:pPr>
            <a:r>
              <a:rPr lang="en-US" sz="1400" dirty="0">
                <a:ea typeface="+mn-lt"/>
                <a:cs typeface="+mn-lt"/>
              </a:rPr>
              <a:t>Retrieves the </a:t>
            </a:r>
            <a:r>
              <a:rPr lang="en-US" sz="1400" b="1" dirty="0">
                <a:solidFill>
                  <a:schemeClr val="accent1"/>
                </a:solidFill>
                <a:ea typeface="+mn-lt"/>
                <a:cs typeface="+mn-lt"/>
              </a:rPr>
              <a:t>16S rRNA sequence </a:t>
            </a:r>
            <a:r>
              <a:rPr lang="en-US" sz="1400" dirty="0">
                <a:ea typeface="+mn-lt"/>
                <a:cs typeface="+mn-lt"/>
              </a:rPr>
              <a:t>so it can later be used to determine the species of the genome. The platform scans the genome for the rRNA sequence looking for specific patterns. </a:t>
            </a:r>
            <a:endParaRPr lang="en-US" sz="1400" dirty="0">
              <a:highlight>
                <a:srgbClr val="FFFF00"/>
              </a:highlight>
              <a:ea typeface="Calibri" panose="020F0502020204030204"/>
              <a:cs typeface="Calibri" panose="020F0502020204030204"/>
            </a:endParaRPr>
          </a:p>
        </p:txBody>
      </p:sp>
      <p:sp>
        <p:nvSpPr>
          <p:cNvPr id="15" name="TextBox 14">
            <a:extLst>
              <a:ext uri="{FF2B5EF4-FFF2-40B4-BE49-F238E27FC236}">
                <a16:creationId xmlns:a16="http://schemas.microsoft.com/office/drawing/2014/main" id="{1290ACF9-2CFA-F049-A765-11DA8D7D7805}"/>
              </a:ext>
            </a:extLst>
          </p:cNvPr>
          <p:cNvSpPr txBox="1"/>
          <p:nvPr/>
        </p:nvSpPr>
        <p:spPr>
          <a:xfrm>
            <a:off x="230039" y="3027009"/>
            <a:ext cx="5314357" cy="16702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b="1">
                <a:ea typeface="Calibri"/>
                <a:cs typeface="Calibri"/>
              </a:rPr>
              <a:t>2.    </a:t>
            </a:r>
            <a:r>
              <a:rPr lang="en-US" b="1" err="1">
                <a:ea typeface="Calibri"/>
                <a:cs typeface="Calibri"/>
              </a:rPr>
              <a:t>Bedtools</a:t>
            </a:r>
            <a:r>
              <a:rPr lang="en-US" b="1">
                <a:ea typeface="Calibri"/>
                <a:cs typeface="Calibri"/>
              </a:rPr>
              <a:t> v2.31.1 </a:t>
            </a:r>
          </a:p>
          <a:p>
            <a:pPr>
              <a:lnSpc>
                <a:spcPct val="90000"/>
              </a:lnSpc>
              <a:spcBef>
                <a:spcPts val="1200"/>
              </a:spcBef>
              <a:spcAft>
                <a:spcPts val="200"/>
              </a:spcAft>
            </a:pPr>
            <a:r>
              <a:rPr lang="en-US" sz="1400" err="1">
                <a:ea typeface="Calibri"/>
                <a:cs typeface="Calibri"/>
              </a:rPr>
              <a:t>bedtools</a:t>
            </a:r>
            <a:r>
              <a:rPr lang="en-US" sz="1400" dirty="0">
                <a:ea typeface="Calibri"/>
                <a:cs typeface="Calibri"/>
              </a:rPr>
              <a:t> </a:t>
            </a:r>
            <a:r>
              <a:rPr lang="en-US" sz="1400" err="1">
                <a:ea typeface="Calibri"/>
                <a:cs typeface="Calibri"/>
              </a:rPr>
              <a:t>getfasta</a:t>
            </a:r>
            <a:r>
              <a:rPr lang="en-US" sz="1400">
                <a:ea typeface="Calibri"/>
                <a:cs typeface="Calibri"/>
              </a:rPr>
              <a:t> -fi </a:t>
            </a:r>
            <a:r>
              <a:rPr lang="en-US" sz="1400" err="1">
                <a:ea typeface="Calibri"/>
                <a:cs typeface="Calibri"/>
              </a:rPr>
              <a:t>spadesout</a:t>
            </a:r>
            <a:r>
              <a:rPr lang="en-US" sz="1400">
                <a:ea typeface="Calibri"/>
                <a:cs typeface="Calibri"/>
              </a:rPr>
              <a:t>/</a:t>
            </a:r>
            <a:r>
              <a:rPr lang="en-US" sz="1400" err="1">
                <a:ea typeface="Calibri"/>
                <a:cs typeface="Calibri"/>
              </a:rPr>
              <a:t>scaffolds.fasta</a:t>
            </a:r>
            <a:r>
              <a:rPr lang="en-US" sz="1400">
                <a:ea typeface="Calibri"/>
                <a:cs typeface="Calibri"/>
              </a:rPr>
              <a:t> -bed </a:t>
            </a:r>
            <a:r>
              <a:rPr lang="en-US" sz="1400" err="1">
                <a:ea typeface="Calibri"/>
                <a:cs typeface="Calibri"/>
              </a:rPr>
              <a:t>rRNAsequences.gff</a:t>
            </a:r>
            <a:r>
              <a:rPr lang="en-US" sz="1400" dirty="0">
                <a:ea typeface="Calibri"/>
                <a:cs typeface="Calibri"/>
              </a:rPr>
              <a:t> </a:t>
            </a:r>
            <a:r>
              <a:rPr lang="en-US" sz="1400">
                <a:ea typeface="Calibri"/>
                <a:cs typeface="Calibri"/>
              </a:rPr>
              <a:t>-</a:t>
            </a:r>
            <a:r>
              <a:rPr lang="en-US" sz="1400" err="1">
                <a:ea typeface="Calibri"/>
                <a:cs typeface="Calibri"/>
              </a:rPr>
              <a:t>fo</a:t>
            </a:r>
            <a:r>
              <a:rPr lang="en-US" sz="1400" dirty="0">
                <a:ea typeface="Calibri"/>
                <a:cs typeface="Calibri"/>
              </a:rPr>
              <a:t> </a:t>
            </a:r>
            <a:r>
              <a:rPr lang="en-US" sz="1400" err="1">
                <a:ea typeface="Calibri"/>
                <a:cs typeface="Calibri"/>
              </a:rPr>
              <a:t>rRNAsequences.fasta</a:t>
            </a:r>
            <a:endParaRPr lang="en-US" sz="1400" dirty="0">
              <a:ea typeface="Calibri"/>
              <a:cs typeface="Calibri"/>
            </a:endParaRPr>
          </a:p>
          <a:p>
            <a:pPr>
              <a:lnSpc>
                <a:spcPct val="90000"/>
              </a:lnSpc>
              <a:spcBef>
                <a:spcPts val="1200"/>
              </a:spcBef>
              <a:spcAft>
                <a:spcPts val="200"/>
              </a:spcAft>
            </a:pPr>
            <a:r>
              <a:rPr lang="en-US" sz="1400" dirty="0">
                <a:ea typeface="Calibri"/>
                <a:cs typeface="Calibri"/>
              </a:rPr>
              <a:t>Used</a:t>
            </a:r>
            <a:r>
              <a:rPr lang="en-US" sz="1400" dirty="0">
                <a:ea typeface="+mn-lt"/>
                <a:cs typeface="+mn-lt"/>
              </a:rPr>
              <a:t> to create a</a:t>
            </a:r>
            <a:r>
              <a:rPr lang="en-US" sz="1400" b="1" dirty="0">
                <a:solidFill>
                  <a:schemeClr val="accent1"/>
                </a:solidFill>
                <a:ea typeface="+mn-lt"/>
                <a:cs typeface="+mn-lt"/>
              </a:rPr>
              <a:t> fasta file </a:t>
            </a:r>
            <a:r>
              <a:rPr lang="en-US" sz="1400" dirty="0">
                <a:ea typeface="+mn-lt"/>
                <a:cs typeface="+mn-lt"/>
              </a:rPr>
              <a:t>with the 16s rRNA sequences so they can be viewed. The extracted sequence is based on regions specified in the </a:t>
            </a:r>
            <a:r>
              <a:rPr lang="en-US" sz="1400">
                <a:ea typeface="+mn-lt"/>
                <a:cs typeface="+mn-lt"/>
              </a:rPr>
              <a:t>rRNAsequences.gff file created by barrnap. </a:t>
            </a:r>
          </a:p>
        </p:txBody>
      </p:sp>
      <p:sp>
        <p:nvSpPr>
          <p:cNvPr id="22" name="TextBox 21">
            <a:extLst>
              <a:ext uri="{FF2B5EF4-FFF2-40B4-BE49-F238E27FC236}">
                <a16:creationId xmlns:a16="http://schemas.microsoft.com/office/drawing/2014/main" id="{0A507B3E-6238-C692-24DB-DB5A84B26B5F}"/>
              </a:ext>
            </a:extLst>
          </p:cNvPr>
          <p:cNvSpPr txBox="1"/>
          <p:nvPr/>
        </p:nvSpPr>
        <p:spPr>
          <a:xfrm>
            <a:off x="228773" y="4947158"/>
            <a:ext cx="5296520" cy="12321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3.     </a:t>
            </a:r>
            <a:r>
              <a:rPr lang="en-US" b="1" err="1">
                <a:ea typeface="Calibri"/>
                <a:cs typeface="Calibri"/>
              </a:rPr>
              <a:t>Blastn</a:t>
            </a:r>
            <a:endParaRPr lang="en-US" b="1">
              <a:ea typeface="Calibri"/>
              <a:cs typeface="Calibri"/>
            </a:endParaRPr>
          </a:p>
          <a:p>
            <a:endParaRPr lang="en-US" sz="1200">
              <a:ea typeface="Calibri"/>
              <a:cs typeface="Calibri"/>
            </a:endParaRPr>
          </a:p>
          <a:p>
            <a:r>
              <a:rPr lang="en-US" sz="1400" dirty="0">
                <a:ea typeface="Calibri"/>
                <a:cs typeface="Calibri"/>
              </a:rPr>
              <a:t>Uses the 16s rRNA sequence retrieved from Bedtools to </a:t>
            </a:r>
            <a:r>
              <a:rPr lang="en-US" sz="1400" b="1" dirty="0">
                <a:solidFill>
                  <a:schemeClr val="accent1"/>
                </a:solidFill>
                <a:ea typeface="Calibri"/>
                <a:cs typeface="Calibri"/>
              </a:rPr>
              <a:t>Identify </a:t>
            </a:r>
            <a:r>
              <a:rPr lang="en-US" sz="1400" dirty="0">
                <a:ea typeface="Calibri"/>
                <a:cs typeface="Calibri"/>
              </a:rPr>
              <a:t>the </a:t>
            </a:r>
            <a:r>
              <a:rPr lang="en-US" sz="1400">
                <a:ea typeface="Calibri"/>
                <a:cs typeface="Calibri"/>
              </a:rPr>
              <a:t>species in the NCBI database. </a:t>
            </a:r>
            <a:endParaRPr lang="en-US" sz="1400">
              <a:highlight>
                <a:srgbClr val="FFFF00"/>
              </a:highlight>
              <a:ea typeface="Calibri"/>
              <a:cs typeface="Calibri"/>
            </a:endParaRPr>
          </a:p>
          <a:p>
            <a:pPr marL="292100" lvl="1">
              <a:lnSpc>
                <a:spcPct val="90000"/>
              </a:lnSpc>
              <a:spcBef>
                <a:spcPts val="200"/>
              </a:spcBef>
              <a:spcAft>
                <a:spcPts val="400"/>
              </a:spcAft>
            </a:pPr>
            <a:endParaRPr lang="en-US" sz="1600">
              <a:highlight>
                <a:srgbClr val="FFFF00"/>
              </a:highlight>
              <a:ea typeface="Calibri"/>
              <a:cs typeface="Calibri"/>
            </a:endParaRPr>
          </a:p>
        </p:txBody>
      </p:sp>
      <p:sp>
        <p:nvSpPr>
          <p:cNvPr id="26" name="Rectangle 25">
            <a:extLst>
              <a:ext uri="{FF2B5EF4-FFF2-40B4-BE49-F238E27FC236}">
                <a16:creationId xmlns:a16="http://schemas.microsoft.com/office/drawing/2014/main" id="{ED8AA73F-C864-25C1-D18F-866455D7751F}"/>
              </a:ext>
            </a:extLst>
          </p:cNvPr>
          <p:cNvSpPr/>
          <p:nvPr/>
        </p:nvSpPr>
        <p:spPr>
          <a:xfrm>
            <a:off x="6317841" y="4000417"/>
            <a:ext cx="5623226" cy="217263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4300" b="1">
              <a:solidFill>
                <a:schemeClr val="accent1"/>
              </a:solidFill>
              <a:ea typeface="Calibri"/>
              <a:cs typeface="Calibri"/>
            </a:endParaRPr>
          </a:p>
          <a:p>
            <a:pPr algn="ctr"/>
            <a:endParaRPr lang="en-US">
              <a:ea typeface="Calibri"/>
              <a:cs typeface="Calibri"/>
            </a:endParaRPr>
          </a:p>
        </p:txBody>
      </p:sp>
      <p:sp>
        <p:nvSpPr>
          <p:cNvPr id="2" name="TextBox 1">
            <a:extLst>
              <a:ext uri="{FF2B5EF4-FFF2-40B4-BE49-F238E27FC236}">
                <a16:creationId xmlns:a16="http://schemas.microsoft.com/office/drawing/2014/main" id="{2C6B2914-4722-146F-4529-F3CB0F528F77}"/>
              </a:ext>
            </a:extLst>
          </p:cNvPr>
          <p:cNvSpPr txBox="1"/>
          <p:nvPr/>
        </p:nvSpPr>
        <p:spPr>
          <a:xfrm>
            <a:off x="6312071" y="1066830"/>
            <a:ext cx="561944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Calibri"/>
                <a:cs typeface="Calibri"/>
              </a:rPr>
              <a:t>An annotation </a:t>
            </a:r>
            <a:r>
              <a:rPr lang="en-US" sz="1400" dirty="0">
                <a:ea typeface="+mn-lt"/>
                <a:cs typeface="+mn-lt"/>
              </a:rPr>
              <a:t>involves identifying genes and predicting their </a:t>
            </a:r>
            <a:r>
              <a:rPr lang="en-US" sz="1400" b="1" dirty="0">
                <a:solidFill>
                  <a:schemeClr val="accent1"/>
                </a:solidFill>
                <a:ea typeface="+mn-lt"/>
                <a:cs typeface="+mn-lt"/>
              </a:rPr>
              <a:t>function </a:t>
            </a:r>
            <a:r>
              <a:rPr lang="en-US" sz="1400" dirty="0">
                <a:ea typeface="+mn-lt"/>
                <a:cs typeface="+mn-lt"/>
              </a:rPr>
              <a:t>in a genome.</a:t>
            </a:r>
            <a:r>
              <a:rPr lang="en-US" sz="1400" dirty="0">
                <a:ea typeface="Calibri"/>
                <a:cs typeface="Calibri"/>
              </a:rPr>
              <a:t> RAST </a:t>
            </a:r>
            <a:r>
              <a:rPr lang="en-US" sz="1400" dirty="0">
                <a:ea typeface="+mn-lt"/>
                <a:cs typeface="+mn-lt"/>
              </a:rPr>
              <a:t>finds genes in a genome and labels them with their function based on known biology.</a:t>
            </a:r>
            <a:endParaRPr lang="en-US" sz="1400" dirty="0">
              <a:ea typeface="Calibri"/>
              <a:cs typeface="Calibri"/>
            </a:endParaRPr>
          </a:p>
          <a:p>
            <a:endParaRPr lang="en-US" sz="1400" dirty="0">
              <a:ea typeface="Calibri"/>
              <a:cs typeface="Calibri"/>
            </a:endParaRPr>
          </a:p>
          <a:p>
            <a:pPr marL="285750" indent="-285750">
              <a:buFont typeface="Courier New"/>
              <a:buChar char="o"/>
            </a:pPr>
            <a:r>
              <a:rPr lang="en-US" sz="1400" dirty="0">
                <a:ea typeface="Calibri"/>
                <a:cs typeface="Calibri"/>
              </a:rPr>
              <a:t>Using the </a:t>
            </a:r>
            <a:r>
              <a:rPr lang="en-US" sz="1400" dirty="0" err="1">
                <a:ea typeface="Calibri"/>
                <a:cs typeface="Calibri"/>
              </a:rPr>
              <a:t>scaffolds.fasta</a:t>
            </a:r>
            <a:r>
              <a:rPr lang="en-US" sz="1400" dirty="0">
                <a:ea typeface="Calibri"/>
                <a:cs typeface="Calibri"/>
              </a:rPr>
              <a:t> file from the </a:t>
            </a:r>
            <a:r>
              <a:rPr lang="en-US" sz="1400" dirty="0" err="1">
                <a:ea typeface="Calibri"/>
                <a:cs typeface="Calibri"/>
              </a:rPr>
              <a:t>SPAdesout</a:t>
            </a:r>
            <a:r>
              <a:rPr lang="en-US" sz="1400" dirty="0">
                <a:ea typeface="Calibri"/>
                <a:cs typeface="Calibri"/>
              </a:rPr>
              <a:t> folder several files are generated containing tables with genetic information. </a:t>
            </a:r>
          </a:p>
          <a:p>
            <a:pPr marL="285750" indent="-285750">
              <a:buFont typeface="Courier New"/>
              <a:buChar char="o"/>
            </a:pPr>
            <a:r>
              <a:rPr lang="en-US" sz="1400" dirty="0">
                <a:ea typeface="Calibri"/>
                <a:cs typeface="Calibri"/>
              </a:rPr>
              <a:t>The parameters for the program were </a:t>
            </a:r>
            <a:r>
              <a:rPr lang="en-US" sz="1400" dirty="0">
                <a:ea typeface="+mn-lt"/>
                <a:cs typeface="+mn-lt"/>
              </a:rPr>
              <a:t>Domain Bacteria, Genus Pseudomonas, </a:t>
            </a:r>
            <a:r>
              <a:rPr lang="en-US" sz="1400" dirty="0" err="1">
                <a:ea typeface="+mn-lt"/>
                <a:cs typeface="+mn-lt"/>
              </a:rPr>
              <a:t>Sp</a:t>
            </a:r>
            <a:r>
              <a:rPr lang="en-US" sz="1400" dirty="0">
                <a:ea typeface="+mn-lt"/>
                <a:cs typeface="+mn-lt"/>
              </a:rPr>
              <a:t> aeruginosa, Genetic Code 11, RAST annotation is </a:t>
            </a:r>
            <a:r>
              <a:rPr lang="en-US" sz="1400" dirty="0" err="1">
                <a:ea typeface="+mn-lt"/>
                <a:cs typeface="+mn-lt"/>
              </a:rPr>
              <a:t>RASTtk</a:t>
            </a:r>
            <a:r>
              <a:rPr lang="en-US" sz="1400" dirty="0">
                <a:ea typeface="+mn-lt"/>
                <a:cs typeface="+mn-lt"/>
              </a:rPr>
              <a:t> </a:t>
            </a:r>
            <a:endParaRPr lang="en-US" sz="1400" dirty="0">
              <a:highlight>
                <a:srgbClr val="FFFF00"/>
              </a:highlight>
              <a:ea typeface="Calibri"/>
              <a:cs typeface="Calibri"/>
            </a:endParaRPr>
          </a:p>
          <a:p>
            <a:pPr marL="285750" indent="-285750">
              <a:buFont typeface="Courier New"/>
              <a:buChar char="o"/>
            </a:pPr>
            <a:endParaRPr lang="en-US" sz="1400">
              <a:ea typeface="Calibri"/>
              <a:cs typeface="Calibri"/>
            </a:endParaRPr>
          </a:p>
          <a:p>
            <a:endParaRPr lang="en-US" sz="1400">
              <a:ea typeface="Calibri"/>
              <a:cs typeface="Calibri"/>
            </a:endParaRPr>
          </a:p>
        </p:txBody>
      </p:sp>
      <p:sp>
        <p:nvSpPr>
          <p:cNvPr id="4" name="TextBox 3">
            <a:extLst>
              <a:ext uri="{FF2B5EF4-FFF2-40B4-BE49-F238E27FC236}">
                <a16:creationId xmlns:a16="http://schemas.microsoft.com/office/drawing/2014/main" id="{4D451765-1780-6AE8-6361-B62ABAF81706}"/>
              </a:ext>
            </a:extLst>
          </p:cNvPr>
          <p:cNvSpPr txBox="1"/>
          <p:nvPr/>
        </p:nvSpPr>
        <p:spPr>
          <a:xfrm>
            <a:off x="6321020" y="4076276"/>
            <a:ext cx="562105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333333"/>
                </a:solidFill>
                <a:ea typeface="+mn-lt"/>
                <a:cs typeface="+mn-lt"/>
              </a:rPr>
              <a:t>The platform estimates how </a:t>
            </a:r>
            <a:r>
              <a:rPr lang="en-US" sz="1400" b="1" dirty="0">
                <a:solidFill>
                  <a:schemeClr val="accent1"/>
                </a:solidFill>
                <a:ea typeface="+mn-lt"/>
                <a:cs typeface="+mn-lt"/>
              </a:rPr>
              <a:t>similar </a:t>
            </a:r>
            <a:r>
              <a:rPr lang="en-US" sz="1400" dirty="0">
                <a:solidFill>
                  <a:srgbClr val="333333"/>
                </a:solidFill>
                <a:ea typeface="+mn-lt"/>
                <a:cs typeface="+mn-lt"/>
              </a:rPr>
              <a:t>the two neighboring sequences are to the </a:t>
            </a:r>
            <a:r>
              <a:rPr lang="en-US" sz="1400">
                <a:solidFill>
                  <a:srgbClr val="333333"/>
                </a:solidFill>
                <a:ea typeface="+mn-lt"/>
                <a:cs typeface="+mn-lt"/>
              </a:rPr>
              <a:t>original</a:t>
            </a:r>
            <a:r>
              <a:rPr lang="en-US" sz="1400" dirty="0">
                <a:solidFill>
                  <a:srgbClr val="333333"/>
                </a:solidFill>
                <a:ea typeface="+mn-lt"/>
                <a:cs typeface="+mn-lt"/>
              </a:rPr>
              <a:t> genome by calculating Average Nucleotide Identity (ANI).</a:t>
            </a:r>
            <a:endParaRPr lang="en-US" sz="1400" dirty="0">
              <a:solidFill>
                <a:srgbClr val="000000"/>
              </a:solidFill>
              <a:ea typeface="+mn-lt"/>
              <a:cs typeface="+mn-lt"/>
            </a:endParaRPr>
          </a:p>
          <a:p>
            <a:endParaRPr lang="en-US" sz="1400" dirty="0">
              <a:solidFill>
                <a:srgbClr val="333333"/>
              </a:solidFill>
              <a:ea typeface="+mn-lt"/>
              <a:cs typeface="+mn-lt"/>
            </a:endParaRPr>
          </a:p>
          <a:p>
            <a:pPr marL="342900" indent="-342900">
              <a:buAutoNum type="arabicPeriod"/>
            </a:pPr>
            <a:r>
              <a:rPr lang="en-US" sz="1400" dirty="0">
                <a:solidFill>
                  <a:srgbClr val="333333"/>
                </a:solidFill>
                <a:ea typeface="+mn-lt"/>
                <a:cs typeface="+mn-lt"/>
              </a:rPr>
              <a:t>Download two related species of </a:t>
            </a:r>
            <a:r>
              <a:rPr lang="en-US" sz="1400" i="1" dirty="0">
                <a:solidFill>
                  <a:srgbClr val="333333"/>
                </a:solidFill>
                <a:ea typeface="+mn-lt"/>
                <a:cs typeface="+mn-lt"/>
              </a:rPr>
              <a:t>Pseudomonas aeruginosa</a:t>
            </a:r>
            <a:r>
              <a:rPr lang="en-US" sz="1400" dirty="0">
                <a:solidFill>
                  <a:srgbClr val="333333"/>
                </a:solidFill>
                <a:ea typeface="+mn-lt"/>
                <a:cs typeface="+mn-lt"/>
              </a:rPr>
              <a:t> strain PaLo3 chromosome, complete genome. The species are Pseudomonas putida and Pseudomonas </a:t>
            </a:r>
            <a:r>
              <a:rPr lang="en-US" sz="1400" dirty="0" err="1">
                <a:solidFill>
                  <a:srgbClr val="333333"/>
                </a:solidFill>
                <a:ea typeface="+mn-lt"/>
                <a:cs typeface="+mn-lt"/>
              </a:rPr>
              <a:t>syringae</a:t>
            </a:r>
          </a:p>
          <a:p>
            <a:pPr marL="342900" indent="-342900">
              <a:buAutoNum type="arabicPeriod"/>
            </a:pPr>
            <a:r>
              <a:rPr lang="en-US" sz="1400" dirty="0">
                <a:solidFill>
                  <a:srgbClr val="333333"/>
                </a:solidFill>
                <a:ea typeface="+mn-lt"/>
                <a:cs typeface="+mn-lt"/>
              </a:rPr>
              <a:t>Create a file called neighbors.txt that contains the two related species.</a:t>
            </a:r>
          </a:p>
          <a:p>
            <a:pPr marL="342900" indent="-342900">
              <a:buAutoNum type="arabicPeriod"/>
            </a:pPr>
            <a:r>
              <a:rPr lang="en-US" sz="1400" dirty="0">
                <a:solidFill>
                  <a:srgbClr val="333333"/>
                </a:solidFill>
                <a:ea typeface="+mn-lt"/>
                <a:cs typeface="+mn-lt"/>
              </a:rPr>
              <a:t>Input the following code to use </a:t>
            </a:r>
            <a:r>
              <a:rPr lang="en-US" sz="1400" dirty="0" err="1">
                <a:solidFill>
                  <a:srgbClr val="333333"/>
                </a:solidFill>
                <a:ea typeface="+mn-lt"/>
                <a:cs typeface="+mn-lt"/>
              </a:rPr>
              <a:t>fastANI</a:t>
            </a:r>
            <a:r>
              <a:rPr lang="en-US" sz="1400" dirty="0">
                <a:solidFill>
                  <a:srgbClr val="333333"/>
                </a:solidFill>
                <a:ea typeface="+mn-lt"/>
                <a:cs typeface="+mn-lt"/>
              </a:rPr>
              <a:t> for the analysis: </a:t>
            </a:r>
            <a:r>
              <a:rPr lang="en-US" sz="1400" dirty="0" err="1">
                <a:solidFill>
                  <a:srgbClr val="333333"/>
                </a:solidFill>
                <a:ea typeface="+mn-lt"/>
                <a:cs typeface="+mn-lt"/>
              </a:rPr>
              <a:t>fastANI</a:t>
            </a:r>
            <a:r>
              <a:rPr lang="en-US" sz="1400" dirty="0">
                <a:solidFill>
                  <a:srgbClr val="333333"/>
                </a:solidFill>
                <a:ea typeface="+mn-lt"/>
                <a:cs typeface="+mn-lt"/>
              </a:rPr>
              <a:t> -q </a:t>
            </a:r>
            <a:r>
              <a:rPr lang="en-US" sz="1400" dirty="0" err="1">
                <a:solidFill>
                  <a:srgbClr val="333333"/>
                </a:solidFill>
                <a:ea typeface="+mn-lt"/>
                <a:cs typeface="+mn-lt"/>
              </a:rPr>
              <a:t>spadesout</a:t>
            </a:r>
            <a:r>
              <a:rPr lang="en-US" sz="1400" dirty="0">
                <a:solidFill>
                  <a:srgbClr val="333333"/>
                </a:solidFill>
                <a:ea typeface="+mn-lt"/>
                <a:cs typeface="+mn-lt"/>
              </a:rPr>
              <a:t>/</a:t>
            </a:r>
            <a:r>
              <a:rPr lang="en-US" sz="1400" dirty="0" err="1">
                <a:solidFill>
                  <a:srgbClr val="333333"/>
                </a:solidFill>
                <a:ea typeface="+mn-lt"/>
                <a:cs typeface="+mn-lt"/>
              </a:rPr>
              <a:t>scaffolds.fasta</a:t>
            </a:r>
            <a:r>
              <a:rPr lang="en-US" sz="1400" dirty="0">
                <a:solidFill>
                  <a:srgbClr val="333333"/>
                </a:solidFill>
                <a:ea typeface="+mn-lt"/>
                <a:cs typeface="+mn-lt"/>
              </a:rPr>
              <a:t> --</a:t>
            </a:r>
            <a:r>
              <a:rPr lang="en-US" sz="1400" dirty="0" err="1">
                <a:solidFill>
                  <a:srgbClr val="333333"/>
                </a:solidFill>
                <a:ea typeface="+mn-lt"/>
                <a:cs typeface="+mn-lt"/>
              </a:rPr>
              <a:t>rl</a:t>
            </a:r>
            <a:r>
              <a:rPr lang="en-US" sz="1400" dirty="0">
                <a:solidFill>
                  <a:srgbClr val="333333"/>
                </a:solidFill>
                <a:ea typeface="+mn-lt"/>
                <a:cs typeface="+mn-lt"/>
              </a:rPr>
              <a:t> neighbors.txt -o salmonellaneighbors.txt</a:t>
            </a:r>
            <a:endParaRPr lang="en-US" sz="1400">
              <a:solidFill>
                <a:srgbClr val="333333"/>
              </a:solidFill>
              <a:ea typeface="Calibri"/>
              <a:cs typeface="Calibri"/>
            </a:endParaRPr>
          </a:p>
        </p:txBody>
      </p:sp>
    </p:spTree>
    <p:extLst>
      <p:ext uri="{BB962C8B-B14F-4D97-AF65-F5344CB8AC3E}">
        <p14:creationId xmlns:p14="http://schemas.microsoft.com/office/powerpoint/2010/main" val="188720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2AF7-A53C-384A-673D-8DDB7B013C8D}"/>
              </a:ext>
            </a:extLst>
          </p:cNvPr>
          <p:cNvSpPr>
            <a:spLocks noGrp="1"/>
          </p:cNvSpPr>
          <p:nvPr>
            <p:ph type="title"/>
          </p:nvPr>
        </p:nvSpPr>
        <p:spPr/>
        <p:txBody>
          <a:bodyPr>
            <a:normAutofit fontScale="90000"/>
          </a:bodyPr>
          <a:lstStyle/>
          <a:p>
            <a:r>
              <a:rPr lang="en-US" b="1">
                <a:solidFill>
                  <a:schemeClr val="tx1"/>
                </a:solidFill>
                <a:latin typeface="Calibri"/>
                <a:ea typeface="Calibri Light"/>
                <a:cs typeface="Calibri Light"/>
              </a:rPr>
              <a:t>Results: </a:t>
            </a:r>
            <a:r>
              <a:rPr lang="en-US" b="1" i="1">
                <a:solidFill>
                  <a:schemeClr val="accent1"/>
                </a:solidFill>
                <a:latin typeface="Calibri"/>
                <a:ea typeface="Calibri Light"/>
                <a:cs typeface="Calibri Light"/>
              </a:rPr>
              <a:t>Pseudomonas aeruginosa</a:t>
            </a:r>
            <a:r>
              <a:rPr lang="en-US" b="1">
                <a:solidFill>
                  <a:schemeClr val="accent1"/>
                </a:solidFill>
                <a:latin typeface="Calibri"/>
                <a:ea typeface="Calibri Light"/>
                <a:cs typeface="Calibri Light"/>
              </a:rPr>
              <a:t> strain PaLo3 chromosome, complete genome</a:t>
            </a:r>
          </a:p>
        </p:txBody>
      </p:sp>
      <p:sp>
        <p:nvSpPr>
          <p:cNvPr id="6" name="Text Placeholder 5">
            <a:extLst>
              <a:ext uri="{FF2B5EF4-FFF2-40B4-BE49-F238E27FC236}">
                <a16:creationId xmlns:a16="http://schemas.microsoft.com/office/drawing/2014/main" id="{97FAC67D-E2FA-93E9-EA80-C38B8DE0C3A8}"/>
              </a:ext>
            </a:extLst>
          </p:cNvPr>
          <p:cNvSpPr>
            <a:spLocks noGrp="1"/>
          </p:cNvSpPr>
          <p:nvPr>
            <p:ph type="body" idx="1"/>
          </p:nvPr>
        </p:nvSpPr>
        <p:spPr>
          <a:xfrm>
            <a:off x="1129833" y="1738728"/>
            <a:ext cx="4937760" cy="736282"/>
          </a:xfrm>
        </p:spPr>
        <p:txBody>
          <a:bodyPr/>
          <a:lstStyle/>
          <a:p>
            <a:r>
              <a:rPr lang="en-US" dirty="0">
                <a:solidFill>
                  <a:schemeClr val="bg2">
                    <a:lumMod val="49000"/>
                  </a:schemeClr>
                </a:solidFill>
                <a:ea typeface="Calibri"/>
                <a:cs typeface="Calibri"/>
              </a:rPr>
              <a:t>Species Identification </a:t>
            </a:r>
          </a:p>
        </p:txBody>
      </p:sp>
      <p:sp>
        <p:nvSpPr>
          <p:cNvPr id="3" name="Content Placeholder 2">
            <a:extLst>
              <a:ext uri="{FF2B5EF4-FFF2-40B4-BE49-F238E27FC236}">
                <a16:creationId xmlns:a16="http://schemas.microsoft.com/office/drawing/2014/main" id="{0C5B1AE1-39D2-C9BE-1C3F-A455624D9F22}"/>
              </a:ext>
            </a:extLst>
          </p:cNvPr>
          <p:cNvSpPr>
            <a:spLocks noGrp="1"/>
          </p:cNvSpPr>
          <p:nvPr>
            <p:ph sz="half" idx="2"/>
          </p:nvPr>
        </p:nvSpPr>
        <p:spPr>
          <a:xfrm>
            <a:off x="1273123" y="2760309"/>
            <a:ext cx="4758863" cy="3195359"/>
          </a:xfrm>
        </p:spPr>
        <p:txBody>
          <a:bodyPr vert="horz" lIns="0" tIns="45720" rIns="0" bIns="45720" rtlCol="0" anchor="t">
            <a:noAutofit/>
          </a:bodyPr>
          <a:lstStyle/>
          <a:p>
            <a:pPr marL="0" indent="0">
              <a:buNone/>
            </a:pPr>
            <a:r>
              <a:rPr lang="en-US" sz="700" dirty="0">
                <a:ea typeface="+mn-lt"/>
                <a:cs typeface="+mn-lt"/>
              </a:rPr>
              <a:t>&gt;NODE_65_length_5636_cov_87.123797:2455-5343</a:t>
            </a:r>
            <a:endParaRPr lang="en-US" sz="700">
              <a:ea typeface="Calibri"/>
              <a:cs typeface="Calibri"/>
            </a:endParaRPr>
          </a:p>
          <a:p>
            <a:pPr marL="0" indent="0">
              <a:buNone/>
            </a:pPr>
            <a:r>
              <a:rPr lang="en-US" sz="600">
                <a:ea typeface="+mn-lt"/>
                <a:cs typeface="+mn-lt"/>
              </a:rPr>
              <a:t>TCAAGTGAAGAAGCGCATACGGTGGATGCCTTGGCAGTCAGAGGCGATGAAAGACGTGGTAGCCTGCGAAAAGCTTCGGGGAGTCGGCAAACAGACTTTGATCCGGAGATCTCTGAATGGGGGAACCCACCTAGGATAACCTAGGTATCTTGTACTGAATCCATAGGTGCAAGAGGCGAACCAGGGGAACTGAAACATCTAAGTACCCTGAGGAAAAGAAATCAACCGAGATTCCCTTAGTAGTGGCGAGCGAACGGGGATTAGCCCTTAAGCTTCATTGATTTTAGCGGAACGCTCTGGAAAGTGCGGCCATAGTGGGTGATAGCCCCGTACGCGAAAGGATCTTTGAAGTGAAATCGAGTAGGACGGAGCACGAGAAACTTTGTCTGAACATGGGGGGACCATCCTCCAAGGCTAAATACTACTGACTGACCGATAGTGAACCAGTACCGTGAGGGAAAGGCGAAAAGAACCCCGGAGAGGGGAGTGAAATAGAACCTGAAACCGTATGCGTACAAGCAGTGGGAGCCTACTTGTTAGGTGACTGCGTACCTTTTGTATAATGGGTCAGCGACTTATATTCAGTGGCAAGCTTAACCGTATAGGGTAGGCGTAGCGAAAGCGAGTCTTAATAGGGCGTTTAGTCGCTGGGTATAGACCCGAAACCGGGCGATCTATCCATGAGCAGGTTGAAGGTTAGGTAACACTGACTGGAGGACCGAACCCACTCCCGTTGAAAAGGTAGGGGATGACTTGTGGATCGGAGTGAAAGGCTAATCAAGCTCGGAGATAGCTGGTTCTCCTCGAAAGCTATTTAGGTAGCGCCTCATGTATCACTCTGGGGGGTAGAGCACTGTTTCGGCTAGGGGGTCATCCCGACTTACCAAACCGATGCAAACTCCGAATACCCAGAAGTGCCGAGCATGGGAGACACACGGCGGGTGCTAACGTCCGTCGTGAAAAGGGAAACAACCCAGACCGCCAGCTAAGGTCCCAAAGTTGTGGTTAAGTGGTAAACGATGTGGGAAGGCTTAGACAGCTAGGAGGTTGGCTTAGAAGCAGCCATCCTTTAAAGAAAGCGTAATAGCTCACTAGTCGAGTCGGCCTGCGCGGAAGATGTAACGGGGCTCAAACCACACACCGAAGCTGCGGGTGTCACGTAAGTGACGCGGTAGAGGAGCGTTCTGTAAGCCTGTGAAGGTGAGTTGAGAAGCTTGCTGGAGGTATCAGAAGTGCGAATGCTGACATGAGTAACGACAATGGGTGTGAAAAACACCCACGCCGAAAGACCAAGGGTTCCTGCGCAACGTTAATCGACGCAGGGTTAGTCGGTTCCTAAGGCGAGGCTGAAAAGCGTAGTCGATGGGAAACAGGTTAATATTCCTGTACTTCTGGTTACTGCGATGGAGGGACGGAGAAGGCTAGGCCAGCTTGGCGTTGGTTGTCCAAGTTTAAGGTGGTAGGCTGAAATCTTAGGTAAATCCGGGGTTTCAAGGCCGAGAGCTGATGACGAGTCGTCTTTTAGATGACGAAGTGGTTGATGCCATGCTTCCAAGAAAAGCTTCTAAGCTTCAGGTAACCAGGAACCGTACCCCAAACCGACACAGGTGGTCGGGTAGAGAATACCAAGGCGCTTGAGAGAACTCGGGTGAAGGAACTAGGCAAAATGGCACCGTAACTTCGGGAGAAGGTGCGCCGGCTAGGGTGAAGGATTTACTCCGTAAGCTCTGGCTGGTCGAAGATACCAGGCCGCTGCGACTGTTTATTAAAAACACAGCACTCTGCAAACACGAAAGTGGACGTATAGGGTGTGACGCCTGCCCGGTGCCGGAAGGTTAATTGATGGGGTTAGCGCAAGCGAAGCTCTTGATCGAAGCCCCGGTAAACGGCGGCCGTAACTATAACGGTCCTAAGGTAGCGAAATTCCTTGTCGGGTAAGTTCCGACCTGCACGAATGGCGTAACGATGGCGGCGCTGTCTCCACCCGAGACTCAGTGAAATTGAAATCGCTGTGAAGATGCAGTGTATCCGCGGCTAGACGGAAAGACCCCGTGAACCTTTACTGTAGCTTTGCACTGGACTTTGAGCCTGCTTGTGTAGGATAGGTGGGAGGCTTTGAAGCGTGGACGCCAGTTCGCGTGGAGCCATCCTTGAAATACCACCCTGGCATGCTTGAGGTTCTAACTCTGGTCCGTGATCCGGATCGAGGACAGTGTATGGTGGGCAGTTTGACTGGGGCGGTCTCCTCCTAAAGAGTAACGGAGGAGTACGAAGGTGCGCTCAGACCGGTCGGAAATCGGTCGCAGAGTATAAAGGCAAAAGCGCGCTTGACTGCGAGACAGACACGTCGAGCAGGTACGAAAGTAGGTCTTAGTGATCCGGTGGTTCTGTATGGAAGGGCCATCGCTCAACGGATAAAAGGTACTCCGGGGATAACAGGCTGATACCGCCCAAGAGTTCATATCGACGGCGGTGTTTGGCACCTCGATGTCGGCTCATCACATCCTGGGGCTGAAGCCGGTCCCAAGGGTATGGCTGTTCGCCATTTAAAGTGGTACGCGAGCTGGGTTTAGAACGTCGTGAGACAGTTCGGTCCCTATCTGCCGTGGACGTTTGAGATTTGAGAGGGGCTGCTCCTAGTACGAGAGGACCGGAGTGGACGAACCTCTGGTGTTCCGGTTGTCACGCCAGTGGCATTGCCGGGTAGCTATGTTCGGAAAAGATAACCGCTGAAAGCATCTAAGCGGGAAACTTGCCTCAAGATGAGATCTCACTGGGAACTTGATTCCCCTGAAGGGCCGTCGAAGACTACGACGTTGATAGGCTGGGTGTGTAAGCGTTGTGAGGCGTTGAGCTAACCAGTACTAATTGCCCGTGAGGCTTGACCA</a:t>
            </a:r>
            <a:endParaRPr lang="en-US" sz="600" dirty="0">
              <a:ea typeface="Calibri" panose="020F0502020204030204"/>
              <a:cs typeface="Calibri" panose="020F0502020204030204"/>
            </a:endParaRPr>
          </a:p>
          <a:p>
            <a:endParaRPr lang="en-US" sz="600" dirty="0">
              <a:ea typeface="+mn-lt"/>
              <a:cs typeface="+mn-lt"/>
            </a:endParaRPr>
          </a:p>
        </p:txBody>
      </p:sp>
      <p:pic>
        <p:nvPicPr>
          <p:cNvPr id="4" name="Content Placeholder 3" descr="A screenshot of a computer&#10;&#10;AI-generated content may be incorrect.">
            <a:extLst>
              <a:ext uri="{FF2B5EF4-FFF2-40B4-BE49-F238E27FC236}">
                <a16:creationId xmlns:a16="http://schemas.microsoft.com/office/drawing/2014/main" id="{B178BDF9-FF9B-8F24-7504-E1B8DE676893}"/>
              </a:ext>
            </a:extLst>
          </p:cNvPr>
          <p:cNvPicPr>
            <a:picLocks noGrp="1" noChangeAspect="1"/>
          </p:cNvPicPr>
          <p:nvPr>
            <p:ph sz="quarter" idx="4"/>
          </p:nvPr>
        </p:nvPicPr>
        <p:blipFill>
          <a:blip r:embed="rId3"/>
          <a:stretch>
            <a:fillRect/>
          </a:stretch>
        </p:blipFill>
        <p:spPr>
          <a:xfrm>
            <a:off x="6217920" y="1930793"/>
            <a:ext cx="4937760" cy="4024043"/>
          </a:xfrm>
          <a:ln w="6350">
            <a:solidFill>
              <a:schemeClr val="tx1"/>
            </a:solidFill>
          </a:ln>
        </p:spPr>
      </p:pic>
      <p:sp>
        <p:nvSpPr>
          <p:cNvPr id="7" name="Oval 6">
            <a:extLst>
              <a:ext uri="{FF2B5EF4-FFF2-40B4-BE49-F238E27FC236}">
                <a16:creationId xmlns:a16="http://schemas.microsoft.com/office/drawing/2014/main" id="{C1F9FB40-581F-0E9C-7797-93B2A4482DAD}"/>
              </a:ext>
            </a:extLst>
          </p:cNvPr>
          <p:cNvSpPr/>
          <p:nvPr/>
        </p:nvSpPr>
        <p:spPr>
          <a:xfrm>
            <a:off x="6455663" y="4169664"/>
            <a:ext cx="1670304" cy="188976"/>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CEF73C-3EDD-81EE-7660-6FAE0F6141E3}"/>
              </a:ext>
            </a:extLst>
          </p:cNvPr>
          <p:cNvSpPr txBox="1"/>
          <p:nvPr/>
        </p:nvSpPr>
        <p:spPr>
          <a:xfrm>
            <a:off x="1245634" y="2374721"/>
            <a:ext cx="274856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404040"/>
                </a:solidFill>
                <a:ea typeface="Calibri"/>
                <a:cs typeface="Calibri"/>
              </a:rPr>
              <a:t>16s rRNA Sequence</a:t>
            </a:r>
            <a:endParaRPr lang="en-US" sz="1200">
              <a:ea typeface="Calibri"/>
              <a:cs typeface="Calibri"/>
            </a:endParaRPr>
          </a:p>
          <a:p>
            <a:pPr algn="l"/>
            <a:endParaRPr lang="en-US">
              <a:ea typeface="Calibri"/>
              <a:cs typeface="Calibri"/>
            </a:endParaRPr>
          </a:p>
        </p:txBody>
      </p:sp>
      <p:sp>
        <p:nvSpPr>
          <p:cNvPr id="10" name="Rectangle 9">
            <a:extLst>
              <a:ext uri="{FF2B5EF4-FFF2-40B4-BE49-F238E27FC236}">
                <a16:creationId xmlns:a16="http://schemas.microsoft.com/office/drawing/2014/main" id="{480C1D79-F515-A579-9092-7FB77E950B3D}"/>
              </a:ext>
            </a:extLst>
          </p:cNvPr>
          <p:cNvSpPr/>
          <p:nvPr/>
        </p:nvSpPr>
        <p:spPr>
          <a:xfrm>
            <a:off x="1234342" y="2335210"/>
            <a:ext cx="4834272" cy="362099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45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DC2D1-2A70-CB48-461B-D1EF5CD87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8A78F-CE47-366F-E4C4-414EC34E19E7}"/>
              </a:ext>
            </a:extLst>
          </p:cNvPr>
          <p:cNvSpPr>
            <a:spLocks noGrp="1"/>
          </p:cNvSpPr>
          <p:nvPr>
            <p:ph type="title"/>
          </p:nvPr>
        </p:nvSpPr>
        <p:spPr/>
        <p:txBody>
          <a:bodyPr/>
          <a:lstStyle/>
          <a:p>
            <a:r>
              <a:rPr lang="en-US" b="1">
                <a:ea typeface="Calibri Light"/>
                <a:cs typeface="Calibri Light"/>
              </a:rPr>
              <a:t>Results</a:t>
            </a:r>
            <a:endParaRPr lang="en-US" b="1"/>
          </a:p>
        </p:txBody>
      </p:sp>
      <p:sp>
        <p:nvSpPr>
          <p:cNvPr id="6" name="Text Placeholder 5">
            <a:extLst>
              <a:ext uri="{FF2B5EF4-FFF2-40B4-BE49-F238E27FC236}">
                <a16:creationId xmlns:a16="http://schemas.microsoft.com/office/drawing/2014/main" id="{57A9EE62-30B2-5DA8-BACC-06620F4D4BE7}"/>
              </a:ext>
            </a:extLst>
          </p:cNvPr>
          <p:cNvSpPr>
            <a:spLocks noGrp="1"/>
          </p:cNvSpPr>
          <p:nvPr>
            <p:ph type="body" idx="1"/>
          </p:nvPr>
        </p:nvSpPr>
        <p:spPr>
          <a:xfrm>
            <a:off x="1097280" y="1721875"/>
            <a:ext cx="4937760" cy="736282"/>
          </a:xfrm>
        </p:spPr>
        <p:txBody>
          <a:bodyPr/>
          <a:lstStyle/>
          <a:p>
            <a:r>
              <a:rPr lang="en-US" dirty="0">
                <a:solidFill>
                  <a:schemeClr val="bg2">
                    <a:lumMod val="49000"/>
                  </a:schemeClr>
                </a:solidFill>
                <a:ea typeface="Calibri"/>
                <a:cs typeface="Calibri"/>
              </a:rPr>
              <a:t>Genome Annotation</a:t>
            </a:r>
          </a:p>
        </p:txBody>
      </p:sp>
      <p:sp>
        <p:nvSpPr>
          <p:cNvPr id="3" name="Content Placeholder 2">
            <a:extLst>
              <a:ext uri="{FF2B5EF4-FFF2-40B4-BE49-F238E27FC236}">
                <a16:creationId xmlns:a16="http://schemas.microsoft.com/office/drawing/2014/main" id="{FF1C4D67-3D8E-DD4F-0BC2-36BF4BA6B29C}"/>
              </a:ext>
            </a:extLst>
          </p:cNvPr>
          <p:cNvSpPr>
            <a:spLocks noGrp="1"/>
          </p:cNvSpPr>
          <p:nvPr>
            <p:ph sz="half" idx="2"/>
          </p:nvPr>
        </p:nvSpPr>
        <p:spPr>
          <a:xfrm>
            <a:off x="1266614" y="2350913"/>
            <a:ext cx="3921761" cy="3587043"/>
          </a:xfrm>
          <a:ln w="6350">
            <a:noFill/>
          </a:ln>
        </p:spPr>
        <p:txBody>
          <a:bodyPr vert="horz" lIns="0" tIns="45720" rIns="0" bIns="45720" rtlCol="0" anchor="t">
            <a:noAutofit/>
          </a:bodyPr>
          <a:lstStyle/>
          <a:p>
            <a:pPr marL="285750" indent="-285750">
              <a:lnSpc>
                <a:spcPct val="100000"/>
              </a:lnSpc>
              <a:buFont typeface="Courier New" panose="020F0502020204030204" pitchFamily="34" charset="0"/>
              <a:buChar char="o"/>
            </a:pPr>
            <a:r>
              <a:rPr lang="en-US" sz="1500" dirty="0">
                <a:ea typeface="+mn-lt"/>
                <a:cs typeface="+mn-lt"/>
              </a:rPr>
              <a:t>A genome annotation is important to the study because there is no point in having an assembled genome if you don't know what the function of the genome. </a:t>
            </a:r>
            <a:endParaRPr lang="en-US"/>
          </a:p>
          <a:p>
            <a:pPr marL="285750" indent="-285750">
              <a:lnSpc>
                <a:spcPct val="100000"/>
              </a:lnSpc>
              <a:buFont typeface="Courier New" panose="020F0502020204030204" pitchFamily="34" charset="0"/>
              <a:buChar char="o"/>
            </a:pPr>
            <a:r>
              <a:rPr lang="en-US" sz="1500" dirty="0">
                <a:ea typeface="+mn-lt"/>
                <a:cs typeface="+mn-lt"/>
              </a:rPr>
              <a:t>Genome annotation provide </a:t>
            </a:r>
            <a:r>
              <a:rPr lang="en-US" sz="1500" b="1" dirty="0">
                <a:solidFill>
                  <a:schemeClr val="accent1"/>
                </a:solidFill>
                <a:ea typeface="+mn-lt"/>
                <a:cs typeface="+mn-lt"/>
              </a:rPr>
              <a:t>function </a:t>
            </a:r>
            <a:r>
              <a:rPr lang="en-US" sz="1500" dirty="0">
                <a:ea typeface="+mn-lt"/>
                <a:cs typeface="+mn-lt"/>
              </a:rPr>
              <a:t>and </a:t>
            </a:r>
            <a:r>
              <a:rPr lang="en-US" sz="1500" b="1" dirty="0">
                <a:solidFill>
                  <a:schemeClr val="accent1"/>
                </a:solidFill>
                <a:ea typeface="+mn-lt"/>
                <a:cs typeface="+mn-lt"/>
              </a:rPr>
              <a:t>location </a:t>
            </a:r>
            <a:r>
              <a:rPr lang="en-US" sz="1500" dirty="0">
                <a:ea typeface="+mn-lt"/>
                <a:cs typeface="+mn-lt"/>
              </a:rPr>
              <a:t>of a gene helping with data interpretation. </a:t>
            </a:r>
          </a:p>
          <a:p>
            <a:pPr marL="285750" indent="-285750">
              <a:lnSpc>
                <a:spcPct val="100000"/>
              </a:lnSpc>
              <a:buFont typeface="Courier New" panose="020F0502020204030204" pitchFamily="34" charset="0"/>
              <a:buChar char="o"/>
            </a:pPr>
            <a:r>
              <a:rPr lang="en-US" sz="1500" dirty="0">
                <a:ea typeface="+mn-lt"/>
                <a:cs typeface="+mn-lt"/>
              </a:rPr>
              <a:t>There are a total of 6958 genes generated from the genome and 3 examples are listed to the right. </a:t>
            </a:r>
          </a:p>
          <a:p>
            <a:pPr marL="383540" lvl="1">
              <a:lnSpc>
                <a:spcPct val="100000"/>
              </a:lnSpc>
              <a:buFont typeface="Courier New" panose="020F0502020204030204" pitchFamily="34" charset="0"/>
              <a:buChar char="o"/>
            </a:pPr>
            <a:r>
              <a:rPr lang="en-US" sz="1300" dirty="0">
                <a:ea typeface="+mn-lt"/>
                <a:cs typeface="+mn-lt"/>
              </a:rPr>
              <a:t>The examples contain genes that aid in the organism's  antibiotic resistance or environmental capabilities.  </a:t>
            </a:r>
            <a:endParaRPr lang="en-US" sz="1300" dirty="0">
              <a:ea typeface="Calibri"/>
              <a:cs typeface="Calibri"/>
            </a:endParaRPr>
          </a:p>
          <a:p>
            <a:pPr>
              <a:buFont typeface="Courier New" panose="020F0502020204030204" pitchFamily="34" charset="0"/>
              <a:buChar char="o"/>
            </a:pPr>
            <a:endParaRPr lang="en-US">
              <a:highlight>
                <a:srgbClr val="FFFF00"/>
              </a:highlight>
              <a:ea typeface="+mn-lt"/>
              <a:cs typeface="+mn-lt"/>
            </a:endParaRPr>
          </a:p>
          <a:p>
            <a:pPr>
              <a:buFont typeface="Courier New" panose="020F0502020204030204" pitchFamily="34" charset="0"/>
              <a:buChar char="o"/>
            </a:pPr>
            <a:endParaRPr lang="en-US">
              <a:highlight>
                <a:srgbClr val="FFFF00"/>
              </a:highlight>
              <a:ea typeface="+mn-lt"/>
              <a:cs typeface="+mn-lt"/>
            </a:endParaRPr>
          </a:p>
          <a:p>
            <a:pPr>
              <a:buFont typeface="Courier New" panose="020F0502020204030204" pitchFamily="34" charset="0"/>
              <a:buChar char="o"/>
            </a:pPr>
            <a:endParaRPr lang="en-US">
              <a:ea typeface="+mn-lt"/>
              <a:cs typeface="+mn-lt"/>
            </a:endParaRPr>
          </a:p>
        </p:txBody>
      </p:sp>
      <p:sp>
        <p:nvSpPr>
          <p:cNvPr id="5" name="Rectangle 4">
            <a:extLst>
              <a:ext uri="{FF2B5EF4-FFF2-40B4-BE49-F238E27FC236}">
                <a16:creationId xmlns:a16="http://schemas.microsoft.com/office/drawing/2014/main" id="{EA614165-F918-DBDC-DA6E-1C041C88FA46}"/>
              </a:ext>
            </a:extLst>
          </p:cNvPr>
          <p:cNvSpPr/>
          <p:nvPr/>
        </p:nvSpPr>
        <p:spPr>
          <a:xfrm>
            <a:off x="1180591" y="2342444"/>
            <a:ext cx="4097189" cy="371675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A9F41749-8B9F-873C-CA16-0628F216FD70}"/>
              </a:ext>
            </a:extLst>
          </p:cNvPr>
          <p:cNvGraphicFramePr>
            <a:graphicFrameLocks noGrp="1"/>
          </p:cNvGraphicFramePr>
          <p:nvPr>
            <p:extLst>
              <p:ext uri="{D42A27DB-BD31-4B8C-83A1-F6EECF244321}">
                <p14:modId xmlns:p14="http://schemas.microsoft.com/office/powerpoint/2010/main" val="1272017548"/>
              </p:ext>
            </p:extLst>
          </p:nvPr>
        </p:nvGraphicFramePr>
        <p:xfrm>
          <a:off x="5638800" y="2319866"/>
          <a:ext cx="5610353" cy="3779605"/>
        </p:xfrm>
        <a:graphic>
          <a:graphicData uri="http://schemas.openxmlformats.org/drawingml/2006/table">
            <a:tbl>
              <a:tblPr firstRow="1" firstCol="1" bandRow="1">
                <a:tableStyleId>{5C22544A-7EE6-4342-B048-85BDC9FD1C3A}</a:tableStyleId>
              </a:tblPr>
              <a:tblGrid>
                <a:gridCol w="768094">
                  <a:extLst>
                    <a:ext uri="{9D8B030D-6E8A-4147-A177-3AD203B41FA5}">
                      <a16:colId xmlns:a16="http://schemas.microsoft.com/office/drawing/2014/main" val="3523041653"/>
                    </a:ext>
                  </a:extLst>
                </a:gridCol>
                <a:gridCol w="1645919">
                  <a:extLst>
                    <a:ext uri="{9D8B030D-6E8A-4147-A177-3AD203B41FA5}">
                      <a16:colId xmlns:a16="http://schemas.microsoft.com/office/drawing/2014/main" val="1279354318"/>
                    </a:ext>
                  </a:extLst>
                </a:gridCol>
                <a:gridCol w="1804412">
                  <a:extLst>
                    <a:ext uri="{9D8B030D-6E8A-4147-A177-3AD203B41FA5}">
                      <a16:colId xmlns:a16="http://schemas.microsoft.com/office/drawing/2014/main" val="68270434"/>
                    </a:ext>
                  </a:extLst>
                </a:gridCol>
                <a:gridCol w="1391928">
                  <a:extLst>
                    <a:ext uri="{9D8B030D-6E8A-4147-A177-3AD203B41FA5}">
                      <a16:colId xmlns:a16="http://schemas.microsoft.com/office/drawing/2014/main" val="3817668185"/>
                    </a:ext>
                  </a:extLst>
                </a:gridCol>
              </a:tblGrid>
              <a:tr h="492456">
                <a:tc>
                  <a:txBody>
                    <a:bodyPr/>
                    <a:lstStyle/>
                    <a:p>
                      <a:r>
                        <a:rPr lang="en-US" sz="1200" dirty="0"/>
                        <a:t>Feature ID</a:t>
                      </a:r>
                    </a:p>
                  </a:txBody>
                  <a:tcPr/>
                </a:tc>
                <a:tc>
                  <a:txBody>
                    <a:bodyPr/>
                    <a:lstStyle/>
                    <a:p>
                      <a:pPr lvl="0">
                        <a:buNone/>
                      </a:pPr>
                      <a:r>
                        <a:rPr lang="en-US" sz="1200" b="0" i="0" u="none" strike="noStrike" noProof="0" dirty="0">
                          <a:solidFill>
                            <a:schemeClr val="bg1"/>
                          </a:solidFill>
                          <a:latin typeface="Calibri"/>
                        </a:rPr>
                        <a:t>Fig|6666666.1448083.peg.782</a:t>
                      </a:r>
                      <a:endParaRPr lang="en-US" sz="1200" dirty="0">
                        <a:solidFill>
                          <a:schemeClr val="bg1"/>
                        </a:solidFill>
                      </a:endParaRPr>
                    </a:p>
                  </a:txBody>
                  <a:tcPr/>
                </a:tc>
                <a:tc>
                  <a:txBody>
                    <a:bodyPr/>
                    <a:lstStyle/>
                    <a:p>
                      <a:pPr lvl="0">
                        <a:buNone/>
                      </a:pPr>
                      <a:r>
                        <a:rPr lang="en-US" sz="1200" b="1" i="0" u="none" strike="noStrike" noProof="0" dirty="0">
                          <a:solidFill>
                            <a:schemeClr val="bg1"/>
                          </a:solidFill>
                          <a:latin typeface="Calibri"/>
                        </a:rPr>
                        <a:t>Fig|6666666.1448084.peg.6257</a:t>
                      </a:r>
                      <a:endParaRPr lang="en-US" sz="1200" dirty="0">
                        <a:latin typeface="Calibri"/>
                      </a:endParaRPr>
                    </a:p>
                  </a:txBody>
                  <a:tcPr/>
                </a:tc>
                <a:tc>
                  <a:txBody>
                    <a:bodyPr/>
                    <a:lstStyle/>
                    <a:p>
                      <a:pPr lvl="0">
                        <a:buNone/>
                      </a:pPr>
                      <a:r>
                        <a:rPr lang="en-US" sz="1200" b="0" i="0" u="none" strike="noStrike" noProof="0" dirty="0">
                          <a:solidFill>
                            <a:schemeClr val="bg1"/>
                          </a:solidFill>
                          <a:latin typeface="Calibri"/>
                        </a:rPr>
                        <a:t>Fig|6666666.1448083.peg.455</a:t>
                      </a:r>
                      <a:endParaRPr lang="en-US" sz="1200" dirty="0">
                        <a:latin typeface="Calibri"/>
                      </a:endParaRPr>
                    </a:p>
                  </a:txBody>
                  <a:tcPr/>
                </a:tc>
                <a:extLst>
                  <a:ext uri="{0D108BD9-81ED-4DB2-BD59-A6C34878D82A}">
                    <a16:rowId xmlns:a16="http://schemas.microsoft.com/office/drawing/2014/main" val="4191229821"/>
                  </a:ext>
                </a:extLst>
              </a:tr>
              <a:tr h="357031">
                <a:tc>
                  <a:txBody>
                    <a:bodyPr/>
                    <a:lstStyle/>
                    <a:p>
                      <a:pPr lvl="0">
                        <a:buNone/>
                      </a:pPr>
                      <a:r>
                        <a:rPr lang="en-US" sz="1200" dirty="0"/>
                        <a:t>Location</a:t>
                      </a:r>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4404-42547</a:t>
                      </a:r>
                    </a:p>
                  </a:txBody>
                  <a:tcPr/>
                </a:tc>
                <a:tc>
                  <a:txBody>
                    <a:bodyPr/>
                    <a:lstStyle/>
                    <a:p>
                      <a:pPr lvl="0">
                        <a:buNone/>
                      </a:pPr>
                      <a:r>
                        <a:rPr lang="en-US" sz="1200" b="0" i="0" u="none" strike="noStrike" noProof="0" dirty="0"/>
                        <a:t>364518</a:t>
                      </a:r>
                      <a:r>
                        <a:rPr lang="en-US" sz="1200" dirty="0">
                          <a:latin typeface="Calibri"/>
                        </a:rPr>
                        <a:t>-</a:t>
                      </a:r>
                      <a:r>
                        <a:rPr lang="en-US" sz="1200" b="0" i="0" u="none" strike="noStrike" noProof="0" dirty="0"/>
                        <a:t>365492</a:t>
                      </a:r>
                      <a:endParaRPr lang="en-US" sz="1200" dirty="0">
                        <a:latin typeface="Calibri"/>
                      </a:endParaRPr>
                    </a:p>
                  </a:txBody>
                  <a:tcPr/>
                </a:tc>
                <a:tc>
                  <a:txBody>
                    <a:bodyPr/>
                    <a:lstStyle/>
                    <a:p>
                      <a:pPr lvl="0">
                        <a:buNone/>
                      </a:pPr>
                      <a:r>
                        <a:rPr lang="en-US" sz="1200" b="0" i="0" u="none" strike="noStrike" noProof="0" dirty="0">
                          <a:latin typeface="Calibri"/>
                        </a:rPr>
                        <a:t>67098</a:t>
                      </a:r>
                      <a:r>
                        <a:rPr lang="en-US" sz="1200" dirty="0"/>
                        <a:t>-</a:t>
                      </a:r>
                      <a:r>
                        <a:rPr lang="en-US" sz="1200" b="0" i="0" u="none" strike="noStrike" noProof="0" dirty="0">
                          <a:latin typeface="Calibri"/>
                        </a:rPr>
                        <a:t>66223</a:t>
                      </a:r>
                      <a:endParaRPr lang="en-US" sz="1200" dirty="0"/>
                    </a:p>
                  </a:txBody>
                  <a:tcPr/>
                </a:tc>
                <a:extLst>
                  <a:ext uri="{0D108BD9-81ED-4DB2-BD59-A6C34878D82A}">
                    <a16:rowId xmlns:a16="http://schemas.microsoft.com/office/drawing/2014/main" val="2644486271"/>
                  </a:ext>
                </a:extLst>
              </a:tr>
              <a:tr h="418587">
                <a:tc>
                  <a:txBody>
                    <a:bodyPr/>
                    <a:lstStyle/>
                    <a:p>
                      <a:r>
                        <a:rPr lang="en-US" sz="1200" dirty="0"/>
                        <a:t>Length</a:t>
                      </a:r>
                    </a:p>
                  </a:txBody>
                  <a:tcPr/>
                </a:tc>
                <a:tc>
                  <a:txBody>
                    <a:bodyPr/>
                    <a:lstStyle/>
                    <a:p>
                      <a:pPr lvl="0">
                        <a:buNone/>
                      </a:pPr>
                      <a:r>
                        <a:rPr lang="en-US" sz="1200" b="0" i="0" u="none" strike="noStrike" noProof="0" dirty="0">
                          <a:solidFill>
                            <a:srgbClr val="000000"/>
                          </a:solidFill>
                          <a:latin typeface="Calibri"/>
                        </a:rPr>
                        <a:t>1458</a:t>
                      </a:r>
                      <a:endParaRPr lang="en-US" sz="1200">
                        <a:latin typeface="Calibri"/>
                      </a:endParaRPr>
                    </a:p>
                  </a:txBody>
                  <a:tcPr/>
                </a:tc>
                <a:tc>
                  <a:txBody>
                    <a:bodyPr/>
                    <a:lstStyle/>
                    <a:p>
                      <a:pPr lvl="0">
                        <a:buNone/>
                      </a:pPr>
                      <a:r>
                        <a:rPr lang="en-US" sz="1200" b="0" i="0" u="none" strike="noStrike" noProof="0" dirty="0"/>
                        <a:t>975</a:t>
                      </a:r>
                      <a:endParaRPr lang="en-US" dirty="0"/>
                    </a:p>
                  </a:txBody>
                  <a:tcPr/>
                </a:tc>
                <a:tc>
                  <a:txBody>
                    <a:bodyPr/>
                    <a:lstStyle/>
                    <a:p>
                      <a:pPr lvl="0">
                        <a:buNone/>
                      </a:pPr>
                      <a:r>
                        <a:rPr lang="en-US" sz="1200" b="0" i="0" u="none" strike="noStrike" noProof="0" dirty="0">
                          <a:latin typeface="Calibri"/>
                        </a:rPr>
                        <a:t>876</a:t>
                      </a:r>
                      <a:endParaRPr lang="en-US" sz="1200" dirty="0"/>
                    </a:p>
                  </a:txBody>
                  <a:tcPr/>
                </a:tc>
                <a:extLst>
                  <a:ext uri="{0D108BD9-81ED-4DB2-BD59-A6C34878D82A}">
                    <a16:rowId xmlns:a16="http://schemas.microsoft.com/office/drawing/2014/main" val="150414516"/>
                  </a:ext>
                </a:extLst>
              </a:tr>
              <a:tr h="1058782">
                <a:tc>
                  <a:txBody>
                    <a:bodyPr/>
                    <a:lstStyle/>
                    <a:p>
                      <a:r>
                        <a:rPr lang="en-US" sz="1200" dirty="0"/>
                        <a:t>Contig</a:t>
                      </a:r>
                    </a:p>
                  </a:txBody>
                  <a:tcPr/>
                </a:tc>
                <a:tc>
                  <a:txBody>
                    <a:bodyPr/>
                    <a:lstStyle/>
                    <a:p>
                      <a:pPr lvl="0">
                        <a:buNone/>
                      </a:pPr>
                      <a:r>
                        <a:rPr lang="en-US" sz="1200" b="0" i="0" u="none" strike="noStrike" noProof="0" dirty="0">
                          <a:solidFill>
                            <a:srgbClr val="000000"/>
                          </a:solidFill>
                          <a:latin typeface="Calibri"/>
                        </a:rPr>
                        <a:t>NODE_13_length_186948_cov_28.220173    </a:t>
                      </a:r>
                      <a:endParaRPr lang="en-US" sz="1200" dirty="0">
                        <a:latin typeface="Calibri"/>
                      </a:endParaRPr>
                    </a:p>
                  </a:txBody>
                  <a:tcPr/>
                </a:tc>
                <a:tc>
                  <a:txBody>
                    <a:bodyPr/>
                    <a:lstStyle/>
                    <a:p>
                      <a:pPr lvl="0">
                        <a:buNone/>
                      </a:pPr>
                      <a:r>
                        <a:rPr lang="en-US" sz="1200" b="0" i="0" u="none" strike="noStrike" noProof="0" dirty="0">
                          <a:solidFill>
                            <a:srgbClr val="000000"/>
                          </a:solidFill>
                        </a:rPr>
                        <a:t>NODE_1_length_509320_cov_26.828138</a:t>
                      </a:r>
                      <a:endParaRPr lang="en-US" dirty="0"/>
                    </a:p>
                  </a:txBody>
                  <a:tcPr/>
                </a:tc>
                <a:tc>
                  <a:txBody>
                    <a:bodyPr/>
                    <a:lstStyle/>
                    <a:p>
                      <a:pPr lvl="0">
                        <a:buNone/>
                      </a:pPr>
                      <a:r>
                        <a:rPr lang="en-US" sz="1200" b="0" i="0" u="none" strike="noStrike" noProof="0" dirty="0"/>
                        <a:t>NODE_13_length_186948_cov_28.220173    </a:t>
                      </a:r>
                      <a:endParaRPr lang="en-US" dirty="0"/>
                    </a:p>
                  </a:txBody>
                  <a:tcPr/>
                </a:tc>
                <a:extLst>
                  <a:ext uri="{0D108BD9-81ED-4DB2-BD59-A6C34878D82A}">
                    <a16:rowId xmlns:a16="http://schemas.microsoft.com/office/drawing/2014/main" val="418089086"/>
                  </a:ext>
                </a:extLst>
              </a:tr>
              <a:tr h="1452749">
                <a:tc>
                  <a:txBody>
                    <a:bodyPr/>
                    <a:lstStyle/>
                    <a:p>
                      <a:r>
                        <a:rPr lang="en-US" sz="1200" dirty="0"/>
                        <a:t>Function</a:t>
                      </a:r>
                    </a:p>
                  </a:txBody>
                  <a:tcPr/>
                </a:tc>
                <a:tc>
                  <a:txBody>
                    <a:bodyPr/>
                    <a:lstStyle/>
                    <a:p>
                      <a:pPr lvl="0">
                        <a:buNone/>
                      </a:pPr>
                      <a:r>
                        <a:rPr lang="en-US" sz="1200" b="0" i="0" u="none" strike="noStrike" noProof="0" dirty="0">
                          <a:solidFill>
                            <a:srgbClr val="000000"/>
                          </a:solidFill>
                          <a:latin typeface="Calibri"/>
                        </a:rPr>
                        <a:t>OprM is an outer membrane lipoprotein component of the </a:t>
                      </a:r>
                      <a:r>
                        <a:rPr lang="en-US" sz="1200" b="0" i="0" u="none" strike="noStrike" noProof="0" err="1">
                          <a:solidFill>
                            <a:srgbClr val="000000"/>
                          </a:solidFill>
                          <a:latin typeface="Calibri"/>
                        </a:rPr>
                        <a:t>MexAB-OprM</a:t>
                      </a:r>
                      <a:r>
                        <a:rPr lang="en-US" sz="1200" b="0" i="0" u="none" strike="noStrike" noProof="0" dirty="0">
                          <a:solidFill>
                            <a:srgbClr val="000000"/>
                          </a:solidFill>
                          <a:latin typeface="Calibri"/>
                        </a:rPr>
                        <a:t> multidrug efflux system.</a:t>
                      </a:r>
                    </a:p>
                  </a:txBody>
                  <a:tcPr/>
                </a:tc>
                <a:tc>
                  <a:txBody>
                    <a:bodyPr/>
                    <a:lstStyle/>
                    <a:p>
                      <a:pPr lvl="0">
                        <a:buNone/>
                      </a:pPr>
                      <a:r>
                        <a:rPr lang="en-US" sz="1200" b="0" i="0" u="none" strike="noStrike" noProof="0" dirty="0"/>
                        <a:t>Polymyxin resistance protein </a:t>
                      </a:r>
                      <a:r>
                        <a:rPr lang="en-US" sz="1200" b="0" i="0" u="none" strike="noStrike" noProof="0" dirty="0" err="1"/>
                        <a:t>ArnC</a:t>
                      </a:r>
                      <a:r>
                        <a:rPr lang="en-US" sz="1200" b="0" i="0" u="none" strike="noStrike" noProof="0" dirty="0"/>
                        <a:t>, glycosyl transferase (EC 2.4.-.-). </a:t>
                      </a:r>
                    </a:p>
                  </a:txBody>
                  <a:tcPr/>
                </a:tc>
                <a:tc>
                  <a:txBody>
                    <a:bodyPr/>
                    <a:lstStyle/>
                    <a:p>
                      <a:pPr lvl="0">
                        <a:buNone/>
                      </a:pPr>
                      <a:r>
                        <a:rPr lang="en-US" sz="1200" b="0" i="0" u="none" strike="noStrike" noProof="0" dirty="0"/>
                        <a:t>Chemotaxis protein methyltransferase </a:t>
                      </a:r>
                      <a:r>
                        <a:rPr lang="en-US" sz="1200" b="0" i="0" u="none" strike="noStrike" noProof="0" err="1"/>
                        <a:t>CheR</a:t>
                      </a:r>
                      <a:r>
                        <a:rPr lang="en-US" sz="1200" b="0" i="0" u="none" strike="noStrike" noProof="0" dirty="0"/>
                        <a:t> (EC 2.1.1.80)</a:t>
                      </a:r>
                      <a:endParaRPr lang="en-US" dirty="0"/>
                    </a:p>
                  </a:txBody>
                  <a:tcPr/>
                </a:tc>
                <a:extLst>
                  <a:ext uri="{0D108BD9-81ED-4DB2-BD59-A6C34878D82A}">
                    <a16:rowId xmlns:a16="http://schemas.microsoft.com/office/drawing/2014/main" val="1387718975"/>
                  </a:ext>
                </a:extLst>
              </a:tr>
            </a:tbl>
          </a:graphicData>
        </a:graphic>
      </p:graphicFrame>
    </p:spTree>
    <p:extLst>
      <p:ext uri="{BB962C8B-B14F-4D97-AF65-F5344CB8AC3E}">
        <p14:creationId xmlns:p14="http://schemas.microsoft.com/office/powerpoint/2010/main" val="64251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F8104-8AA3-FF0A-9BBD-0DAAF52E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E4AC9-2EC8-469F-D459-5F9B7471EF8F}"/>
              </a:ext>
            </a:extLst>
          </p:cNvPr>
          <p:cNvSpPr>
            <a:spLocks noGrp="1"/>
          </p:cNvSpPr>
          <p:nvPr>
            <p:ph type="title"/>
          </p:nvPr>
        </p:nvSpPr>
        <p:spPr/>
        <p:txBody>
          <a:bodyPr/>
          <a:lstStyle/>
          <a:p>
            <a:r>
              <a:rPr lang="en-US" b="1">
                <a:ea typeface="Calibri Light"/>
                <a:cs typeface="Calibri Light"/>
              </a:rPr>
              <a:t>Results</a:t>
            </a:r>
            <a:endParaRPr lang="en-US" b="1"/>
          </a:p>
        </p:txBody>
      </p:sp>
      <p:sp>
        <p:nvSpPr>
          <p:cNvPr id="6" name="Text Placeholder 5">
            <a:extLst>
              <a:ext uri="{FF2B5EF4-FFF2-40B4-BE49-F238E27FC236}">
                <a16:creationId xmlns:a16="http://schemas.microsoft.com/office/drawing/2014/main" id="{2AC87883-D106-3779-415F-CBE6C21C4A43}"/>
              </a:ext>
            </a:extLst>
          </p:cNvPr>
          <p:cNvSpPr>
            <a:spLocks noGrp="1"/>
          </p:cNvSpPr>
          <p:nvPr>
            <p:ph type="body" idx="1"/>
          </p:nvPr>
        </p:nvSpPr>
        <p:spPr>
          <a:xfrm>
            <a:off x="1131146" y="1596890"/>
            <a:ext cx="4932116" cy="696770"/>
          </a:xfrm>
        </p:spPr>
        <p:txBody>
          <a:bodyPr/>
          <a:lstStyle/>
          <a:p>
            <a:r>
              <a:rPr lang="en-US" dirty="0" err="1">
                <a:solidFill>
                  <a:schemeClr val="bg2">
                    <a:lumMod val="49000"/>
                  </a:schemeClr>
                </a:solidFill>
                <a:ea typeface="Calibri"/>
                <a:cs typeface="Calibri"/>
              </a:rPr>
              <a:t>FastANI</a:t>
            </a:r>
            <a:endParaRPr lang="en-US">
              <a:solidFill>
                <a:schemeClr val="bg2">
                  <a:lumMod val="49000"/>
                </a:schemeClr>
              </a:solidFill>
              <a:ea typeface="Calibri"/>
              <a:cs typeface="Calibri"/>
            </a:endParaRPr>
          </a:p>
        </p:txBody>
      </p:sp>
      <p:sp>
        <p:nvSpPr>
          <p:cNvPr id="3" name="Content Placeholder 2">
            <a:extLst>
              <a:ext uri="{FF2B5EF4-FFF2-40B4-BE49-F238E27FC236}">
                <a16:creationId xmlns:a16="http://schemas.microsoft.com/office/drawing/2014/main" id="{B71A090B-C303-F91A-B572-287911C19711}"/>
              </a:ext>
            </a:extLst>
          </p:cNvPr>
          <p:cNvSpPr>
            <a:spLocks noGrp="1"/>
          </p:cNvSpPr>
          <p:nvPr>
            <p:ph sz="half" idx="2"/>
          </p:nvPr>
        </p:nvSpPr>
        <p:spPr/>
        <p:txBody>
          <a:bodyPr vert="horz" lIns="0" tIns="45720" rIns="0" bIns="45720" rtlCol="0" anchor="t">
            <a:normAutofit/>
          </a:bodyPr>
          <a:lstStyle/>
          <a:p>
            <a:endParaRPr lang="en-US">
              <a:highlight>
                <a:srgbClr val="FFFF00"/>
              </a:highlight>
              <a:ea typeface="+mn-lt"/>
              <a:cs typeface="+mn-lt"/>
            </a:endParaRPr>
          </a:p>
          <a:p>
            <a:endParaRPr lang="en-US">
              <a:ea typeface="+mn-lt"/>
              <a:cs typeface="+mn-lt"/>
            </a:endParaRPr>
          </a:p>
        </p:txBody>
      </p:sp>
      <p:graphicFrame>
        <p:nvGraphicFramePr>
          <p:cNvPr id="4" name="Content Placeholder 3">
            <a:extLst>
              <a:ext uri="{FF2B5EF4-FFF2-40B4-BE49-F238E27FC236}">
                <a16:creationId xmlns:a16="http://schemas.microsoft.com/office/drawing/2014/main" id="{AC435F6D-DD3D-73E6-5C96-A14EE12B2F38}"/>
              </a:ext>
            </a:extLst>
          </p:cNvPr>
          <p:cNvGraphicFramePr>
            <a:graphicFrameLocks noGrp="1"/>
          </p:cNvGraphicFramePr>
          <p:nvPr>
            <p:ph sz="quarter" idx="4"/>
            <p:extLst>
              <p:ext uri="{D42A27DB-BD31-4B8C-83A1-F6EECF244321}">
                <p14:modId xmlns:p14="http://schemas.microsoft.com/office/powerpoint/2010/main" val="2829954850"/>
              </p:ext>
            </p:extLst>
          </p:nvPr>
        </p:nvGraphicFramePr>
        <p:xfrm>
          <a:off x="1190977" y="2211137"/>
          <a:ext cx="9963451" cy="1757196"/>
        </p:xfrm>
        <a:graphic>
          <a:graphicData uri="http://schemas.openxmlformats.org/drawingml/2006/table">
            <a:tbl>
              <a:tblPr firstRow="1" bandRow="1">
                <a:tableStyleId>{5C22544A-7EE6-4342-B048-85BDC9FD1C3A}</a:tableStyleId>
              </a:tblPr>
              <a:tblGrid>
                <a:gridCol w="2517579">
                  <a:extLst>
                    <a:ext uri="{9D8B030D-6E8A-4147-A177-3AD203B41FA5}">
                      <a16:colId xmlns:a16="http://schemas.microsoft.com/office/drawing/2014/main" val="3764647960"/>
                    </a:ext>
                  </a:extLst>
                </a:gridCol>
                <a:gridCol w="2250011">
                  <a:extLst>
                    <a:ext uri="{9D8B030D-6E8A-4147-A177-3AD203B41FA5}">
                      <a16:colId xmlns:a16="http://schemas.microsoft.com/office/drawing/2014/main" val="2422966798"/>
                    </a:ext>
                  </a:extLst>
                </a:gridCol>
                <a:gridCol w="1301355">
                  <a:extLst>
                    <a:ext uri="{9D8B030D-6E8A-4147-A177-3AD203B41FA5}">
                      <a16:colId xmlns:a16="http://schemas.microsoft.com/office/drawing/2014/main" val="440204145"/>
                    </a:ext>
                  </a:extLst>
                </a:gridCol>
                <a:gridCol w="1860819">
                  <a:extLst>
                    <a:ext uri="{9D8B030D-6E8A-4147-A177-3AD203B41FA5}">
                      <a16:colId xmlns:a16="http://schemas.microsoft.com/office/drawing/2014/main" val="489011577"/>
                    </a:ext>
                  </a:extLst>
                </a:gridCol>
                <a:gridCol w="2033687">
                  <a:extLst>
                    <a:ext uri="{9D8B030D-6E8A-4147-A177-3AD203B41FA5}">
                      <a16:colId xmlns:a16="http://schemas.microsoft.com/office/drawing/2014/main" val="3154394460"/>
                    </a:ext>
                  </a:extLst>
                </a:gridCol>
              </a:tblGrid>
              <a:tr h="585732">
                <a:tc>
                  <a:txBody>
                    <a:bodyPr/>
                    <a:lstStyle/>
                    <a:p>
                      <a:pPr lvl="0">
                        <a:buNone/>
                      </a:pPr>
                      <a:r>
                        <a:rPr lang="en-US" sz="1400"/>
                        <a:t>Initial Genome</a:t>
                      </a:r>
                    </a:p>
                  </a:txBody>
                  <a:tcPr/>
                </a:tc>
                <a:tc>
                  <a:txBody>
                    <a:bodyPr/>
                    <a:lstStyle/>
                    <a:p>
                      <a:pPr lvl="0">
                        <a:buNone/>
                      </a:pPr>
                      <a:r>
                        <a:rPr lang="en-US" sz="1400" b="0" i="0" u="none" strike="noStrike" noProof="0">
                          <a:latin typeface="Calibri"/>
                        </a:rPr>
                        <a:t>Reference Genome</a:t>
                      </a:r>
                      <a:endParaRPr lang="en-US" sz="1400"/>
                    </a:p>
                  </a:txBody>
                  <a:tcPr/>
                </a:tc>
                <a:tc>
                  <a:txBody>
                    <a:bodyPr/>
                    <a:lstStyle/>
                    <a:p>
                      <a:pPr lvl="0">
                        <a:buNone/>
                      </a:pPr>
                      <a:r>
                        <a:rPr lang="en-US" sz="1400" b="0" i="0" u="none" strike="noStrike" noProof="0">
                          <a:latin typeface="Calibri"/>
                        </a:rPr>
                        <a:t>ANI (%)</a:t>
                      </a:r>
                      <a:endParaRPr lang="en-US" sz="1400"/>
                    </a:p>
                  </a:txBody>
                  <a:tcPr/>
                </a:tc>
                <a:tc>
                  <a:txBody>
                    <a:bodyPr/>
                    <a:lstStyle/>
                    <a:p>
                      <a:pPr lvl="0">
                        <a:buNone/>
                      </a:pPr>
                      <a:r>
                        <a:rPr lang="en-US" sz="1400" b="0" i="0" u="none" strike="noStrike" noProof="0">
                          <a:latin typeface="Calibri"/>
                        </a:rPr>
                        <a:t>Fragments Aligned</a:t>
                      </a:r>
                      <a:endParaRPr lang="en-US" sz="1400"/>
                    </a:p>
                  </a:txBody>
                  <a:tcPr/>
                </a:tc>
                <a:tc>
                  <a:txBody>
                    <a:bodyPr/>
                    <a:lstStyle/>
                    <a:p>
                      <a:pPr lvl="0">
                        <a:buNone/>
                      </a:pPr>
                      <a:r>
                        <a:rPr lang="en-US" sz="1400" b="0" i="0" u="none" strike="noStrike" noProof="0">
                          <a:latin typeface="Calibri"/>
                        </a:rPr>
                        <a:t>Total Fragments</a:t>
                      </a:r>
                      <a:endParaRPr lang="en-US" sz="1400"/>
                    </a:p>
                  </a:txBody>
                  <a:tcPr/>
                </a:tc>
                <a:extLst>
                  <a:ext uri="{0D108BD9-81ED-4DB2-BD59-A6C34878D82A}">
                    <a16:rowId xmlns:a16="http://schemas.microsoft.com/office/drawing/2014/main" val="3675818513"/>
                  </a:ext>
                </a:extLst>
              </a:tr>
              <a:tr h="585732">
                <a:tc>
                  <a:txBody>
                    <a:bodyPr/>
                    <a:lstStyle/>
                    <a:p>
                      <a:pPr lvl="0">
                        <a:buNone/>
                      </a:pPr>
                      <a:r>
                        <a:rPr lang="en-US" sz="1400" err="1"/>
                        <a:t>Spadesout</a:t>
                      </a:r>
                      <a:r>
                        <a:rPr lang="en-US" sz="1400"/>
                        <a:t>/</a:t>
                      </a:r>
                      <a:r>
                        <a:rPr lang="en-US" sz="1400" err="1"/>
                        <a:t>scaffolds.fasta</a:t>
                      </a:r>
                      <a:endParaRPr lang="en-US" sz="1400"/>
                    </a:p>
                  </a:txBody>
                  <a:tcPr/>
                </a:tc>
                <a:tc>
                  <a:txBody>
                    <a:bodyPr/>
                    <a:lstStyle/>
                    <a:p>
                      <a:pPr lvl="0">
                        <a:buNone/>
                      </a:pPr>
                      <a:r>
                        <a:rPr lang="en-US" sz="1400"/>
                        <a:t>Neighbors/</a:t>
                      </a:r>
                      <a:r>
                        <a:rPr lang="en-US" sz="1400" err="1"/>
                        <a:t>putida.fasta</a:t>
                      </a:r>
                      <a:endParaRPr lang="en-US" sz="1400"/>
                    </a:p>
                  </a:txBody>
                  <a:tcPr/>
                </a:tc>
                <a:tc>
                  <a:txBody>
                    <a:bodyPr/>
                    <a:lstStyle/>
                    <a:p>
                      <a:pPr lvl="0">
                        <a:buNone/>
                      </a:pPr>
                      <a:r>
                        <a:rPr lang="en-US" sz="1400" b="0" i="0" u="none" strike="noStrike" noProof="0">
                          <a:latin typeface="Calibri"/>
                        </a:rPr>
                        <a:t>80.2176</a:t>
                      </a:r>
                      <a:endParaRPr lang="en-US" sz="1400"/>
                    </a:p>
                  </a:txBody>
                  <a:tcPr/>
                </a:tc>
                <a:tc>
                  <a:txBody>
                    <a:bodyPr/>
                    <a:lstStyle/>
                    <a:p>
                      <a:pPr lvl="0">
                        <a:buNone/>
                      </a:pPr>
                      <a:r>
                        <a:rPr lang="en-US" sz="1400" b="0" i="0" u="none" strike="noStrike" noProof="0">
                          <a:latin typeface="Calibri"/>
                        </a:rPr>
                        <a:t>901</a:t>
                      </a:r>
                      <a:endParaRPr lang="en-US" sz="1400"/>
                    </a:p>
                  </a:txBody>
                  <a:tcPr/>
                </a:tc>
                <a:tc>
                  <a:txBody>
                    <a:bodyPr/>
                    <a:lstStyle/>
                    <a:p>
                      <a:pPr lvl="0">
                        <a:buNone/>
                      </a:pPr>
                      <a:r>
                        <a:rPr lang="en-US" sz="1400" b="0" i="0" u="none" strike="noStrike" noProof="0">
                          <a:latin typeface="Calibri"/>
                        </a:rPr>
                        <a:t>2269</a:t>
                      </a:r>
                      <a:endParaRPr lang="en-US" sz="1400"/>
                    </a:p>
                  </a:txBody>
                  <a:tcPr/>
                </a:tc>
                <a:extLst>
                  <a:ext uri="{0D108BD9-81ED-4DB2-BD59-A6C34878D82A}">
                    <a16:rowId xmlns:a16="http://schemas.microsoft.com/office/drawing/2014/main" val="3118041821"/>
                  </a:ext>
                </a:extLst>
              </a:tr>
              <a:tr h="585732">
                <a:tc>
                  <a:txBody>
                    <a:bodyPr/>
                    <a:lstStyle/>
                    <a:p>
                      <a:pPr lvl="0">
                        <a:buNone/>
                      </a:pPr>
                      <a:r>
                        <a:rPr lang="en-US" sz="1400" err="1"/>
                        <a:t>Spadesout</a:t>
                      </a:r>
                      <a:r>
                        <a:rPr lang="en-US" sz="1400"/>
                        <a:t>/</a:t>
                      </a:r>
                      <a:r>
                        <a:rPr lang="en-US" sz="1400" err="1"/>
                        <a:t>scaffolds.fasta</a:t>
                      </a:r>
                      <a:endParaRPr lang="en-US" sz="1400"/>
                    </a:p>
                  </a:txBody>
                  <a:tcPr/>
                </a:tc>
                <a:tc>
                  <a:txBody>
                    <a:bodyPr/>
                    <a:lstStyle/>
                    <a:p>
                      <a:pPr lvl="0">
                        <a:buNone/>
                      </a:pPr>
                      <a:r>
                        <a:rPr lang="en-US" sz="1400"/>
                        <a:t>Neighbors/</a:t>
                      </a:r>
                      <a:r>
                        <a:rPr lang="en-US" sz="1400" b="0" i="0" u="none" strike="noStrike" noProof="0" err="1">
                          <a:latin typeface="Calibri"/>
                        </a:rPr>
                        <a:t>syringae.fasta</a:t>
                      </a:r>
                      <a:endParaRPr lang="en-US" sz="1400" b="0" i="0" u="none" strike="noStrike" noProof="0">
                        <a:solidFill>
                          <a:srgbClr val="333333"/>
                        </a:solidFill>
                        <a:latin typeface="Calibri"/>
                      </a:endParaRPr>
                    </a:p>
                  </a:txBody>
                  <a:tcPr/>
                </a:tc>
                <a:tc>
                  <a:txBody>
                    <a:bodyPr/>
                    <a:lstStyle/>
                    <a:p>
                      <a:pPr lvl="0" algn="l">
                        <a:lnSpc>
                          <a:spcPct val="100000"/>
                        </a:lnSpc>
                        <a:spcBef>
                          <a:spcPts val="0"/>
                        </a:spcBef>
                        <a:spcAft>
                          <a:spcPts val="0"/>
                        </a:spcAft>
                        <a:buNone/>
                      </a:pPr>
                      <a:r>
                        <a:rPr lang="en-US" sz="1400"/>
                        <a:t>78.8933</a:t>
                      </a:r>
                    </a:p>
                    <a:p>
                      <a:pPr lvl="0">
                        <a:buNone/>
                      </a:pPr>
                      <a:endParaRPr lang="en-US" sz="1400"/>
                    </a:p>
                  </a:txBody>
                  <a:tcPr/>
                </a:tc>
                <a:tc>
                  <a:txBody>
                    <a:bodyPr/>
                    <a:lstStyle/>
                    <a:p>
                      <a:pPr lvl="0">
                        <a:buNone/>
                      </a:pPr>
                      <a:r>
                        <a:rPr lang="en-US" sz="1400" b="0" i="0" u="none" strike="noStrike" noProof="0">
                          <a:latin typeface="Calibri"/>
                        </a:rPr>
                        <a:t>598</a:t>
                      </a:r>
                      <a:endParaRPr lang="en-US" sz="1400"/>
                    </a:p>
                  </a:txBody>
                  <a:tcPr/>
                </a:tc>
                <a:tc>
                  <a:txBody>
                    <a:bodyPr/>
                    <a:lstStyle/>
                    <a:p>
                      <a:pPr lvl="0">
                        <a:buNone/>
                      </a:pPr>
                      <a:r>
                        <a:rPr lang="en-US" sz="1400" b="0" i="0" u="none" strike="noStrike" noProof="0">
                          <a:latin typeface="Calibri"/>
                        </a:rPr>
                        <a:t>2269</a:t>
                      </a:r>
                      <a:endParaRPr lang="en-US" sz="1400"/>
                    </a:p>
                  </a:txBody>
                  <a:tcPr/>
                </a:tc>
                <a:extLst>
                  <a:ext uri="{0D108BD9-81ED-4DB2-BD59-A6C34878D82A}">
                    <a16:rowId xmlns:a16="http://schemas.microsoft.com/office/drawing/2014/main" val="3713362054"/>
                  </a:ext>
                </a:extLst>
              </a:tr>
            </a:tbl>
          </a:graphicData>
        </a:graphic>
      </p:graphicFrame>
      <p:sp>
        <p:nvSpPr>
          <p:cNvPr id="7" name="TextBox 6">
            <a:extLst>
              <a:ext uri="{FF2B5EF4-FFF2-40B4-BE49-F238E27FC236}">
                <a16:creationId xmlns:a16="http://schemas.microsoft.com/office/drawing/2014/main" id="{62EFE995-702B-4836-6195-1BE0A66185C2}"/>
              </a:ext>
            </a:extLst>
          </p:cNvPr>
          <p:cNvSpPr txBox="1"/>
          <p:nvPr/>
        </p:nvSpPr>
        <p:spPr>
          <a:xfrm>
            <a:off x="1184075" y="4123832"/>
            <a:ext cx="99540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Importance to the study: Quality, Accuracy, and Completeness</a:t>
            </a:r>
            <a:endParaRPr lang="en-US" sz="1600">
              <a:ea typeface="Calibri"/>
              <a:cs typeface="Calibri"/>
            </a:endParaRPr>
          </a:p>
          <a:p>
            <a:pPr marL="342900">
              <a:buAutoNum type="arabicPeriod"/>
            </a:pPr>
            <a:r>
              <a:rPr lang="en-US" sz="1400" b="1" dirty="0">
                <a:solidFill>
                  <a:schemeClr val="accent1"/>
                </a:solidFill>
                <a:ea typeface="Calibri"/>
                <a:cs typeface="Calibri"/>
              </a:rPr>
              <a:t>ANI %</a:t>
            </a:r>
            <a:r>
              <a:rPr lang="en-US" sz="1400" b="1" dirty="0">
                <a:ea typeface="Calibri"/>
                <a:cs typeface="Calibri"/>
              </a:rPr>
              <a:t>: </a:t>
            </a:r>
            <a:r>
              <a:rPr lang="en-US" sz="1400" dirty="0">
                <a:ea typeface="Calibri"/>
                <a:cs typeface="Calibri"/>
              </a:rPr>
              <a:t>A high ANI % supports the identification and quality of the genome assembly by confirming it with bacterium of the same species; insuring the reliability of the annotation. </a:t>
            </a:r>
          </a:p>
          <a:p>
            <a:pPr marL="342900"/>
            <a:endParaRPr lang="en-US" sz="1400" dirty="0">
              <a:solidFill>
                <a:srgbClr val="000000"/>
              </a:solidFill>
              <a:ea typeface="Calibri"/>
              <a:cs typeface="Calibri"/>
            </a:endParaRPr>
          </a:p>
          <a:p>
            <a:pPr marL="342900">
              <a:buAutoNum type="arabicPeriod"/>
            </a:pPr>
            <a:r>
              <a:rPr lang="en-US" sz="1400" b="1" dirty="0">
                <a:solidFill>
                  <a:schemeClr val="accent1"/>
                </a:solidFill>
                <a:ea typeface="Calibri"/>
                <a:cs typeface="Calibri"/>
              </a:rPr>
              <a:t>Fragments Aligned</a:t>
            </a:r>
            <a:r>
              <a:rPr lang="en-US" sz="1400" b="1" dirty="0">
                <a:ea typeface="Calibri"/>
                <a:cs typeface="Calibri"/>
              </a:rPr>
              <a:t>: </a:t>
            </a:r>
            <a:r>
              <a:rPr lang="en-US" sz="1400" dirty="0">
                <a:ea typeface="Calibri"/>
                <a:cs typeface="Calibri"/>
              </a:rPr>
              <a:t>The number of aligned fragments determines the accuracy of the genome. When more fragments are aligned it means the original  genome and the neighboring species are related. </a:t>
            </a:r>
          </a:p>
          <a:p>
            <a:pPr marL="342900"/>
            <a:endParaRPr lang="en-US" sz="1400" dirty="0">
              <a:solidFill>
                <a:srgbClr val="000000"/>
              </a:solidFill>
              <a:ea typeface="Calibri"/>
              <a:cs typeface="Calibri"/>
            </a:endParaRPr>
          </a:p>
          <a:p>
            <a:pPr marL="342900">
              <a:buAutoNum type="arabicPeriod"/>
            </a:pPr>
            <a:r>
              <a:rPr lang="en-US" sz="1400" b="1" dirty="0">
                <a:solidFill>
                  <a:schemeClr val="accent1"/>
                </a:solidFill>
                <a:ea typeface="Calibri"/>
                <a:cs typeface="Calibri"/>
              </a:rPr>
              <a:t>Total Fragments</a:t>
            </a:r>
            <a:r>
              <a:rPr lang="en-US" sz="1400" b="1" dirty="0">
                <a:ea typeface="Calibri"/>
                <a:cs typeface="Calibri"/>
              </a:rPr>
              <a:t>: </a:t>
            </a:r>
            <a:r>
              <a:rPr lang="en-US" sz="1400" dirty="0">
                <a:ea typeface="Calibri"/>
                <a:cs typeface="Calibri"/>
              </a:rPr>
              <a:t>Measures the completeness of the genome by comparing the number of aligned fragments relative to the total fragment count. This will determine if the assembled genome has any missing sequences or incomplete annotations. </a:t>
            </a:r>
            <a:endParaRPr lang="en-US" sz="1400" dirty="0">
              <a:solidFill>
                <a:schemeClr val="accent1"/>
              </a:solidFill>
              <a:ea typeface="Calibri"/>
              <a:cs typeface="Calibri"/>
            </a:endParaRPr>
          </a:p>
        </p:txBody>
      </p:sp>
      <p:sp>
        <p:nvSpPr>
          <p:cNvPr id="8" name="Rectangle 7">
            <a:extLst>
              <a:ext uri="{FF2B5EF4-FFF2-40B4-BE49-F238E27FC236}">
                <a16:creationId xmlns:a16="http://schemas.microsoft.com/office/drawing/2014/main" id="{911D9007-5E14-9CBC-96E5-B65B9FDBF64D}"/>
              </a:ext>
            </a:extLst>
          </p:cNvPr>
          <p:cNvSpPr/>
          <p:nvPr/>
        </p:nvSpPr>
        <p:spPr>
          <a:xfrm>
            <a:off x="1184526" y="4135122"/>
            <a:ext cx="9977508" cy="2033287"/>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46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42D8-4F71-68BF-412B-B95671F9066A}"/>
              </a:ext>
            </a:extLst>
          </p:cNvPr>
          <p:cNvSpPr>
            <a:spLocks noGrp="1"/>
          </p:cNvSpPr>
          <p:nvPr>
            <p:ph type="title"/>
          </p:nvPr>
        </p:nvSpPr>
        <p:spPr/>
        <p:txBody>
          <a:bodyPr/>
          <a:lstStyle/>
          <a:p>
            <a:r>
              <a:rPr lang="en-US" b="1">
                <a:ea typeface="Calibri Light"/>
                <a:cs typeface="Calibri Light"/>
              </a:rPr>
              <a:t>Conclusion</a:t>
            </a:r>
            <a:endParaRPr lang="en-US" b="1"/>
          </a:p>
        </p:txBody>
      </p:sp>
      <p:sp>
        <p:nvSpPr>
          <p:cNvPr id="3" name="Content Placeholder 2">
            <a:extLst>
              <a:ext uri="{FF2B5EF4-FFF2-40B4-BE49-F238E27FC236}">
                <a16:creationId xmlns:a16="http://schemas.microsoft.com/office/drawing/2014/main" id="{38C10255-D30E-9F58-3CA9-2EB22666F789}"/>
              </a:ext>
            </a:extLst>
          </p:cNvPr>
          <p:cNvSpPr>
            <a:spLocks noGrp="1"/>
          </p:cNvSpPr>
          <p:nvPr>
            <p:ph idx="1"/>
          </p:nvPr>
        </p:nvSpPr>
        <p:spPr>
          <a:xfrm>
            <a:off x="1097280" y="2032000"/>
            <a:ext cx="10058400" cy="4023360"/>
          </a:xfrm>
        </p:spPr>
        <p:txBody>
          <a:bodyPr vert="horz" lIns="0" tIns="45720" rIns="0" bIns="45720" rtlCol="0" anchor="t">
            <a:normAutofit lnSpcReduction="10000"/>
          </a:bodyPr>
          <a:lstStyle/>
          <a:p>
            <a:pPr marL="457200" indent="-457200">
              <a:buFont typeface="Courier New" panose="020F0502020204030204" pitchFamily="34" charset="0"/>
              <a:buChar char="o"/>
            </a:pPr>
            <a:r>
              <a:rPr lang="en-US" sz="2400" dirty="0">
                <a:solidFill>
                  <a:srgbClr val="333333"/>
                </a:solidFill>
                <a:ea typeface="Calibri"/>
                <a:cs typeface="Calibri"/>
              </a:rPr>
              <a:t>The Quast platform proved </a:t>
            </a:r>
            <a:r>
              <a:rPr lang="en-US" sz="2400" dirty="0" err="1">
                <a:solidFill>
                  <a:srgbClr val="333333"/>
                </a:solidFill>
                <a:ea typeface="Calibri"/>
                <a:cs typeface="Calibri"/>
              </a:rPr>
              <a:t>SPAdes</a:t>
            </a:r>
            <a:r>
              <a:rPr lang="en-US" sz="2400" dirty="0">
                <a:solidFill>
                  <a:srgbClr val="333333"/>
                </a:solidFill>
                <a:ea typeface="Calibri"/>
                <a:cs typeface="Calibri"/>
              </a:rPr>
              <a:t> was the better-quality assembly.</a:t>
            </a:r>
          </a:p>
          <a:p>
            <a:pPr marL="457200" indent="-457200">
              <a:buFont typeface="Courier New" panose="020F0502020204030204" pitchFamily="34" charset="0"/>
              <a:buChar char="o"/>
            </a:pPr>
            <a:r>
              <a:rPr lang="en-US" sz="2400" dirty="0">
                <a:solidFill>
                  <a:srgbClr val="333333"/>
                </a:solidFill>
                <a:ea typeface="Calibri"/>
                <a:cs typeface="Calibri"/>
              </a:rPr>
              <a:t>Genome assembly using </a:t>
            </a:r>
            <a:r>
              <a:rPr lang="en-US" sz="2400" dirty="0" err="1">
                <a:solidFill>
                  <a:srgbClr val="333333"/>
                </a:solidFill>
                <a:ea typeface="Calibri"/>
                <a:cs typeface="Calibri"/>
              </a:rPr>
              <a:t>SPAdes</a:t>
            </a:r>
            <a:r>
              <a:rPr lang="en-US" sz="2400" dirty="0">
                <a:solidFill>
                  <a:srgbClr val="333333"/>
                </a:solidFill>
                <a:ea typeface="Calibri"/>
                <a:cs typeface="Calibri"/>
              </a:rPr>
              <a:t> determined the organism was </a:t>
            </a:r>
            <a:r>
              <a:rPr lang="en-US" sz="2400" i="1" dirty="0">
                <a:solidFill>
                  <a:schemeClr val="tx1"/>
                </a:solidFill>
                <a:ea typeface="+mn-lt"/>
                <a:cs typeface="+mn-lt"/>
              </a:rPr>
              <a:t>Pseudomonas aeruginosa</a:t>
            </a:r>
            <a:r>
              <a:rPr lang="en-US" sz="2400" dirty="0">
                <a:solidFill>
                  <a:schemeClr val="tx1"/>
                </a:solidFill>
                <a:ea typeface="+mn-lt"/>
                <a:cs typeface="+mn-lt"/>
              </a:rPr>
              <a:t> strain PaLo3 chromosome, complete genome. </a:t>
            </a:r>
          </a:p>
          <a:p>
            <a:pPr marL="457200" indent="-457200">
              <a:buFont typeface="Courier New" panose="020F0502020204030204" pitchFamily="34" charset="0"/>
              <a:buChar char="o"/>
            </a:pPr>
            <a:r>
              <a:rPr lang="en-US" sz="2400" dirty="0">
                <a:solidFill>
                  <a:srgbClr val="333333"/>
                </a:solidFill>
                <a:ea typeface="+mn-lt"/>
                <a:cs typeface="+mn-lt"/>
              </a:rPr>
              <a:t>Annotations created by RAST listed several genes in the </a:t>
            </a:r>
            <a:r>
              <a:rPr lang="en-US" sz="2400" i="1" dirty="0">
                <a:solidFill>
                  <a:srgbClr val="333333"/>
                </a:solidFill>
                <a:ea typeface="+mn-lt"/>
                <a:cs typeface="+mn-lt"/>
              </a:rPr>
              <a:t>Pseudomonas aeruginosa</a:t>
            </a:r>
            <a:r>
              <a:rPr lang="en-US" sz="2400" dirty="0">
                <a:solidFill>
                  <a:srgbClr val="333333"/>
                </a:solidFill>
                <a:ea typeface="+mn-lt"/>
                <a:cs typeface="+mn-lt"/>
              </a:rPr>
              <a:t> genome along with their function in the organism's resistance and resilience.  </a:t>
            </a:r>
          </a:p>
          <a:p>
            <a:pPr marL="457200" indent="-457200">
              <a:buFont typeface="Courier New" panose="020F0502020204030204" pitchFamily="34" charset="0"/>
              <a:buChar char="o"/>
            </a:pPr>
            <a:r>
              <a:rPr lang="en-US" sz="2400" dirty="0">
                <a:solidFill>
                  <a:srgbClr val="333333"/>
                </a:solidFill>
                <a:ea typeface="+mn-lt"/>
                <a:cs typeface="+mn-lt"/>
              </a:rPr>
              <a:t>Analysis of the neighboring species compared to the original genome solidified it was a </a:t>
            </a:r>
            <a:r>
              <a:rPr lang="en-US" sz="2400" i="1" dirty="0">
                <a:solidFill>
                  <a:srgbClr val="333333"/>
                </a:solidFill>
                <a:ea typeface="+mn-lt"/>
                <a:cs typeface="+mn-lt"/>
              </a:rPr>
              <a:t>Pseudomonas aeruginosa</a:t>
            </a:r>
            <a:r>
              <a:rPr lang="en-US" sz="2400" dirty="0">
                <a:solidFill>
                  <a:srgbClr val="333333"/>
                </a:solidFill>
                <a:ea typeface="+mn-lt"/>
                <a:cs typeface="+mn-lt"/>
              </a:rPr>
              <a:t> strain. </a:t>
            </a:r>
          </a:p>
          <a:p>
            <a:pPr marL="457200" indent="-457200">
              <a:buFont typeface="Courier New" panose="020F0502020204030204" pitchFamily="34" charset="0"/>
              <a:buChar char="o"/>
            </a:pPr>
            <a:r>
              <a:rPr lang="en-US" sz="2400" dirty="0">
                <a:solidFill>
                  <a:srgbClr val="333333"/>
                </a:solidFill>
                <a:ea typeface="+mn-lt"/>
                <a:cs typeface="+mn-lt"/>
              </a:rPr>
              <a:t>Using </a:t>
            </a:r>
            <a:r>
              <a:rPr lang="en-US" sz="2400" dirty="0" err="1">
                <a:solidFill>
                  <a:srgbClr val="333333"/>
                </a:solidFill>
                <a:ea typeface="+mn-lt"/>
                <a:cs typeface="+mn-lt"/>
              </a:rPr>
              <a:t>PathogenFinder</a:t>
            </a:r>
            <a:r>
              <a:rPr lang="en-US" sz="2400" dirty="0">
                <a:solidFill>
                  <a:srgbClr val="333333"/>
                </a:solidFill>
                <a:ea typeface="+mn-lt"/>
                <a:cs typeface="+mn-lt"/>
              </a:rPr>
              <a:t> v0.4.1 it was predicted </a:t>
            </a:r>
            <a:r>
              <a:rPr lang="en-US" sz="2400" i="1" dirty="0">
                <a:solidFill>
                  <a:srgbClr val="333333"/>
                </a:solidFill>
                <a:ea typeface="+mn-lt"/>
                <a:cs typeface="+mn-lt"/>
              </a:rPr>
              <a:t>Pseudomonas aeruginosa</a:t>
            </a:r>
            <a:r>
              <a:rPr lang="en-US" sz="2400" dirty="0">
                <a:solidFill>
                  <a:srgbClr val="333333"/>
                </a:solidFill>
                <a:ea typeface="+mn-lt"/>
                <a:cs typeface="+mn-lt"/>
              </a:rPr>
              <a:t> strain PaLo3 chromosome as Human Pathogenic.</a:t>
            </a:r>
          </a:p>
          <a:p>
            <a:pPr marL="0" indent="0">
              <a:buNone/>
            </a:pPr>
            <a:endParaRPr lang="en-US" dirty="0">
              <a:solidFill>
                <a:srgbClr val="333333"/>
              </a:solidFill>
              <a:ea typeface="+mn-lt"/>
              <a:cs typeface="+mn-lt"/>
            </a:endParaRPr>
          </a:p>
        </p:txBody>
      </p:sp>
    </p:spTree>
    <p:extLst>
      <p:ext uri="{BB962C8B-B14F-4D97-AF65-F5344CB8AC3E}">
        <p14:creationId xmlns:p14="http://schemas.microsoft.com/office/powerpoint/2010/main" val="27735537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5</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Genome Assembly and Annotation of Pseudomonas aeruginosa strain PaLo3 Chromosome, Complete genome </vt:lpstr>
      <vt:lpstr> Introduction</vt:lpstr>
      <vt:lpstr> Methods: Genome Assembly</vt:lpstr>
      <vt:lpstr>PowerPoint Presentation</vt:lpstr>
      <vt:lpstr>Results: Pseudomonas aeruginosa strain PaLo3 chromosome, complete genome</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781</cp:revision>
  <dcterms:created xsi:type="dcterms:W3CDTF">2025-04-29T16:58:01Z</dcterms:created>
  <dcterms:modified xsi:type="dcterms:W3CDTF">2025-05-14T02:48:49Z</dcterms:modified>
</cp:coreProperties>
</file>