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76" r:id="rId4"/>
    <p:sldId id="277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7/18/2020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7/18/2020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KNN (ML Algorithm) by Shantanu Shubham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and Geometric Intuition</a:t>
            </a:r>
            <a:endParaRPr dirty="0"/>
          </a:p>
          <a:p>
            <a:r>
              <a:rPr lang="en-US" dirty="0"/>
              <a:t>Working with a real world dataset</a:t>
            </a:r>
            <a:endParaRPr dirty="0"/>
          </a:p>
          <a:p>
            <a:r>
              <a:rPr lang="en-US" dirty="0"/>
              <a:t>Advanced topics related to KNN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E4F2-DA1C-4EE7-8F25-85C207EA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FE7D-1D49-447C-9E76-F5281B0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assumes data is in metric space and there is a notion of distance</a:t>
            </a:r>
          </a:p>
          <a:p>
            <a:r>
              <a:rPr lang="en-US" dirty="0"/>
              <a:t>Each of the training data consists of a label data associated with it, wither + or -. Although KNN also supports multiclass classification.</a:t>
            </a:r>
          </a:p>
          <a:p>
            <a:r>
              <a:rPr lang="en-US" dirty="0"/>
              <a:t>We are also given a single number </a:t>
            </a:r>
            <a:r>
              <a:rPr lang="en-US" i="1" dirty="0"/>
              <a:t>k. </a:t>
            </a:r>
            <a:r>
              <a:rPr lang="en-US" dirty="0"/>
              <a:t>This number decides how many neighbors influence the classification. This is usually an odd number.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50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96AC-7D0D-45F5-AF1B-287B7C00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1143000"/>
          </a:xfrm>
        </p:spPr>
        <p:txBody>
          <a:bodyPr/>
          <a:lstStyle/>
          <a:p>
            <a:r>
              <a:rPr lang="en-US" dirty="0"/>
              <a:t>Geometric </a:t>
            </a:r>
            <a:r>
              <a:rPr lang="en-US" dirty="0" err="1"/>
              <a:t>Inutuition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0EC58F-7FB9-486C-9C1E-AA768485D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568981"/>
              </p:ext>
            </p:extLst>
          </p:nvPr>
        </p:nvGraphicFramePr>
        <p:xfrm>
          <a:off x="1524000" y="1828800"/>
          <a:ext cx="9144000" cy="407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98946368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50272908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79528055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560790225"/>
                    </a:ext>
                  </a:extLst>
                </a:gridCol>
              </a:tblGrid>
              <a:tr h="65074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/>
                        <a:t>S.No</a:t>
                      </a:r>
                      <a:r>
                        <a:rPr lang="en-US" sz="2400" b="0" dirty="0"/>
                        <a:t>.</a:t>
                      </a:r>
                      <a:endParaRPr lang="en-IN" sz="2400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Age</a:t>
                      </a:r>
                      <a:endParaRPr lang="en-IN" sz="2400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Salary (in Thousands)</a:t>
                      </a:r>
                      <a:endParaRPr lang="en-IN" sz="2400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Purchased</a:t>
                      </a:r>
                      <a:endParaRPr lang="en-IN" sz="2400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041116"/>
                  </a:ext>
                </a:extLst>
              </a:tr>
              <a:tr h="6507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12762"/>
                  </a:ext>
                </a:extLst>
              </a:tr>
              <a:tr h="6507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63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120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40751"/>
                  </a:ext>
                </a:extLst>
              </a:tr>
              <a:tr h="6507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786465"/>
                  </a:ext>
                </a:extLst>
              </a:tr>
              <a:tr h="6507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57695"/>
                  </a:ext>
                </a:extLst>
              </a:tr>
              <a:tr h="6507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75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35503B-4A29-4FA0-9D47-9C496A144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323116"/>
            <a:ext cx="11161240" cy="621176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064B5D8-AFB8-49C9-9089-33F1473B7340}"/>
              </a:ext>
            </a:extLst>
          </p:cNvPr>
          <p:cNvSpPr/>
          <p:nvPr/>
        </p:nvSpPr>
        <p:spPr>
          <a:xfrm>
            <a:off x="4943872" y="2636912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60A83E-2E87-4EA9-9813-76A0CF85D139}"/>
                  </a:ext>
                </a:extLst>
              </p:cNvPr>
              <p:cNvSpPr txBox="1"/>
              <p:nvPr/>
            </p:nvSpPr>
            <p:spPr>
              <a:xfrm>
                <a:off x="7392144" y="908720"/>
                <a:ext cx="3146759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60A83E-2E87-4EA9-9813-76A0CF85D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908720"/>
                <a:ext cx="3146759" cy="335413"/>
              </a:xfrm>
              <a:prstGeom prst="rect">
                <a:avLst/>
              </a:prstGeom>
              <a:blipFill>
                <a:blip r:embed="rId3"/>
                <a:stretch>
                  <a:fillRect l="-1550" r="-388" b="-2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89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D3A8-636F-4217-9CE5-75FA6064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consider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4BD0C-4AA3-43CB-837B-FA2DBCD4F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in this example we are talking about a 2D example but the concept holds true for higher dimensions as well.</a:t>
            </a:r>
          </a:p>
          <a:p>
            <a:r>
              <a:rPr lang="en-US" dirty="0"/>
              <a:t>In this example we have taken the Euclidian distances into consideration but other distances are used as well like Manhattan distance or </a:t>
            </a:r>
            <a:r>
              <a:rPr lang="en-US" dirty="0" err="1"/>
              <a:t>Minkowski</a:t>
            </a:r>
            <a:r>
              <a:rPr lang="en-US" dirty="0"/>
              <a:t> distance.</a:t>
            </a:r>
          </a:p>
          <a:p>
            <a:r>
              <a:rPr lang="en-US" dirty="0"/>
              <a:t>KNN is suitable for low noise data.</a:t>
            </a:r>
          </a:p>
          <a:p>
            <a:r>
              <a:rPr lang="en-IN" dirty="0"/>
              <a:t>KNN is a lazy learner.</a:t>
            </a:r>
          </a:p>
          <a:p>
            <a:r>
              <a:rPr lang="en-IN" dirty="0"/>
              <a:t>KNN is a good algorithm for making a Recommender System.</a:t>
            </a:r>
          </a:p>
          <a:p>
            <a:r>
              <a:rPr lang="en-IN" dirty="0"/>
              <a:t>KNN is used alongside NLP in Document Retrieval System.</a:t>
            </a:r>
          </a:p>
          <a:p>
            <a:r>
              <a:rPr lang="en-IN" dirty="0"/>
              <a:t>KNN is used in Gene Expression.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96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E9DB-E667-4B77-A03A-394E5FCF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K?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824F3-23F2-49CC-B09A-A78C7B0AA1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Method 1:	</a:t>
                </a:r>
                <a:r>
                  <a:rPr lang="en-US" dirty="0"/>
                  <a:t>K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𝑟𝑜𝑤𝑠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Method 2: 	Trial and Error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824F3-23F2-49CC-B09A-A78C7B0AA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0895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110</TotalTime>
  <Words>239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Cambria Math</vt:lpstr>
      <vt:lpstr>Candara</vt:lpstr>
      <vt:lpstr>Consolas</vt:lpstr>
      <vt:lpstr>Tech Computer 16x9</vt:lpstr>
      <vt:lpstr>K-Nearest Neighbors</vt:lpstr>
      <vt:lpstr>Topics</vt:lpstr>
      <vt:lpstr>Assumptions</vt:lpstr>
      <vt:lpstr>Geometric Inutuition</vt:lpstr>
      <vt:lpstr>PowerPoint Presentation</vt:lpstr>
      <vt:lpstr>Points to consider</vt:lpstr>
      <vt:lpstr>How to find 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Neighbors</dc:title>
  <dc:creator>Shantanu Shubham</dc:creator>
  <cp:lastModifiedBy>Shantanu Shubham</cp:lastModifiedBy>
  <cp:revision>7</cp:revision>
  <dcterms:created xsi:type="dcterms:W3CDTF">2020-07-18T07:29:09Z</dcterms:created>
  <dcterms:modified xsi:type="dcterms:W3CDTF">2020-07-18T12:19:59Z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