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78" r:id="rId4"/>
    <p:sldId id="279" r:id="rId5"/>
    <p:sldId id="282" r:id="rId6"/>
    <p:sldId id="286" r:id="rId7"/>
    <p:sldId id="289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39AB1F-54A1-4078-815B-48E570DDDB3F}">
          <p14:sldIdLst>
            <p14:sldId id="256"/>
            <p14:sldId id="268"/>
            <p14:sldId id="278"/>
            <p14:sldId id="279"/>
            <p14:sldId id="282"/>
          </p14:sldIdLst>
        </p14:section>
        <p14:section name="Раздел без заголовка" id="{09D0E2EF-8514-46A0-A9E7-8545D0AAD426}">
          <p14:sldIdLst>
            <p14:sldId id="286"/>
            <p14:sldId id="289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607"/>
    <a:srgbClr val="FFF4E7"/>
    <a:srgbClr val="E20443"/>
    <a:srgbClr val="E20612"/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унаева Александра Валерьевна" userId="ea8f64c8-4a3f-4657-9ac6-9a8b18300207" providerId="ADAL" clId="{0133AB16-3A45-4041-A985-6B496E2821C0}"/>
    <pc:docChg chg="modSld">
      <pc:chgData name="Дунаева Александра Валерьевна" userId="ea8f64c8-4a3f-4657-9ac6-9a8b18300207" providerId="ADAL" clId="{0133AB16-3A45-4041-A985-6B496E2821C0}" dt="2022-06-13T11:26:53.150" v="5" actId="1076"/>
      <pc:docMkLst>
        <pc:docMk/>
      </pc:docMkLst>
      <pc:sldChg chg="modSp mod">
        <pc:chgData name="Дунаева Александра Валерьевна" userId="ea8f64c8-4a3f-4657-9ac6-9a8b18300207" providerId="ADAL" clId="{0133AB16-3A45-4041-A985-6B496E2821C0}" dt="2022-06-13T11:26:53.150" v="5" actId="1076"/>
        <pc:sldMkLst>
          <pc:docMk/>
          <pc:sldMk cId="3627977839" sldId="284"/>
        </pc:sldMkLst>
        <pc:spChg chg="mod">
          <ac:chgData name="Дунаева Александра Валерьевна" userId="ea8f64c8-4a3f-4657-9ac6-9a8b18300207" providerId="ADAL" clId="{0133AB16-3A45-4041-A985-6B496E2821C0}" dt="2022-06-13T11:26:39.838" v="2" actId="403"/>
          <ac:spMkLst>
            <pc:docMk/>
            <pc:sldMk cId="3627977839" sldId="284"/>
            <ac:spMk id="9" creationId="{41000227-CB54-4F3D-98CA-0C61435EE521}"/>
          </ac:spMkLst>
        </pc:spChg>
        <pc:spChg chg="mod">
          <ac:chgData name="Дунаева Александра Валерьевна" userId="ea8f64c8-4a3f-4657-9ac6-9a8b18300207" providerId="ADAL" clId="{0133AB16-3A45-4041-A985-6B496E2821C0}" dt="2022-06-13T11:26:53.150" v="5" actId="1076"/>
          <ac:spMkLst>
            <pc:docMk/>
            <pc:sldMk cId="3627977839" sldId="284"/>
            <ac:spMk id="11" creationId="{B93AF579-CE39-4052-A568-1771D8229D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5DBCE-3C93-4A77-BB34-E173C1BB63C4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59836-F14F-4B59-88C5-E1BDDE302E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96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59836-F14F-4B59-88C5-E1BDDE302E9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2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F561C-98F0-4069-81A2-3E203F0B3686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AD1B1-F888-4669-BA42-D9EAEEEE158F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9E99-1443-4B14-943D-1298DAC573FC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E1B93-F841-4D56-BA71-AF3727797347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0C90-A798-4AAA-9841-54D143A66102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671D-B808-4116-B6A4-4CE03ABBD1E2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94F18-C44F-450E-A504-BB16E2D4A22E}" type="datetime1">
              <a:rPr lang="ru-RU" smtClean="0"/>
              <a:t>05.06.2025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3A16-2A76-4753-875C-341072ECDF8F}" type="datetime1">
              <a:rPr lang="ru-RU" smtClean="0"/>
              <a:t>05.06.2025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8504-352E-488B-B702-CD444BE5C76F}" type="datetime1">
              <a:rPr lang="ru-RU" smtClean="0"/>
              <a:t>05.06.2025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BCEA-D163-45EF-8E74-F049AACD67FB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F20F-887A-4E0D-A58A-AA94DFA13116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966D-32B4-4941-AA36-6C61AEA67A98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3374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95563" y="2206029"/>
            <a:ext cx="10050980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Анализ эффективности обучения модели на модифицированном наборе данных</a:t>
            </a:r>
            <a:endParaRPr lang="ru-RU" altLang="ru-RU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7230" y="5005363"/>
            <a:ext cx="52166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Докладчик: Самарева Полина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 КБ-301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B6378-F527-43D9-8C54-3BAA8D73E532}"/>
              </a:ext>
            </a:extLst>
          </p:cNvPr>
          <p:cNvSpPr txBox="1"/>
          <p:nvPr/>
        </p:nvSpPr>
        <p:spPr>
          <a:xfrm>
            <a:off x="1003883" y="181957"/>
            <a:ext cx="109543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cs typeface="Latha" panose="020B0502040204020203" pitchFamily="34" charset="0"/>
            </a:endParaRPr>
          </a:p>
          <a:p>
            <a:endParaRPr lang="ru-RU" sz="3200" dirty="0">
              <a:cs typeface="Latha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cs typeface="Latha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cs typeface="Latha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13B2E-9612-48F5-B1E5-19CAC67F0E83}"/>
              </a:ext>
            </a:extLst>
          </p:cNvPr>
          <p:cNvSpPr txBox="1"/>
          <p:nvPr/>
        </p:nvSpPr>
        <p:spPr>
          <a:xfrm>
            <a:off x="1305298" y="258147"/>
            <a:ext cx="10184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cs typeface="Latha" panose="020B0502040204020203" pitchFamily="34" charset="0"/>
              </a:rPr>
              <a:t>Проблема и актуальность</a:t>
            </a:r>
            <a:endParaRPr lang="ru-RU" sz="5400" b="1" dirty="0">
              <a:cs typeface="Latha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FE5D38-68F7-1EF1-E6A1-39AFEE23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D3479-5C8B-405D-8D1B-A3FE8B7802EB}"/>
              </a:ext>
            </a:extLst>
          </p:cNvPr>
          <p:cNvSpPr txBox="1"/>
          <p:nvPr/>
        </p:nvSpPr>
        <p:spPr>
          <a:xfrm>
            <a:off x="925620" y="1828800"/>
            <a:ext cx="1047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B07DF-A26F-4864-A761-5BED786D0CAA}"/>
              </a:ext>
            </a:extLst>
          </p:cNvPr>
          <p:cNvSpPr txBox="1"/>
          <p:nvPr/>
        </p:nvSpPr>
        <p:spPr>
          <a:xfrm>
            <a:off x="1217054" y="1577662"/>
            <a:ext cx="10129233" cy="423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Качество набора данных, на котором обучается модель, напрямую влияет на ее точность и предсказательную способность. Именно поэтому тщательная подготовка и корректировка набора данных являются критически важным этапом в создании эффективной модели.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задачи сегментации ключевой особенностью обучения модели на наборе изображений является необходимость пиксельной точности разметки данных, то есть наиболее соответствующие контуры сегментируемых объектов. 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quote-cjk-patch"/>
              </a:rPr>
              <a:t> Соответственно, без качественного, тщательно размеченного набора данных невозможно построение действительно точной и надежной модели, способной корректно работать в реальных условиях.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0" i="0" dirty="0">
                <a:solidFill>
                  <a:srgbClr val="404040"/>
                </a:solidFill>
                <a:effectLst/>
                <a:latin typeface="quote-cjk-patch"/>
              </a:rPr>
              <a:t>Таким образом, подготовка и модификация данных играют первостепенную роль в построении эффективных ML-решений, определяя не только текущую производительность модели, но и ее потенциал для практического применения в различных сценариях.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495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13B2E-9612-48F5-B1E5-19CAC67F0E83}"/>
              </a:ext>
            </a:extLst>
          </p:cNvPr>
          <p:cNvSpPr txBox="1"/>
          <p:nvPr/>
        </p:nvSpPr>
        <p:spPr>
          <a:xfrm>
            <a:off x="1305298" y="258147"/>
            <a:ext cx="10184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cs typeface="Latha" panose="020B0502040204020203" pitchFamily="34" charset="0"/>
              </a:rPr>
              <a:t>Постановка задачи</a:t>
            </a:r>
            <a:endParaRPr lang="ru-RU" sz="5400" b="1" dirty="0">
              <a:cs typeface="Latha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919F6B-DF15-281B-1D56-5795B4E8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E9E27-579C-46FF-9AB9-1C516E6A8677}"/>
              </a:ext>
            </a:extLst>
          </p:cNvPr>
          <p:cNvSpPr txBox="1"/>
          <p:nvPr/>
        </p:nvSpPr>
        <p:spPr>
          <a:xfrm>
            <a:off x="1345677" y="1136521"/>
            <a:ext cx="10103476" cy="480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algn="l"/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Целью исследования является количественная оценка влияния качества аннотированных данных на эффективность обучения модели.</a:t>
            </a: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/>
            <a:endParaRPr lang="en-US" dirty="0">
              <a:solidFill>
                <a:srgbClr val="404040"/>
              </a:solidFill>
              <a:latin typeface="quote-cjk-patch"/>
            </a:endParaRPr>
          </a:p>
          <a:p>
            <a:pPr algn="l"/>
            <a:r>
              <a:rPr lang="ru-RU" dirty="0">
                <a:solidFill>
                  <a:srgbClr val="404040"/>
                </a:solidFill>
                <a:latin typeface="quote-cjk-patch"/>
              </a:rPr>
              <a:t>Задачами данного исследования являются</a:t>
            </a:r>
            <a:r>
              <a:rPr lang="en-US" dirty="0">
                <a:solidFill>
                  <a:srgbClr val="404040"/>
                </a:solidFill>
                <a:latin typeface="quote-cjk-patch"/>
              </a:rPr>
              <a:t>:</a:t>
            </a:r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/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исходного набора данных для обучения модели;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архитектуры модели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способа корректировки разметки исходного набора данных и создание новой более точной разметки;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одной модели на исходном наборе данных, второй – на обработанном;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нескольких тестовых наборов данных для оценки качества работы первой и второй моделей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эффективности обеих моделей на тестовых наборах данных с помощью метрик точности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показателя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 over Union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IoU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полученных результатов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13B2E-9612-48F5-B1E5-19CAC67F0E83}"/>
              </a:ext>
            </a:extLst>
          </p:cNvPr>
          <p:cNvSpPr txBox="1"/>
          <p:nvPr/>
        </p:nvSpPr>
        <p:spPr>
          <a:xfrm>
            <a:off x="1305298" y="258147"/>
            <a:ext cx="10184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cs typeface="Latha" panose="020B0502040204020203" pitchFamily="34" charset="0"/>
              </a:rPr>
              <a:t>Способы решения</a:t>
            </a:r>
            <a:endParaRPr lang="ru-RU" sz="5400" b="1" dirty="0">
              <a:cs typeface="Latha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990686-D1AC-F5F9-5ED5-FACF60CF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7FAA7-8CCF-4651-83C7-46ECE8315496}"/>
              </a:ext>
            </a:extLst>
          </p:cNvPr>
          <p:cNvSpPr txBox="1"/>
          <p:nvPr/>
        </p:nvSpPr>
        <p:spPr>
          <a:xfrm>
            <a:off x="1107584" y="1281448"/>
            <a:ext cx="10058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/>
              <a:t>Основной задачей является повышение точности контуров исходного набора данных, для этого существуют следующие подходы, такие как</a:t>
            </a:r>
            <a:r>
              <a:rPr lang="en-US" dirty="0"/>
              <a:t>:</a:t>
            </a:r>
          </a:p>
          <a:p>
            <a:pPr algn="l"/>
            <a:endParaRPr lang="en-US" dirty="0"/>
          </a:p>
          <a:p>
            <a:pPr algn="l"/>
            <a:r>
              <a:rPr lang="ru-RU" dirty="0"/>
              <a:t>1. Ручная коррекция: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Использование профессиональных инструментов разметки (Labelbox, CVAT, Supervisely)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Перекрестная проверка разметки несколькими аннотаторами</a:t>
            </a:r>
          </a:p>
          <a:p>
            <a:pPr algn="l"/>
            <a:r>
              <a:rPr lang="ru-RU" dirty="0"/>
              <a:t>2. Полуавтоматические методы: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Интерактивная сегментация (например, с помощью алгоритма GrabCut)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Использование предобученных моделей (SAM, </a:t>
            </a:r>
            <a:r>
              <a:rPr lang="en-US" dirty="0"/>
              <a:t>SAM2,</a:t>
            </a:r>
            <a:r>
              <a:rPr lang="ru-RU" dirty="0"/>
              <a:t> DeepExtremeCut) для предварительной разметки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Коррекция градиентными методами (Active Contours)</a:t>
            </a:r>
          </a:p>
          <a:p>
            <a:pPr algn="l"/>
            <a:r>
              <a:rPr lang="ru-RU" dirty="0"/>
              <a:t>3. Автоматические подходы: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Применение CRF (Conditional Random Fields) для уточнения границ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Алгоритмы сглаживания границ (Guided Filter, Bilateral Filter)</a:t>
            </a:r>
          </a:p>
          <a:p>
            <a:pPr algn="l"/>
            <a:r>
              <a:rPr lang="ru-RU" dirty="0"/>
              <a:t>4. Ансамблевые методы: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Комбинация нескольких моделей сегментации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Усреднение масок с пороговой обработкой</a:t>
            </a:r>
          </a:p>
          <a:p>
            <a:endParaRPr lang="ru-RU" dirty="0"/>
          </a:p>
          <a:p>
            <a:r>
              <a:rPr lang="ru-RU" dirty="0"/>
              <a:t>Все методы могут быть эффективны для определенного типа задач.</a:t>
            </a:r>
          </a:p>
          <a:p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5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13B2E-9612-48F5-B1E5-19CAC67F0E83}"/>
              </a:ext>
            </a:extLst>
          </p:cNvPr>
          <p:cNvSpPr txBox="1"/>
          <p:nvPr/>
        </p:nvSpPr>
        <p:spPr>
          <a:xfrm>
            <a:off x="1305298" y="258147"/>
            <a:ext cx="10184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cs typeface="Latha" panose="020B0502040204020203" pitchFamily="34" charset="0"/>
              </a:rPr>
              <a:t>Предлагаемое решение</a:t>
            </a:r>
            <a:endParaRPr lang="ru-RU" sz="5400" b="1" dirty="0">
              <a:cs typeface="Lath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AE345-A8E5-4016-AECD-B97F9E37027E}"/>
              </a:ext>
            </a:extLst>
          </p:cNvPr>
          <p:cNvSpPr txBox="1"/>
          <p:nvPr/>
        </p:nvSpPr>
        <p:spPr>
          <a:xfrm>
            <a:off x="407791" y="1275462"/>
            <a:ext cx="6341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>
              <a:cs typeface="Latha" panose="020B0502040204020203" pitchFamily="34" charset="0"/>
            </a:endParaRPr>
          </a:p>
          <a:p>
            <a:endParaRPr lang="ru-RU" sz="3200" dirty="0">
              <a:cs typeface="Latha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19BAA3-430F-02A7-7012-5C8EE04C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1F4B7-9428-4ABF-87B7-B87D4D275F5D}"/>
              </a:ext>
            </a:extLst>
          </p:cNvPr>
          <p:cNvSpPr txBox="1"/>
          <p:nvPr/>
        </p:nvSpPr>
        <p:spPr>
          <a:xfrm>
            <a:off x="862884" y="1760622"/>
            <a:ext cx="10728101" cy="3948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исследовании исходным набором данных для обучения был выбран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LoveDA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содержащий 2500 спутниковых изображений сельской местности с разрешением 1024×1024 пикселей, включающий соответствующие маски сегментации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архитектуры нейронной сети была выбрана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PoolFormer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архитектура.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решения задачи повышения точности разметки набора данных использовалась предобученная модель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 Anything Model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2). С ее помощью была создана новая более точная разметка водных объектов набора данных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LoveDA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Было проведено обучение моделей на двух вариантах разметок – исходной и обработанной.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Выбраны 5 тестовых датасетов: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LoveDA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Landcover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GLH Water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DeepGlobe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Land Cover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Произведена оценка эффективности обеих моделей по показателям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IoU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91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13B2E-9612-48F5-B1E5-19CAC67F0E83}"/>
              </a:ext>
            </a:extLst>
          </p:cNvPr>
          <p:cNvSpPr txBox="1"/>
          <p:nvPr/>
        </p:nvSpPr>
        <p:spPr>
          <a:xfrm>
            <a:off x="1404666" y="221747"/>
            <a:ext cx="10184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cs typeface="Latha" panose="020B0502040204020203" pitchFamily="34" charset="0"/>
              </a:rPr>
              <a:t>Результаты</a:t>
            </a:r>
            <a:endParaRPr lang="ru-RU" sz="5400" b="1" dirty="0">
              <a:cs typeface="Latha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F4C9C2-1CAD-EAD3-007D-00BAFD56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ADECA-CECC-47EE-BEEF-DC7867F1E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42"/>
          <a:stretch/>
        </p:blipFill>
        <p:spPr>
          <a:xfrm>
            <a:off x="1404666" y="2006364"/>
            <a:ext cx="3503497" cy="2947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6A900B-C3DC-4E47-B2F2-428F2CE78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149"/>
          <a:stretch/>
        </p:blipFill>
        <p:spPr>
          <a:xfrm>
            <a:off x="6717125" y="1903920"/>
            <a:ext cx="3580935" cy="3050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C47CFA-58CD-419E-A798-0DC82F89C5D4}"/>
              </a:ext>
            </a:extLst>
          </p:cNvPr>
          <p:cNvSpPr txBox="1"/>
          <p:nvPr/>
        </p:nvSpPr>
        <p:spPr>
          <a:xfrm>
            <a:off x="1537147" y="1369228"/>
            <a:ext cx="337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Результат на исходном наборе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C6953-B5A9-4FC5-99C7-B16E7633A5B2}"/>
              </a:ext>
            </a:extLst>
          </p:cNvPr>
          <p:cNvSpPr txBox="1"/>
          <p:nvPr/>
        </p:nvSpPr>
        <p:spPr>
          <a:xfrm>
            <a:off x="6787166" y="1369228"/>
            <a:ext cx="394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Результат на обработанном наборе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ED35A8-FF5E-40E0-A91E-336EF1E057ED}"/>
              </a:ext>
            </a:extLst>
          </p:cNvPr>
          <p:cNvSpPr txBox="1"/>
          <p:nvPr/>
        </p:nvSpPr>
        <p:spPr>
          <a:xfrm>
            <a:off x="1075386" y="5447763"/>
            <a:ext cx="1051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Метрика </a:t>
            </a:r>
            <a:r>
              <a:rPr lang="en-US" dirty="0"/>
              <a:t>Accuracy </a:t>
            </a:r>
            <a:r>
              <a:rPr lang="ru-RU" dirty="0"/>
              <a:t>выросла для всех наборов данных, метрика </a:t>
            </a:r>
            <a:r>
              <a:rPr lang="en-US" dirty="0" err="1"/>
              <a:t>IoU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GLH Water, </a:t>
            </a:r>
            <a:r>
              <a:rPr lang="en-US" dirty="0" err="1"/>
              <a:t>DeepGlobe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RG3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793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13B2E-9612-48F5-B1E5-19CAC67F0E83}"/>
              </a:ext>
            </a:extLst>
          </p:cNvPr>
          <p:cNvSpPr txBox="1"/>
          <p:nvPr/>
        </p:nvSpPr>
        <p:spPr>
          <a:xfrm>
            <a:off x="1404666" y="221747"/>
            <a:ext cx="101842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cs typeface="Latha" panose="020B0502040204020203" pitchFamily="34" charset="0"/>
              </a:rPr>
              <a:t>Заключение и выводы</a:t>
            </a:r>
            <a:endParaRPr lang="ru-RU" sz="5400" b="1" dirty="0">
              <a:cs typeface="Latha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0DDFF-2574-D564-C449-C7158A02669C}"/>
              </a:ext>
            </a:extLst>
          </p:cNvPr>
          <p:cNvSpPr txBox="1"/>
          <p:nvPr/>
        </p:nvSpPr>
        <p:spPr>
          <a:xfrm>
            <a:off x="925620" y="1157374"/>
            <a:ext cx="100369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Проведённый сравнительный анализ эффективности модели на исходном и обработанном наборах данных позволяет сделать следующие выводы: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Улучшение точности mAcc для всех наборов данных:</a:t>
            </a: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	Landcover: +0.09% (с 0.9332 до 0.9340)</a:t>
            </a: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	GLH Water: +23.5% (с 0.6690 до 0.8260)</a:t>
            </a: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	DeepGlobe: +0.83% (с 0.9408 до 0.9486)</a:t>
            </a: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	LoveDA: +0.91% (с 0.8393 до 0.8469)</a:t>
            </a: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	RG3: +3.21% (с 0.7877 до 0.8130)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Улучшение mIoU для трёх наборов данных:</a:t>
            </a: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	GLH Water: +24.67% (с 0.4896 до 0.7363)</a:t>
            </a: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	DeepGlobe: +3.16% (с 0.8049 до 0.8365)</a:t>
            </a: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	RG3: +7.17% (с 0.6317 до 0.7034)</a:t>
            </a:r>
          </a:p>
          <a:p>
            <a:pPr algn="l">
              <a:buFont typeface="+mj-lt"/>
              <a:buAutoNum type="arabicPeriod"/>
            </a:pPr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Результаты демонстрируют корреляцию между качеством разметки и эффективностью модели: после обработки данных наблюдаются улучшения основных метрик качества работы модели и  повышение ее точности.</a:t>
            </a:r>
          </a:p>
          <a:p>
            <a:r>
              <a:rPr lang="ru-RU" dirty="0">
                <a:solidFill>
                  <a:srgbClr val="404040"/>
                </a:solidFill>
                <a:latin typeface="quote-cjk-patch"/>
              </a:rPr>
              <a:t>Полученный результат возможно улучшить предобработкой данных, использованием дополнительных методов корректировки контуров разметки, дорабокой модели, постобработкой предсказаний.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37FC0F-6624-AEAD-3A50-1DE306B4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2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13B2E-9612-48F5-B1E5-19CAC67F0E83}"/>
              </a:ext>
            </a:extLst>
          </p:cNvPr>
          <p:cNvSpPr txBox="1"/>
          <p:nvPr/>
        </p:nvSpPr>
        <p:spPr>
          <a:xfrm>
            <a:off x="1003883" y="2659559"/>
            <a:ext cx="10184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cs typeface="Latha" panose="020B0502040204020203" pitchFamily="34" charset="0"/>
              </a:rPr>
              <a:t>Спасибо за внимание!</a:t>
            </a:r>
            <a:endParaRPr lang="ru-RU" sz="8800" b="1" dirty="0">
              <a:cs typeface="Latha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01B550-1F0B-881B-79C3-314E87DE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47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2446</TotalTime>
  <Words>717</Words>
  <Application>Microsoft Office PowerPoint</Application>
  <PresentationFormat>Widescreen</PresentationFormat>
  <Paragraphs>68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quote-cjk-patch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Полина Самарева</cp:lastModifiedBy>
  <cp:revision>141</cp:revision>
  <dcterms:created xsi:type="dcterms:W3CDTF">2019-05-31T06:38:44Z</dcterms:created>
  <dcterms:modified xsi:type="dcterms:W3CDTF">2025-06-06T03:26:37Z</dcterms:modified>
</cp:coreProperties>
</file>