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F9919C-03ED-AE4A-BAA5-002613DE34C8}" v="55" dt="2024-02-26T22:53:06.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48FF73-1EED-8847-AB5E-D0B7E66E19ED}"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D0996-D120-B348-9C13-0D4B9A62FB97}" type="slidenum">
              <a:rPr lang="en-US" smtClean="0"/>
              <a:t>‹#›</a:t>
            </a:fld>
            <a:endParaRPr lang="en-US"/>
          </a:p>
        </p:txBody>
      </p:sp>
    </p:spTree>
    <p:extLst>
      <p:ext uri="{BB962C8B-B14F-4D97-AF65-F5344CB8AC3E}">
        <p14:creationId xmlns:p14="http://schemas.microsoft.com/office/powerpoint/2010/main" val="18659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FD0996-D120-B348-9C13-0D4B9A62FB97}" type="slidenum">
              <a:rPr lang="en-US" smtClean="0"/>
              <a:t>2</a:t>
            </a:fld>
            <a:endParaRPr lang="en-US"/>
          </a:p>
        </p:txBody>
      </p:sp>
    </p:spTree>
    <p:extLst>
      <p:ext uri="{BB962C8B-B14F-4D97-AF65-F5344CB8AC3E}">
        <p14:creationId xmlns:p14="http://schemas.microsoft.com/office/powerpoint/2010/main" val="1620732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2/27/2024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552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2/27/2024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0888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2/27/2024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6124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2/27/2024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6573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2/27/2024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33231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2/27/2024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4131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2/27/2024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54835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2/27/2024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64132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2/27/2024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43298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2/27/2024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76107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2/27/2024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45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2/27/2024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906471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C8BEC6-6804-0A80-FFD3-385B596A1FA9}"/>
              </a:ext>
            </a:extLst>
          </p:cNvPr>
          <p:cNvPicPr>
            <a:picLocks noChangeAspect="1"/>
          </p:cNvPicPr>
          <p:nvPr/>
        </p:nvPicPr>
        <p:blipFill rotWithShape="1">
          <a:blip r:embed="rId2"/>
          <a:srcRect t="38739" r="-1" b="4997"/>
          <a:stretch/>
        </p:blipFill>
        <p:spPr>
          <a:xfrm>
            <a:off x="20" y="10"/>
            <a:ext cx="12188932" cy="6857990"/>
          </a:xfrm>
          <a:prstGeom prst="rect">
            <a:avLst/>
          </a:prstGeom>
        </p:spPr>
      </p:pic>
      <p:sp>
        <p:nvSpPr>
          <p:cNvPr id="22" name="Rectangle 21">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3EF13C-3DF3-4FC3-DE4D-2168D6E2E7B3}"/>
              </a:ext>
            </a:extLst>
          </p:cNvPr>
          <p:cNvSpPr>
            <a:spLocks noGrp="1"/>
          </p:cNvSpPr>
          <p:nvPr>
            <p:ph type="ctrTitle"/>
          </p:nvPr>
        </p:nvSpPr>
        <p:spPr>
          <a:xfrm>
            <a:off x="517870" y="978408"/>
            <a:ext cx="5021182" cy="2334248"/>
          </a:xfrm>
        </p:spPr>
        <p:txBody>
          <a:bodyPr anchor="t">
            <a:normAutofit/>
          </a:bodyPr>
          <a:lstStyle/>
          <a:p>
            <a:pPr>
              <a:lnSpc>
                <a:spcPct val="90000"/>
              </a:lnSpc>
            </a:pPr>
            <a:r>
              <a:rPr lang="en-US">
                <a:solidFill>
                  <a:srgbClr val="FFFFFF"/>
                </a:solidFill>
              </a:rPr>
              <a:t>Keys to Becoming a Billionaire</a:t>
            </a:r>
          </a:p>
        </p:txBody>
      </p:sp>
      <p:sp>
        <p:nvSpPr>
          <p:cNvPr id="3" name="Subtitle 2">
            <a:extLst>
              <a:ext uri="{FF2B5EF4-FFF2-40B4-BE49-F238E27FC236}">
                <a16:creationId xmlns:a16="http://schemas.microsoft.com/office/drawing/2014/main" id="{C0BB9DE0-0D9D-BD93-7C1D-DDBC89BC14D1}"/>
              </a:ext>
            </a:extLst>
          </p:cNvPr>
          <p:cNvSpPr>
            <a:spLocks noGrp="1"/>
          </p:cNvSpPr>
          <p:nvPr>
            <p:ph type="subTitle" idx="1"/>
          </p:nvPr>
        </p:nvSpPr>
        <p:spPr>
          <a:xfrm>
            <a:off x="6652366" y="4017818"/>
            <a:ext cx="5040785" cy="1828799"/>
          </a:xfrm>
        </p:spPr>
        <p:txBody>
          <a:bodyPr anchor="b">
            <a:normAutofit/>
          </a:bodyPr>
          <a:lstStyle/>
          <a:p>
            <a:r>
              <a:rPr lang="en-US">
                <a:solidFill>
                  <a:srgbClr val="FFFFFF"/>
                </a:solidFill>
              </a:rPr>
              <a:t>How the data behind billionaires illuminates the path to success</a:t>
            </a:r>
          </a:p>
          <a:p>
            <a:r>
              <a:rPr lang="en-US">
                <a:solidFill>
                  <a:srgbClr val="FFFFFF"/>
                </a:solidFill>
              </a:rPr>
              <a:t>Elias Hairatidis, Sofia Huang, and Samariddin Zarifov</a:t>
            </a:r>
          </a:p>
        </p:txBody>
      </p:sp>
      <p:sp>
        <p:nvSpPr>
          <p:cNvPr id="28" name="Rectangle 2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0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124236-C6FD-C4B2-8070-0BB2296FB198}"/>
              </a:ext>
            </a:extLst>
          </p:cNvPr>
          <p:cNvSpPr>
            <a:spLocks noGrp="1"/>
          </p:cNvSpPr>
          <p:nvPr>
            <p:ph type="title"/>
          </p:nvPr>
        </p:nvSpPr>
        <p:spPr>
          <a:xfrm>
            <a:off x="517868" y="976159"/>
            <a:ext cx="5011957" cy="2369713"/>
          </a:xfrm>
        </p:spPr>
        <p:txBody>
          <a:bodyPr anchor="t">
            <a:normAutofit/>
          </a:bodyPr>
          <a:lstStyle/>
          <a:p>
            <a:r>
              <a:rPr lang="en-US"/>
              <a:t>Introduction to our Data</a:t>
            </a:r>
          </a:p>
        </p:txBody>
      </p:sp>
      <p:sp>
        <p:nvSpPr>
          <p:cNvPr id="14" name="Rectangle 13">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EF606ECF-CDFF-25FC-C11D-CC1DF8D76DD8}"/>
              </a:ext>
            </a:extLst>
          </p:cNvPr>
          <p:cNvPicPr>
            <a:picLocks noChangeAspect="1"/>
          </p:cNvPicPr>
          <p:nvPr/>
        </p:nvPicPr>
        <p:blipFill>
          <a:blip r:embed="rId3"/>
          <a:stretch>
            <a:fillRect/>
          </a:stretch>
        </p:blipFill>
        <p:spPr>
          <a:xfrm>
            <a:off x="7459881" y="657369"/>
            <a:ext cx="3416526" cy="2647807"/>
          </a:xfrm>
          <a:prstGeom prst="rect">
            <a:avLst/>
          </a:prstGeom>
        </p:spPr>
      </p:pic>
      <p:pic>
        <p:nvPicPr>
          <p:cNvPr id="5" name="Picture 4" descr="A white background with black text&#10;&#10;Description automatically generated">
            <a:extLst>
              <a:ext uri="{FF2B5EF4-FFF2-40B4-BE49-F238E27FC236}">
                <a16:creationId xmlns:a16="http://schemas.microsoft.com/office/drawing/2014/main" id="{0468DBAB-C912-9383-4EB6-B88D6C693F74}"/>
              </a:ext>
            </a:extLst>
          </p:cNvPr>
          <p:cNvPicPr>
            <a:picLocks noChangeAspect="1"/>
          </p:cNvPicPr>
          <p:nvPr/>
        </p:nvPicPr>
        <p:blipFill>
          <a:blip r:embed="rId4"/>
          <a:stretch>
            <a:fillRect/>
          </a:stretch>
        </p:blipFill>
        <p:spPr>
          <a:xfrm>
            <a:off x="583473" y="3607837"/>
            <a:ext cx="4880750" cy="2647807"/>
          </a:xfrm>
          <a:prstGeom prst="rect">
            <a:avLst/>
          </a:prstGeom>
        </p:spPr>
      </p:pic>
      <p:sp>
        <p:nvSpPr>
          <p:cNvPr id="16" name="Rectangle 15">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F70DC6-256E-88CA-E03A-59812C03C83C}"/>
              </a:ext>
            </a:extLst>
          </p:cNvPr>
          <p:cNvSpPr>
            <a:spLocks noGrp="1"/>
          </p:cNvSpPr>
          <p:nvPr>
            <p:ph idx="1"/>
          </p:nvPr>
        </p:nvSpPr>
        <p:spPr>
          <a:xfrm>
            <a:off x="6662166" y="3776870"/>
            <a:ext cx="4985339" cy="2411994"/>
          </a:xfrm>
        </p:spPr>
        <p:txBody>
          <a:bodyPr>
            <a:normAutofit/>
          </a:bodyPr>
          <a:lstStyle/>
          <a:p>
            <a:pPr>
              <a:lnSpc>
                <a:spcPct val="100000"/>
              </a:lnSpc>
            </a:pPr>
            <a:r>
              <a:rPr lang="en-US" sz="1700" i="1"/>
              <a:t>"</a:t>
            </a:r>
            <a:r>
              <a:rPr lang="en-US" sz="1700" b="0" i="1">
                <a:effectLst/>
                <a:latin typeface="Inter"/>
              </a:rPr>
              <a:t>Delve into the opulent world of billionaires with our comprehensive dataset. Discover the intricate details of their wealth, from industries and sources to demographics and geographic locations. Explore the fascinating realm of billionaire statistics and unearth insights into the elite few who have reached the pinnacle of success.”</a:t>
            </a:r>
          </a:p>
          <a:p>
            <a:pPr>
              <a:lnSpc>
                <a:spcPct val="100000"/>
              </a:lnSpc>
            </a:pPr>
            <a:r>
              <a:rPr lang="en-US" sz="1700" i="1">
                <a:latin typeface="Inter"/>
              </a:rPr>
              <a:t>- </a:t>
            </a:r>
            <a:r>
              <a:rPr lang="en-US" sz="1700" b="1" i="0" cap="all">
                <a:effectLst/>
                <a:latin typeface="Inter"/>
              </a:rPr>
              <a:t>NIDULA ELGIRIYEWITHANA</a:t>
            </a:r>
            <a:endParaRPr lang="en-US" sz="1700" i="1"/>
          </a:p>
        </p:txBody>
      </p:sp>
    </p:spTree>
    <p:extLst>
      <p:ext uri="{BB962C8B-B14F-4D97-AF65-F5344CB8AC3E}">
        <p14:creationId xmlns:p14="http://schemas.microsoft.com/office/powerpoint/2010/main" val="126460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Illustration of people on a blockchain">
            <a:extLst>
              <a:ext uri="{FF2B5EF4-FFF2-40B4-BE49-F238E27FC236}">
                <a16:creationId xmlns:a16="http://schemas.microsoft.com/office/drawing/2014/main" id="{81540740-2436-F910-6878-AB5BCAD5A82C}"/>
              </a:ext>
            </a:extLst>
          </p:cNvPr>
          <p:cNvPicPr>
            <a:picLocks noChangeAspect="1"/>
          </p:cNvPicPr>
          <p:nvPr/>
        </p:nvPicPr>
        <p:blipFill rotWithShape="1">
          <a:blip r:embed="rId2"/>
          <a:srcRect t="10409" r="-1" b="985"/>
          <a:stretch/>
        </p:blipFill>
        <p:spPr>
          <a:xfrm>
            <a:off x="20" y="10"/>
            <a:ext cx="12188932" cy="6857990"/>
          </a:xfrm>
          <a:prstGeom prst="rect">
            <a:avLst/>
          </a:prstGeom>
        </p:spPr>
      </p:pic>
      <p:sp>
        <p:nvSpPr>
          <p:cNvPr id="54" name="Rectangle 53">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92227-1560-4DF0-6EAA-7734DB54CBF9}"/>
              </a:ext>
            </a:extLst>
          </p:cNvPr>
          <p:cNvSpPr>
            <a:spLocks noGrp="1"/>
          </p:cNvSpPr>
          <p:nvPr>
            <p:ph type="title"/>
          </p:nvPr>
        </p:nvSpPr>
        <p:spPr>
          <a:xfrm>
            <a:off x="517870" y="978408"/>
            <a:ext cx="8686796" cy="2334247"/>
          </a:xfrm>
        </p:spPr>
        <p:txBody>
          <a:bodyPr vert="horz" lIns="91440" tIns="45720" rIns="91440" bIns="45720" rtlCol="0" anchor="t">
            <a:normAutofit/>
          </a:bodyPr>
          <a:lstStyle/>
          <a:p>
            <a:pPr>
              <a:lnSpc>
                <a:spcPct val="90000"/>
              </a:lnSpc>
            </a:pPr>
            <a:r>
              <a:rPr lang="en-US" sz="2600">
                <a:solidFill>
                  <a:srgbClr val="FFFFFF"/>
                </a:solidFill>
              </a:rPr>
              <a:t>Thesis:</a:t>
            </a:r>
            <a:br>
              <a:rPr lang="en-US" sz="2600">
                <a:solidFill>
                  <a:srgbClr val="FFFFFF"/>
                </a:solidFill>
              </a:rPr>
            </a:br>
            <a:r>
              <a:rPr lang="en-US" sz="2600" i="0" u="none" strike="noStrike">
                <a:solidFill>
                  <a:srgbClr val="FFFFFF"/>
                </a:solidFill>
                <a:effectLst/>
              </a:rPr>
              <a:t>By highlighting the distribution of billionaires, showcasing their diverse backgrounds, and emphasizing the </a:t>
            </a:r>
            <a:r>
              <a:rPr lang="en-US" sz="2600" i="0" u="sng" strike="noStrike">
                <a:solidFill>
                  <a:srgbClr val="FFFFFF"/>
                </a:solidFill>
                <a:effectLst/>
              </a:rPr>
              <a:t>importance of being a self-starter</a:t>
            </a:r>
            <a:r>
              <a:rPr lang="en-US" sz="2600" i="0" u="none" strike="noStrike">
                <a:solidFill>
                  <a:srgbClr val="FFFFFF"/>
                </a:solidFill>
                <a:effectLst/>
              </a:rPr>
              <a:t>, we aim to inspire and inform our audience about the pathways to success.</a:t>
            </a:r>
            <a:endParaRPr lang="en-US" sz="2600">
              <a:solidFill>
                <a:srgbClr val="FFFFFF"/>
              </a:solidFill>
            </a:endParaRPr>
          </a:p>
        </p:txBody>
      </p:sp>
      <p:sp>
        <p:nvSpPr>
          <p:cNvPr id="56" name="Rectangle 5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2642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B02612E-6204-7FBA-45FB-E674AB07175F}"/>
              </a:ext>
            </a:extLst>
          </p:cNvPr>
          <p:cNvPicPr>
            <a:picLocks noChangeAspect="1"/>
          </p:cNvPicPr>
          <p:nvPr/>
        </p:nvPicPr>
        <p:blipFill rotWithShape="1">
          <a:blip r:embed="rId2"/>
          <a:srcRect t="8514" r="-1" b="-1"/>
          <a:stretch/>
        </p:blipFill>
        <p:spPr>
          <a:xfrm>
            <a:off x="20" y="10"/>
            <a:ext cx="12188932" cy="6857990"/>
          </a:xfrm>
          <a:prstGeom prst="rect">
            <a:avLst/>
          </a:prstGeom>
        </p:spPr>
      </p:pic>
      <p:sp>
        <p:nvSpPr>
          <p:cNvPr id="15" name="Rectangle 14">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83E30-60C1-00FB-DB01-05AAAD3003E7}"/>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1800">
                <a:solidFill>
                  <a:srgbClr val="FFFFFF"/>
                </a:solidFill>
              </a:rPr>
              <a:t>Target Audience:</a:t>
            </a:r>
            <a:br>
              <a:rPr lang="en-US" sz="1800">
                <a:solidFill>
                  <a:srgbClr val="FFFFFF"/>
                </a:solidFill>
              </a:rPr>
            </a:br>
            <a:r>
              <a:rPr lang="en-US" sz="1800" b="0" i="0" u="none" strike="noStrike">
                <a:solidFill>
                  <a:srgbClr val="FFFFFF"/>
                </a:solidFill>
                <a:effectLst/>
              </a:rPr>
              <a:t>Our dashboards are designed for potential business students, aspiring self-starters, and managers who are keen on understanding </a:t>
            </a:r>
            <a:r>
              <a:rPr lang="en-US" sz="1800" b="0" i="0" u="sng" strike="noStrike">
                <a:solidFill>
                  <a:srgbClr val="FFFFFF"/>
                </a:solidFill>
                <a:effectLst/>
              </a:rPr>
              <a:t>the qualities inherent in successful individuals </a:t>
            </a:r>
            <a:r>
              <a:rPr lang="en-US" sz="1800" b="0" i="0" u="none" strike="noStrike">
                <a:solidFill>
                  <a:srgbClr val="FFFFFF"/>
                </a:solidFill>
                <a:effectLst/>
              </a:rPr>
              <a:t>and applying these insights in their own journeys.</a:t>
            </a:r>
            <a:endParaRPr lang="en-US" sz="1800" b="0">
              <a:solidFill>
                <a:srgbClr val="FFFFFF"/>
              </a:solidFill>
            </a:endParaRPr>
          </a:p>
        </p:txBody>
      </p:sp>
      <p:sp>
        <p:nvSpPr>
          <p:cNvPr id="21" name="Rectangle 20">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types of companies&#10;&#10;Description automatically generated with medium confidence">
            <a:extLst>
              <a:ext uri="{FF2B5EF4-FFF2-40B4-BE49-F238E27FC236}">
                <a16:creationId xmlns:a16="http://schemas.microsoft.com/office/drawing/2014/main" id="{771CCB10-E70A-C2DA-7F24-9A4715286A2F}"/>
              </a:ext>
            </a:extLst>
          </p:cNvPr>
          <p:cNvPicPr>
            <a:picLocks noChangeAspect="1"/>
          </p:cNvPicPr>
          <p:nvPr/>
        </p:nvPicPr>
        <p:blipFill>
          <a:blip r:embed="rId3"/>
          <a:stretch>
            <a:fillRect/>
          </a:stretch>
        </p:blipFill>
        <p:spPr>
          <a:xfrm>
            <a:off x="948285" y="2884835"/>
            <a:ext cx="4160351" cy="3421888"/>
          </a:xfrm>
          <a:prstGeom prst="rect">
            <a:avLst/>
          </a:prstGeom>
        </p:spPr>
      </p:pic>
    </p:spTree>
    <p:extLst>
      <p:ext uri="{BB962C8B-B14F-4D97-AF65-F5344CB8AC3E}">
        <p14:creationId xmlns:p14="http://schemas.microsoft.com/office/powerpoint/2010/main" val="3727352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1FAABC-5CB1-5B78-F3FB-8847F77329A2}"/>
              </a:ext>
            </a:extLst>
          </p:cNvPr>
          <p:cNvPicPr>
            <a:picLocks noChangeAspect="1"/>
          </p:cNvPicPr>
          <p:nvPr/>
        </p:nvPicPr>
        <p:blipFill rotWithShape="1">
          <a:blip r:embed="rId2"/>
          <a:srcRect t="14793" r="-1" b="26751"/>
          <a:stretch/>
        </p:blipFill>
        <p:spPr>
          <a:xfrm>
            <a:off x="20" y="10"/>
            <a:ext cx="12188932" cy="6857990"/>
          </a:xfrm>
          <a:prstGeom prst="rect">
            <a:avLst/>
          </a:prstGeom>
        </p:spPr>
      </p:pic>
      <p:sp>
        <p:nvSpPr>
          <p:cNvPr id="32" name="Rectangle 31">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0A274F-F887-22C1-04CF-074D28FA903B}"/>
              </a:ext>
            </a:extLst>
          </p:cNvPr>
          <p:cNvSpPr>
            <a:spLocks noGrp="1"/>
          </p:cNvSpPr>
          <p:nvPr>
            <p:ph type="title"/>
          </p:nvPr>
        </p:nvSpPr>
        <p:spPr>
          <a:xfrm>
            <a:off x="517870" y="978408"/>
            <a:ext cx="8686796" cy="2334247"/>
          </a:xfrm>
        </p:spPr>
        <p:txBody>
          <a:bodyPr vert="horz" lIns="91440" tIns="45720" rIns="91440" bIns="45720" rtlCol="0" anchor="t">
            <a:normAutofit/>
          </a:bodyPr>
          <a:lstStyle/>
          <a:p>
            <a:pPr marL="285750" marR="0" indent="-285750">
              <a:lnSpc>
                <a:spcPct val="90000"/>
              </a:lnSpc>
              <a:spcAft>
                <a:spcPts val="0"/>
              </a:spcAft>
            </a:pPr>
            <a:r>
              <a:rPr lang="en-US" sz="2200" i="0" u="none" strike="noStrike">
                <a:solidFill>
                  <a:srgbClr val="FFFFFF"/>
                </a:solidFill>
                <a:effectLst/>
              </a:rPr>
              <a:t>Goal: The primary objective of our presentation is to highlight the </a:t>
            </a:r>
            <a:r>
              <a:rPr lang="en-US" sz="2200" i="0" u="sng" strike="noStrike">
                <a:solidFill>
                  <a:srgbClr val="FFFFFF"/>
                </a:solidFill>
                <a:effectLst/>
              </a:rPr>
              <a:t>distribution of billionaires</a:t>
            </a:r>
            <a:r>
              <a:rPr lang="en-US" sz="2200" i="0" u="none" strike="noStrike">
                <a:solidFill>
                  <a:srgbClr val="FFFFFF"/>
                </a:solidFill>
                <a:effectLst/>
              </a:rPr>
              <a:t>, showcase their </a:t>
            </a:r>
            <a:r>
              <a:rPr lang="en-US" sz="2200" i="0" u="sng" strike="noStrike">
                <a:solidFill>
                  <a:srgbClr val="FFFFFF"/>
                </a:solidFill>
                <a:effectLst/>
              </a:rPr>
              <a:t>diverse backgrounds</a:t>
            </a:r>
            <a:r>
              <a:rPr lang="en-US" sz="2200" i="0" u="none" strike="noStrike">
                <a:solidFill>
                  <a:srgbClr val="FFFFFF"/>
                </a:solidFill>
                <a:effectLst/>
              </a:rPr>
              <a:t>, and exemplify </a:t>
            </a:r>
            <a:r>
              <a:rPr lang="en-US" sz="2200" i="0" u="sng" strike="noStrike">
                <a:solidFill>
                  <a:srgbClr val="FFFFFF"/>
                </a:solidFill>
                <a:effectLst/>
              </a:rPr>
              <a:t>the need for becoming a self-starter</a:t>
            </a:r>
            <a:r>
              <a:rPr lang="en-US" sz="2200" i="0" u="none" strike="noStrike">
                <a:solidFill>
                  <a:srgbClr val="FFFFFF"/>
                </a:solidFill>
                <a:effectLst/>
              </a:rPr>
              <a:t>. We aim to transform complex data into intuitive visual narratives that reveal patterns and trends in global wealth.</a:t>
            </a:r>
            <a:br>
              <a:rPr lang="en-US" sz="2200" i="0" u="none" strike="noStrike">
                <a:solidFill>
                  <a:srgbClr val="FFFFFF"/>
                </a:solidFill>
                <a:effectLst/>
              </a:rPr>
            </a:br>
            <a:br>
              <a:rPr lang="en-US" sz="2200">
                <a:solidFill>
                  <a:srgbClr val="FFFFFF"/>
                </a:solidFill>
              </a:rPr>
            </a:br>
            <a:endParaRPr lang="en-US" sz="2200">
              <a:solidFill>
                <a:srgbClr val="FFFFFF"/>
              </a:solidFill>
            </a:endParaRPr>
          </a:p>
        </p:txBody>
      </p:sp>
      <p:sp>
        <p:nvSpPr>
          <p:cNvPr id="36" name="Rectangle 3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united states&#10;&#10;Description automatically generated">
            <a:extLst>
              <a:ext uri="{FF2B5EF4-FFF2-40B4-BE49-F238E27FC236}">
                <a16:creationId xmlns:a16="http://schemas.microsoft.com/office/drawing/2014/main" id="{C4E951EA-9765-7895-9D8A-80649BA81E25}"/>
              </a:ext>
            </a:extLst>
          </p:cNvPr>
          <p:cNvPicPr>
            <a:picLocks noChangeAspect="1"/>
          </p:cNvPicPr>
          <p:nvPr/>
        </p:nvPicPr>
        <p:blipFill>
          <a:blip r:embed="rId3"/>
          <a:stretch>
            <a:fillRect/>
          </a:stretch>
        </p:blipFill>
        <p:spPr>
          <a:xfrm>
            <a:off x="1307647" y="2643644"/>
            <a:ext cx="5021183" cy="3807823"/>
          </a:xfrm>
          <a:prstGeom prst="rect">
            <a:avLst/>
          </a:prstGeom>
        </p:spPr>
      </p:pic>
    </p:spTree>
    <p:extLst>
      <p:ext uri="{BB962C8B-B14F-4D97-AF65-F5344CB8AC3E}">
        <p14:creationId xmlns:p14="http://schemas.microsoft.com/office/powerpoint/2010/main" val="49165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C074710E-9EEC-2D95-F8AA-894D67A68B57}"/>
              </a:ext>
            </a:extLst>
          </p:cNvPr>
          <p:cNvPicPr>
            <a:picLocks noChangeAspect="1"/>
          </p:cNvPicPr>
          <p:nvPr/>
        </p:nvPicPr>
        <p:blipFill rotWithShape="1">
          <a:blip r:embed="rId2">
            <a:alphaModFix amt="40000"/>
          </a:blip>
          <a:srcRect/>
          <a:stretch/>
        </p:blipFill>
        <p:spPr>
          <a:xfrm>
            <a:off x="-2" y="-4"/>
            <a:ext cx="12192001" cy="6858001"/>
          </a:xfrm>
          <a:prstGeom prst="rect">
            <a:avLst/>
          </a:prstGeom>
        </p:spPr>
      </p:pic>
      <p:sp>
        <p:nvSpPr>
          <p:cNvPr id="2" name="Title 1">
            <a:extLst>
              <a:ext uri="{FF2B5EF4-FFF2-40B4-BE49-F238E27FC236}">
                <a16:creationId xmlns:a16="http://schemas.microsoft.com/office/drawing/2014/main" id="{F59E3FB1-43A8-F848-4B9D-D7CD8CE20CFF}"/>
              </a:ext>
            </a:extLst>
          </p:cNvPr>
          <p:cNvSpPr>
            <a:spLocks noGrp="1"/>
          </p:cNvSpPr>
          <p:nvPr>
            <p:ph type="title"/>
          </p:nvPr>
        </p:nvSpPr>
        <p:spPr>
          <a:xfrm>
            <a:off x="517870" y="978408"/>
            <a:ext cx="5021182" cy="2334248"/>
          </a:xfrm>
        </p:spPr>
        <p:txBody>
          <a:bodyPr vert="horz" lIns="91440" tIns="45720" rIns="91440" bIns="45720" rtlCol="0" anchor="t">
            <a:normAutofit/>
          </a:bodyPr>
          <a:lstStyle/>
          <a:p>
            <a:pPr>
              <a:lnSpc>
                <a:spcPct val="90000"/>
              </a:lnSpc>
            </a:pPr>
            <a:r>
              <a:rPr lang="en-US" sz="1800" i="0" u="none" strike="noStrike">
                <a:solidFill>
                  <a:srgbClr val="FFFFFF"/>
                </a:solidFill>
                <a:effectLst/>
              </a:rPr>
              <a:t>Moral Point: </a:t>
            </a:r>
            <a:br>
              <a:rPr lang="en-US" sz="1800" i="0" u="none" strike="noStrike">
                <a:solidFill>
                  <a:srgbClr val="FFFFFF"/>
                </a:solidFill>
                <a:effectLst/>
              </a:rPr>
            </a:br>
            <a:r>
              <a:rPr lang="en-US" sz="1800" b="0" i="0" u="none" strike="noStrike">
                <a:solidFill>
                  <a:srgbClr val="FFFFFF"/>
                </a:solidFill>
                <a:effectLst/>
              </a:rPr>
              <a:t>Our dashboards underscore the moral that success is often the result of being a self-starter. By studying the characteristics and backgrounds of billionaires, our audience can gain valuable insights into the qualities that contribute to extraordinary success.</a:t>
            </a:r>
            <a:br>
              <a:rPr lang="en-US" sz="1800" b="0" i="0" u="none" strike="noStrike">
                <a:solidFill>
                  <a:srgbClr val="FFFFFF"/>
                </a:solidFill>
                <a:effectLst/>
              </a:rPr>
            </a:br>
            <a:br>
              <a:rPr lang="en-US" sz="1800">
                <a:solidFill>
                  <a:srgbClr val="FFFFFF"/>
                </a:solidFill>
              </a:rPr>
            </a:br>
            <a:endParaRPr lang="en-US" sz="1800">
              <a:solidFill>
                <a:srgbClr val="FFFFFF"/>
              </a:solidFill>
            </a:endParaRPr>
          </a:p>
        </p:txBody>
      </p:sp>
      <p:sp>
        <p:nvSpPr>
          <p:cNvPr id="17" name="Rectangle 1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graph&#10;&#10;Description automatically generated">
            <a:extLst>
              <a:ext uri="{FF2B5EF4-FFF2-40B4-BE49-F238E27FC236}">
                <a16:creationId xmlns:a16="http://schemas.microsoft.com/office/drawing/2014/main" id="{5CDED9F5-003E-1010-9209-B5A769095434}"/>
              </a:ext>
            </a:extLst>
          </p:cNvPr>
          <p:cNvPicPr>
            <a:picLocks noChangeAspect="1"/>
          </p:cNvPicPr>
          <p:nvPr/>
        </p:nvPicPr>
        <p:blipFill>
          <a:blip r:embed="rId3"/>
          <a:stretch>
            <a:fillRect/>
          </a:stretch>
        </p:blipFill>
        <p:spPr>
          <a:xfrm>
            <a:off x="5741326" y="1410237"/>
            <a:ext cx="6248399" cy="4037518"/>
          </a:xfrm>
          <a:prstGeom prst="rect">
            <a:avLst/>
          </a:prstGeom>
        </p:spPr>
      </p:pic>
    </p:spTree>
    <p:extLst>
      <p:ext uri="{BB962C8B-B14F-4D97-AF65-F5344CB8AC3E}">
        <p14:creationId xmlns:p14="http://schemas.microsoft.com/office/powerpoint/2010/main" val="3433590241"/>
      </p:ext>
    </p:extLst>
  </p:cSld>
  <p:clrMapOvr>
    <a:masterClrMapping/>
  </p:clrMapOvr>
</p:sld>
</file>

<file path=ppt/theme/theme1.xml><?xml version="1.0" encoding="utf-8"?>
<a:theme xmlns:a="http://schemas.openxmlformats.org/drawingml/2006/main" name="GestaltVTI">
  <a:themeElements>
    <a:clrScheme name="AnalogousFromLightSeed_2SEEDS">
      <a:dk1>
        <a:srgbClr val="000000"/>
      </a:dk1>
      <a:lt1>
        <a:srgbClr val="FFFFFF"/>
      </a:lt1>
      <a:dk2>
        <a:srgbClr val="243841"/>
      </a:dk2>
      <a:lt2>
        <a:srgbClr val="E2E5E8"/>
      </a:lt2>
      <a:accent1>
        <a:srgbClr val="D6933E"/>
      </a:accent1>
      <a:accent2>
        <a:srgbClr val="E38879"/>
      </a:accent2>
      <a:accent3>
        <a:srgbClr val="A7A559"/>
      </a:accent3>
      <a:accent4>
        <a:srgbClr val="49B0BD"/>
      </a:accent4>
      <a:accent5>
        <a:srgbClr val="6FA5E1"/>
      </a:accent5>
      <a:accent6>
        <a:srgbClr val="5C63DD"/>
      </a:accent6>
      <a:hlink>
        <a:srgbClr val="6383AB"/>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Widescreen</PresentationFormat>
  <Paragraphs>11</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Bierstadt</vt:lpstr>
      <vt:lpstr>Calibri</vt:lpstr>
      <vt:lpstr>Inter</vt:lpstr>
      <vt:lpstr>GestaltVTI</vt:lpstr>
      <vt:lpstr>Keys to Becoming a Billionaire</vt:lpstr>
      <vt:lpstr>Introduction to our Data</vt:lpstr>
      <vt:lpstr>Thesis: By highlighting the distribution of billionaires, showcasing their diverse backgrounds, and emphasizing the importance of being a self-starter, we aim to inspire and inform our audience about the pathways to success.</vt:lpstr>
      <vt:lpstr>Target Audience: Our dashboards are designed for potential business students, aspiring self-starters, and managers who are keen on understanding the qualities inherent in successful individuals and applying these insights in their own journeys.</vt:lpstr>
      <vt:lpstr>Goal: The primary objective of our presentation is to highlight the distribution of billionaires, showcase their diverse backgrounds, and exemplify the need for becoming a self-starter. We aim to transform complex data into intuitive visual narratives that reveal patterns and trends in global wealth.  </vt:lpstr>
      <vt:lpstr>Moral Point:  Our dashboards underscore the moral that success is often the result of being a self-starter. By studying the characteristics and backgrounds of billionaires, our audience can gain valuable insights into the qualities that contribute to extraordinary success.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Keys to Becoming a Billionaire</dc:title>
  <dc:creator>Hairatidis, Elias</dc:creator>
  <cp:lastModifiedBy>Samariddin Zarifov</cp:lastModifiedBy>
  <cp:revision>4</cp:revision>
  <dcterms:created xsi:type="dcterms:W3CDTF">2024-02-25T20:37:07Z</dcterms:created>
  <dcterms:modified xsi:type="dcterms:W3CDTF">2024-02-28T02:20:39Z</dcterms:modified>
</cp:coreProperties>
</file>