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D89A3E-0F37-4F01-8568-554264319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31DF1F-0B60-4597-8F9A-AFD2CB05C6D7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</a:t>
          </a:r>
        </a:p>
      </dgm:t>
    </dgm:pt>
    <dgm:pt modelId="{1DD4D37B-C046-4B50-85C3-A69BBADF512B}" type="parTrans" cxnId="{DC0C4329-7F3C-4931-A206-516A4B4A28A3}">
      <dgm:prSet/>
      <dgm:spPr/>
      <dgm:t>
        <a:bodyPr/>
        <a:lstStyle/>
        <a:p>
          <a:endParaRPr lang="en-US"/>
        </a:p>
      </dgm:t>
    </dgm:pt>
    <dgm:pt modelId="{D63BF61D-9956-403A-A986-298A4642B5BE}" type="sibTrans" cxnId="{DC0C4329-7F3C-4931-A206-516A4B4A28A3}">
      <dgm:prSet/>
      <dgm:spPr/>
      <dgm:t>
        <a:bodyPr/>
        <a:lstStyle/>
        <a:p>
          <a:endParaRPr lang="en-US"/>
        </a:p>
      </dgm:t>
    </dgm:pt>
    <dgm:pt modelId="{4B419039-80E8-4DDC-9875-D63432CBD750}">
      <dgm:prSet custT="1"/>
      <dgm:spPr/>
      <dgm:t>
        <a:bodyPr/>
        <a:lstStyle/>
        <a:p>
          <a:r>
            <a:rPr lang="en-US" sz="1600" dirty="0"/>
            <a:t>Analyze different sales methods to determine the most effective approach.</a:t>
          </a:r>
        </a:p>
      </dgm:t>
    </dgm:pt>
    <dgm:pt modelId="{69313A17-E385-4FBD-A39E-64F45555DFE8}" type="parTrans" cxnId="{DCA6A334-EA22-4000-8054-820A1997EA75}">
      <dgm:prSet/>
      <dgm:spPr/>
      <dgm:t>
        <a:bodyPr/>
        <a:lstStyle/>
        <a:p>
          <a:endParaRPr lang="en-US"/>
        </a:p>
      </dgm:t>
    </dgm:pt>
    <dgm:pt modelId="{07F0C666-D3D4-42FA-A795-F58381E4ED99}" type="sibTrans" cxnId="{DCA6A334-EA22-4000-8054-820A1997EA75}">
      <dgm:prSet/>
      <dgm:spPr/>
      <dgm:t>
        <a:bodyPr/>
        <a:lstStyle/>
        <a:p>
          <a:endParaRPr lang="en-US"/>
        </a:p>
      </dgm:t>
    </dgm:pt>
    <dgm:pt modelId="{C5C1AD88-DE39-4279-A5E1-62C47E46F0FE}">
      <dgm:prSet/>
      <dgm:spPr/>
      <dgm:t>
        <a:bodyPr/>
        <a:lstStyle/>
        <a:p>
          <a:r>
            <a:rPr lang="en-US" b="1"/>
            <a:t>Business Goals:</a:t>
          </a:r>
          <a:endParaRPr lang="en-US"/>
        </a:p>
      </dgm:t>
    </dgm:pt>
    <dgm:pt modelId="{E2257C0A-7379-4419-93E3-250E3DFCB462}" type="parTrans" cxnId="{81D39DCF-560D-46E3-B418-B788BDAF1B2A}">
      <dgm:prSet/>
      <dgm:spPr/>
      <dgm:t>
        <a:bodyPr/>
        <a:lstStyle/>
        <a:p>
          <a:endParaRPr lang="en-US"/>
        </a:p>
      </dgm:t>
    </dgm:pt>
    <dgm:pt modelId="{B20FB005-C39D-4734-B7AB-75A1FD99EBC1}" type="sibTrans" cxnId="{81D39DCF-560D-46E3-B418-B788BDAF1B2A}">
      <dgm:prSet/>
      <dgm:spPr/>
      <dgm:t>
        <a:bodyPr/>
        <a:lstStyle/>
        <a:p>
          <a:endParaRPr lang="en-US"/>
        </a:p>
      </dgm:t>
    </dgm:pt>
    <dgm:pt modelId="{592F2574-2FD1-444C-973E-B4CFF4BD33A9}">
      <dgm:prSet custT="1"/>
      <dgm:spPr/>
      <dgm:t>
        <a:bodyPr/>
        <a:lstStyle/>
        <a:p>
          <a:r>
            <a:rPr lang="en-US" sz="1600" dirty="0"/>
            <a:t>Increase revenue by identifying the most successful sales method.</a:t>
          </a:r>
        </a:p>
      </dgm:t>
    </dgm:pt>
    <dgm:pt modelId="{F5E1D039-D9F7-4E95-B1B4-8034BF84C26B}" type="parTrans" cxnId="{F5EB52FE-3002-4528-BC13-273F88904365}">
      <dgm:prSet/>
      <dgm:spPr/>
      <dgm:t>
        <a:bodyPr/>
        <a:lstStyle/>
        <a:p>
          <a:endParaRPr lang="en-US"/>
        </a:p>
      </dgm:t>
    </dgm:pt>
    <dgm:pt modelId="{E0BE847D-A43C-48BD-A721-C0031EBE665F}" type="sibTrans" cxnId="{F5EB52FE-3002-4528-BC13-273F88904365}">
      <dgm:prSet/>
      <dgm:spPr/>
      <dgm:t>
        <a:bodyPr/>
        <a:lstStyle/>
        <a:p>
          <a:endParaRPr lang="en-US"/>
        </a:p>
      </dgm:t>
    </dgm:pt>
    <dgm:pt modelId="{920EC049-6EB3-4776-84A5-1C849D76B624}">
      <dgm:prSet custT="1"/>
      <dgm:spPr/>
      <dgm:t>
        <a:bodyPr/>
        <a:lstStyle/>
        <a:p>
          <a:r>
            <a:rPr lang="en-US" sz="1600" dirty="0"/>
            <a:t>Optimize team effort by focusing on high-performing methods.</a:t>
          </a:r>
        </a:p>
      </dgm:t>
    </dgm:pt>
    <dgm:pt modelId="{E00B82A7-6F75-4DCD-A2C1-F00EC52E094E}" type="parTrans" cxnId="{26286CD3-C957-4181-AB48-C3DEA85D1CEB}">
      <dgm:prSet/>
      <dgm:spPr/>
      <dgm:t>
        <a:bodyPr/>
        <a:lstStyle/>
        <a:p>
          <a:endParaRPr lang="en-US"/>
        </a:p>
      </dgm:t>
    </dgm:pt>
    <dgm:pt modelId="{D414CEF9-37F4-498F-83B7-7C852B9282C9}" type="sibTrans" cxnId="{26286CD3-C957-4181-AB48-C3DEA85D1CEB}">
      <dgm:prSet/>
      <dgm:spPr/>
      <dgm:t>
        <a:bodyPr/>
        <a:lstStyle/>
        <a:p>
          <a:endParaRPr lang="en-US"/>
        </a:p>
      </dgm:t>
    </dgm:pt>
    <dgm:pt modelId="{38FABF14-EC4A-4DE6-BF86-B2B8DE04504B}">
      <dgm:prSet custT="1"/>
      <dgm:spPr/>
      <dgm:t>
        <a:bodyPr/>
        <a:lstStyle/>
        <a:p>
          <a:r>
            <a:rPr lang="en-US" sz="1600" dirty="0"/>
            <a:t>Provide data-driven recommendations for sales strategy.</a:t>
          </a:r>
        </a:p>
      </dgm:t>
    </dgm:pt>
    <dgm:pt modelId="{AAFB51CD-BC15-4A07-8207-53AF35215E09}" type="parTrans" cxnId="{24D82857-0FE1-477B-88F9-E7828C756BE6}">
      <dgm:prSet/>
      <dgm:spPr/>
      <dgm:t>
        <a:bodyPr/>
        <a:lstStyle/>
        <a:p>
          <a:endParaRPr lang="en-US"/>
        </a:p>
      </dgm:t>
    </dgm:pt>
    <dgm:pt modelId="{7E826D9C-1359-4065-BA2E-E2E55A315F98}" type="sibTrans" cxnId="{24D82857-0FE1-477B-88F9-E7828C756BE6}">
      <dgm:prSet/>
      <dgm:spPr/>
      <dgm:t>
        <a:bodyPr/>
        <a:lstStyle/>
        <a:p>
          <a:endParaRPr lang="en-US"/>
        </a:p>
      </dgm:t>
    </dgm:pt>
    <dgm:pt modelId="{D1B39CFF-3E8D-4025-828E-EE5091867471}" type="pres">
      <dgm:prSet presAssocID="{F1D89A3E-0F37-4F01-8568-554264319F39}" presName="root" presStyleCnt="0">
        <dgm:presLayoutVars>
          <dgm:dir/>
          <dgm:resizeHandles val="exact"/>
        </dgm:presLayoutVars>
      </dgm:prSet>
      <dgm:spPr/>
    </dgm:pt>
    <dgm:pt modelId="{24130FEF-3BFC-4072-B601-02948E12C6A8}" type="pres">
      <dgm:prSet presAssocID="{9F31DF1F-0B60-4597-8F9A-AFD2CB05C6D7}" presName="compNode" presStyleCnt="0"/>
      <dgm:spPr/>
    </dgm:pt>
    <dgm:pt modelId="{E32F80F3-36CF-46DC-BAAC-526CDB59CBFB}" type="pres">
      <dgm:prSet presAssocID="{9F31DF1F-0B60-4597-8F9A-AFD2CB05C6D7}" presName="bgRect" presStyleLbl="bgShp" presStyleIdx="0" presStyleCnt="2" custScaleY="132124"/>
      <dgm:spPr/>
    </dgm:pt>
    <dgm:pt modelId="{DE246DFC-5E7E-42D4-8247-AB27CCFC12F2}" type="pres">
      <dgm:prSet presAssocID="{9F31DF1F-0B60-4597-8F9A-AFD2CB05C6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1224546-9039-4CA1-B3D5-FAAE735645CD}" type="pres">
      <dgm:prSet presAssocID="{9F31DF1F-0B60-4597-8F9A-AFD2CB05C6D7}" presName="spaceRect" presStyleCnt="0"/>
      <dgm:spPr/>
    </dgm:pt>
    <dgm:pt modelId="{C7ADF9B7-5338-4C3A-8C43-8CD0C9F7D5AD}" type="pres">
      <dgm:prSet presAssocID="{9F31DF1F-0B60-4597-8F9A-AFD2CB05C6D7}" presName="parTx" presStyleLbl="revTx" presStyleIdx="0" presStyleCnt="4">
        <dgm:presLayoutVars>
          <dgm:chMax val="0"/>
          <dgm:chPref val="0"/>
        </dgm:presLayoutVars>
      </dgm:prSet>
      <dgm:spPr/>
    </dgm:pt>
    <dgm:pt modelId="{3FC4FEB1-DE5E-4A6B-B114-832EDA80E8D6}" type="pres">
      <dgm:prSet presAssocID="{9F31DF1F-0B60-4597-8F9A-AFD2CB05C6D7}" presName="desTx" presStyleLbl="revTx" presStyleIdx="1" presStyleCnt="4" custScaleX="115445" custScaleY="99318">
        <dgm:presLayoutVars/>
      </dgm:prSet>
      <dgm:spPr/>
    </dgm:pt>
    <dgm:pt modelId="{DA3FD1C2-C0C6-4DB4-AA4A-E2F5DB4D8A70}" type="pres">
      <dgm:prSet presAssocID="{D63BF61D-9956-403A-A986-298A4642B5BE}" presName="sibTrans" presStyleCnt="0"/>
      <dgm:spPr/>
    </dgm:pt>
    <dgm:pt modelId="{732FCBF8-5158-4D9C-8F33-01312EB61475}" type="pres">
      <dgm:prSet presAssocID="{C5C1AD88-DE39-4279-A5E1-62C47E46F0FE}" presName="compNode" presStyleCnt="0"/>
      <dgm:spPr/>
    </dgm:pt>
    <dgm:pt modelId="{2B6355D7-2495-4A2B-934A-817FC98DEF30}" type="pres">
      <dgm:prSet presAssocID="{C5C1AD88-DE39-4279-A5E1-62C47E46F0FE}" presName="bgRect" presStyleLbl="bgShp" presStyleIdx="1" presStyleCnt="2" custScaleY="132806"/>
      <dgm:spPr/>
    </dgm:pt>
    <dgm:pt modelId="{0356BDBD-BDB2-4F77-8FA0-9C0996A4528F}" type="pres">
      <dgm:prSet presAssocID="{C5C1AD88-DE39-4279-A5E1-62C47E46F0F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330F0B1-185C-4C0D-9EF4-84E00F5D77E8}" type="pres">
      <dgm:prSet presAssocID="{C5C1AD88-DE39-4279-A5E1-62C47E46F0FE}" presName="spaceRect" presStyleCnt="0"/>
      <dgm:spPr/>
    </dgm:pt>
    <dgm:pt modelId="{9458FEF6-AAD6-43D3-B2BA-3283D0DF6B45}" type="pres">
      <dgm:prSet presAssocID="{C5C1AD88-DE39-4279-A5E1-62C47E46F0FE}" presName="parTx" presStyleLbl="revTx" presStyleIdx="2" presStyleCnt="4">
        <dgm:presLayoutVars>
          <dgm:chMax val="0"/>
          <dgm:chPref val="0"/>
        </dgm:presLayoutVars>
      </dgm:prSet>
      <dgm:spPr/>
    </dgm:pt>
    <dgm:pt modelId="{C1B6EDE2-808D-4759-ADE3-B56930878029}" type="pres">
      <dgm:prSet presAssocID="{C5C1AD88-DE39-4279-A5E1-62C47E46F0FE}" presName="desTx" presStyleLbl="revTx" presStyleIdx="3" presStyleCnt="4" custScaleX="113602">
        <dgm:presLayoutVars/>
      </dgm:prSet>
      <dgm:spPr/>
    </dgm:pt>
  </dgm:ptLst>
  <dgm:cxnLst>
    <dgm:cxn modelId="{9B446A10-F46B-4D7C-ADF8-E51C40713F05}" type="presOf" srcId="{38FABF14-EC4A-4DE6-BF86-B2B8DE04504B}" destId="{C1B6EDE2-808D-4759-ADE3-B56930878029}" srcOrd="0" destOrd="2" presId="urn:microsoft.com/office/officeart/2018/2/layout/IconVerticalSolidList"/>
    <dgm:cxn modelId="{DC0C4329-7F3C-4931-A206-516A4B4A28A3}" srcId="{F1D89A3E-0F37-4F01-8568-554264319F39}" destId="{9F31DF1F-0B60-4597-8F9A-AFD2CB05C6D7}" srcOrd="0" destOrd="0" parTransId="{1DD4D37B-C046-4B50-85C3-A69BBADF512B}" sibTransId="{D63BF61D-9956-403A-A986-298A4642B5BE}"/>
    <dgm:cxn modelId="{DCA6A334-EA22-4000-8054-820A1997EA75}" srcId="{9F31DF1F-0B60-4597-8F9A-AFD2CB05C6D7}" destId="{4B419039-80E8-4DDC-9875-D63432CBD750}" srcOrd="0" destOrd="0" parTransId="{69313A17-E385-4FBD-A39E-64F45555DFE8}" sibTransId="{07F0C666-D3D4-42FA-A795-F58381E4ED99}"/>
    <dgm:cxn modelId="{672FB336-3AC8-4F7F-B261-41B02BCF6FE2}" type="presOf" srcId="{C5C1AD88-DE39-4279-A5E1-62C47E46F0FE}" destId="{9458FEF6-AAD6-43D3-B2BA-3283D0DF6B45}" srcOrd="0" destOrd="0" presId="urn:microsoft.com/office/officeart/2018/2/layout/IconVerticalSolidList"/>
    <dgm:cxn modelId="{E7858565-D572-4BB5-9A8E-1AB13D5577F9}" type="presOf" srcId="{920EC049-6EB3-4776-84A5-1C849D76B624}" destId="{C1B6EDE2-808D-4759-ADE3-B56930878029}" srcOrd="0" destOrd="1" presId="urn:microsoft.com/office/officeart/2018/2/layout/IconVerticalSolidList"/>
    <dgm:cxn modelId="{24D82857-0FE1-477B-88F9-E7828C756BE6}" srcId="{C5C1AD88-DE39-4279-A5E1-62C47E46F0FE}" destId="{38FABF14-EC4A-4DE6-BF86-B2B8DE04504B}" srcOrd="2" destOrd="0" parTransId="{AAFB51CD-BC15-4A07-8207-53AF35215E09}" sibTransId="{7E826D9C-1359-4065-BA2E-E2E55A315F98}"/>
    <dgm:cxn modelId="{7CD0F077-FC75-48CD-9C16-3AD8B4A2002A}" type="presOf" srcId="{592F2574-2FD1-444C-973E-B4CFF4BD33A9}" destId="{C1B6EDE2-808D-4759-ADE3-B56930878029}" srcOrd="0" destOrd="0" presId="urn:microsoft.com/office/officeart/2018/2/layout/IconVerticalSolidList"/>
    <dgm:cxn modelId="{81D39DCF-560D-46E3-B418-B788BDAF1B2A}" srcId="{F1D89A3E-0F37-4F01-8568-554264319F39}" destId="{C5C1AD88-DE39-4279-A5E1-62C47E46F0FE}" srcOrd="1" destOrd="0" parTransId="{E2257C0A-7379-4419-93E3-250E3DFCB462}" sibTransId="{B20FB005-C39D-4734-B7AB-75A1FD99EBC1}"/>
    <dgm:cxn modelId="{FEC1BFCF-97F8-4CF6-B352-EA33479A1B08}" type="presOf" srcId="{9F31DF1F-0B60-4597-8F9A-AFD2CB05C6D7}" destId="{C7ADF9B7-5338-4C3A-8C43-8CD0C9F7D5AD}" srcOrd="0" destOrd="0" presId="urn:microsoft.com/office/officeart/2018/2/layout/IconVerticalSolidList"/>
    <dgm:cxn modelId="{26286CD3-C957-4181-AB48-C3DEA85D1CEB}" srcId="{C5C1AD88-DE39-4279-A5E1-62C47E46F0FE}" destId="{920EC049-6EB3-4776-84A5-1C849D76B624}" srcOrd="1" destOrd="0" parTransId="{E00B82A7-6F75-4DCD-A2C1-F00EC52E094E}" sibTransId="{D414CEF9-37F4-498F-83B7-7C852B9282C9}"/>
    <dgm:cxn modelId="{7C67A8F3-15DA-4A72-A163-538868661AF2}" type="presOf" srcId="{F1D89A3E-0F37-4F01-8568-554264319F39}" destId="{D1B39CFF-3E8D-4025-828E-EE5091867471}" srcOrd="0" destOrd="0" presId="urn:microsoft.com/office/officeart/2018/2/layout/IconVerticalSolidList"/>
    <dgm:cxn modelId="{4D57ACFA-16C9-4291-9EFA-9C446B9466D5}" type="presOf" srcId="{4B419039-80E8-4DDC-9875-D63432CBD750}" destId="{3FC4FEB1-DE5E-4A6B-B114-832EDA80E8D6}" srcOrd="0" destOrd="0" presId="urn:microsoft.com/office/officeart/2018/2/layout/IconVerticalSolidList"/>
    <dgm:cxn modelId="{F5EB52FE-3002-4528-BC13-273F88904365}" srcId="{C5C1AD88-DE39-4279-A5E1-62C47E46F0FE}" destId="{592F2574-2FD1-444C-973E-B4CFF4BD33A9}" srcOrd="0" destOrd="0" parTransId="{F5E1D039-D9F7-4E95-B1B4-8034BF84C26B}" sibTransId="{E0BE847D-A43C-48BD-A721-C0031EBE665F}"/>
    <dgm:cxn modelId="{3211AD84-0B0F-40E5-96B3-75D64B539223}" type="presParOf" srcId="{D1B39CFF-3E8D-4025-828E-EE5091867471}" destId="{24130FEF-3BFC-4072-B601-02948E12C6A8}" srcOrd="0" destOrd="0" presId="urn:microsoft.com/office/officeart/2018/2/layout/IconVerticalSolidList"/>
    <dgm:cxn modelId="{99DD792F-8131-475D-93A5-021F031FCD72}" type="presParOf" srcId="{24130FEF-3BFC-4072-B601-02948E12C6A8}" destId="{E32F80F3-36CF-46DC-BAAC-526CDB59CBFB}" srcOrd="0" destOrd="0" presId="urn:microsoft.com/office/officeart/2018/2/layout/IconVerticalSolidList"/>
    <dgm:cxn modelId="{1705B31A-920B-434F-80F4-4406A565CD0F}" type="presParOf" srcId="{24130FEF-3BFC-4072-B601-02948E12C6A8}" destId="{DE246DFC-5E7E-42D4-8247-AB27CCFC12F2}" srcOrd="1" destOrd="0" presId="urn:microsoft.com/office/officeart/2018/2/layout/IconVerticalSolidList"/>
    <dgm:cxn modelId="{8DDAF641-99D8-4D8A-A924-D1A8A7056A64}" type="presParOf" srcId="{24130FEF-3BFC-4072-B601-02948E12C6A8}" destId="{11224546-9039-4CA1-B3D5-FAAE735645CD}" srcOrd="2" destOrd="0" presId="urn:microsoft.com/office/officeart/2018/2/layout/IconVerticalSolidList"/>
    <dgm:cxn modelId="{EEA22EDD-794A-4EA7-94E7-429B76849CDF}" type="presParOf" srcId="{24130FEF-3BFC-4072-B601-02948E12C6A8}" destId="{C7ADF9B7-5338-4C3A-8C43-8CD0C9F7D5AD}" srcOrd="3" destOrd="0" presId="urn:microsoft.com/office/officeart/2018/2/layout/IconVerticalSolidList"/>
    <dgm:cxn modelId="{E466A10F-D7A1-4142-A678-B2CA6F5737EE}" type="presParOf" srcId="{24130FEF-3BFC-4072-B601-02948E12C6A8}" destId="{3FC4FEB1-DE5E-4A6B-B114-832EDA80E8D6}" srcOrd="4" destOrd="0" presId="urn:microsoft.com/office/officeart/2018/2/layout/IconVerticalSolidList"/>
    <dgm:cxn modelId="{E24E8EC1-F9A4-4A06-8A6C-43DA352065F9}" type="presParOf" srcId="{D1B39CFF-3E8D-4025-828E-EE5091867471}" destId="{DA3FD1C2-C0C6-4DB4-AA4A-E2F5DB4D8A70}" srcOrd="1" destOrd="0" presId="urn:microsoft.com/office/officeart/2018/2/layout/IconVerticalSolidList"/>
    <dgm:cxn modelId="{DA7092BE-70E6-43A1-A707-7E1B8070FA7C}" type="presParOf" srcId="{D1B39CFF-3E8D-4025-828E-EE5091867471}" destId="{732FCBF8-5158-4D9C-8F33-01312EB61475}" srcOrd="2" destOrd="0" presId="urn:microsoft.com/office/officeart/2018/2/layout/IconVerticalSolidList"/>
    <dgm:cxn modelId="{2B9C62DE-D9C0-46D6-8265-7E580B0B7533}" type="presParOf" srcId="{732FCBF8-5158-4D9C-8F33-01312EB61475}" destId="{2B6355D7-2495-4A2B-934A-817FC98DEF30}" srcOrd="0" destOrd="0" presId="urn:microsoft.com/office/officeart/2018/2/layout/IconVerticalSolidList"/>
    <dgm:cxn modelId="{BE48A627-6F29-4C4F-9024-1D5FD682265E}" type="presParOf" srcId="{732FCBF8-5158-4D9C-8F33-01312EB61475}" destId="{0356BDBD-BDB2-4F77-8FA0-9C0996A4528F}" srcOrd="1" destOrd="0" presId="urn:microsoft.com/office/officeart/2018/2/layout/IconVerticalSolidList"/>
    <dgm:cxn modelId="{CE9C8CB6-27AC-40C0-8FDE-B0A662D8D401}" type="presParOf" srcId="{732FCBF8-5158-4D9C-8F33-01312EB61475}" destId="{E330F0B1-185C-4C0D-9EF4-84E00F5D77E8}" srcOrd="2" destOrd="0" presId="urn:microsoft.com/office/officeart/2018/2/layout/IconVerticalSolidList"/>
    <dgm:cxn modelId="{DB680246-0057-43C4-9466-05D524DE8D62}" type="presParOf" srcId="{732FCBF8-5158-4D9C-8F33-01312EB61475}" destId="{9458FEF6-AAD6-43D3-B2BA-3283D0DF6B45}" srcOrd="3" destOrd="0" presId="urn:microsoft.com/office/officeart/2018/2/layout/IconVerticalSolidList"/>
    <dgm:cxn modelId="{3D0EECDD-3EED-46FC-A6E6-E5B69E2CA105}" type="presParOf" srcId="{732FCBF8-5158-4D9C-8F33-01312EB61475}" destId="{C1B6EDE2-808D-4759-ADE3-B5693087802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F80F3-36CF-46DC-BAAC-526CDB59CBFB}">
      <dsp:nvSpPr>
        <dsp:cNvPr id="0" name=""/>
        <dsp:cNvSpPr/>
      </dsp:nvSpPr>
      <dsp:spPr>
        <a:xfrm>
          <a:off x="-134412" y="273402"/>
          <a:ext cx="8967676" cy="16159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46DFC-5E7E-42D4-8247-AB27CCFC12F2}">
      <dsp:nvSpPr>
        <dsp:cNvPr id="0" name=""/>
        <dsp:cNvSpPr/>
      </dsp:nvSpPr>
      <dsp:spPr>
        <a:xfrm>
          <a:off x="235558" y="745033"/>
          <a:ext cx="672674" cy="672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DF9B7-5338-4C3A-8C43-8CD0C9F7D5AD}">
      <dsp:nvSpPr>
        <dsp:cNvPr id="0" name=""/>
        <dsp:cNvSpPr/>
      </dsp:nvSpPr>
      <dsp:spPr>
        <a:xfrm>
          <a:off x="1278203" y="469848"/>
          <a:ext cx="4035454" cy="122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439" tIns="129439" rIns="129439" bIns="1294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Objective:</a:t>
          </a:r>
          <a:r>
            <a:rPr lang="en-US" sz="2500" kern="1200"/>
            <a:t> </a:t>
          </a:r>
        </a:p>
      </dsp:txBody>
      <dsp:txXfrm>
        <a:off x="1278203" y="469848"/>
        <a:ext cx="4035454" cy="1223044"/>
      </dsp:txXfrm>
    </dsp:sp>
    <dsp:sp modelId="{3FC4FEB1-DE5E-4A6B-B114-832EDA80E8D6}">
      <dsp:nvSpPr>
        <dsp:cNvPr id="0" name=""/>
        <dsp:cNvSpPr/>
      </dsp:nvSpPr>
      <dsp:spPr>
        <a:xfrm>
          <a:off x="5042069" y="473998"/>
          <a:ext cx="4060019" cy="1208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08" tIns="128808" rIns="128808" bIns="12880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different sales methods to determine the most effective approach.</a:t>
          </a:r>
        </a:p>
      </dsp:txBody>
      <dsp:txXfrm>
        <a:off x="5042069" y="473998"/>
        <a:ext cx="4060019" cy="1208778"/>
      </dsp:txXfrm>
    </dsp:sp>
    <dsp:sp modelId="{2B6355D7-2495-4A2B-934A-817FC98DEF30}">
      <dsp:nvSpPr>
        <dsp:cNvPr id="0" name=""/>
        <dsp:cNvSpPr/>
      </dsp:nvSpPr>
      <dsp:spPr>
        <a:xfrm>
          <a:off x="-134412" y="2195098"/>
          <a:ext cx="8967676" cy="162427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6BDBD-BDB2-4F77-8FA0-9C0996A4528F}">
      <dsp:nvSpPr>
        <dsp:cNvPr id="0" name=""/>
        <dsp:cNvSpPr/>
      </dsp:nvSpPr>
      <dsp:spPr>
        <a:xfrm>
          <a:off x="235558" y="2670899"/>
          <a:ext cx="672674" cy="672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8FEF6-AAD6-43D3-B2BA-3283D0DF6B45}">
      <dsp:nvSpPr>
        <dsp:cNvPr id="0" name=""/>
        <dsp:cNvSpPr/>
      </dsp:nvSpPr>
      <dsp:spPr>
        <a:xfrm>
          <a:off x="1278203" y="2395714"/>
          <a:ext cx="4035454" cy="122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439" tIns="129439" rIns="129439" bIns="1294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Business Goals:</a:t>
          </a:r>
          <a:endParaRPr lang="en-US" sz="2500" kern="1200"/>
        </a:p>
      </dsp:txBody>
      <dsp:txXfrm>
        <a:off x="1278203" y="2395714"/>
        <a:ext cx="4035454" cy="1223044"/>
      </dsp:txXfrm>
    </dsp:sp>
    <dsp:sp modelId="{C1B6EDE2-808D-4759-ADE3-B56930878029}">
      <dsp:nvSpPr>
        <dsp:cNvPr id="0" name=""/>
        <dsp:cNvSpPr/>
      </dsp:nvSpPr>
      <dsp:spPr>
        <a:xfrm>
          <a:off x="5074477" y="2395714"/>
          <a:ext cx="3995203" cy="1223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439" tIns="129439" rIns="129439" bIns="12943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Increase revenue by identifying the most successful sales method.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Optimize team effort by focusing on high-performing methods.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Provide data-driven recommendations for sales strategy.</a:t>
          </a:r>
        </a:p>
      </dsp:txBody>
      <dsp:txXfrm>
        <a:off x="5074477" y="2395714"/>
        <a:ext cx="3995203" cy="1223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EB5-3DA7-4DAD-B0D3-65D2A8304AD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1A4F7-63A5-47C8-84E9-D0CE15D60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1A4F7-63A5-47C8-84E9-D0CE15D602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0202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1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462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11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9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1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D2CFA58-7379-479F-8D1E-2C14371A1280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9CA0BD1-4DEF-4566-894E-7B218694F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E9F2-C7E5-AFDB-876E-22BF6D928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Sales Data Analysis &amp;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2508-FCDF-3819-C802-A932CD6A1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Sales Methods for Optimal Revenue</a:t>
            </a:r>
          </a:p>
          <a:p>
            <a:pPr algn="r"/>
            <a:r>
              <a:rPr lang="en-US" sz="1200" b="1" dirty="0"/>
              <a:t>Presented by:</a:t>
            </a:r>
            <a:r>
              <a:rPr lang="en-US" sz="1200" dirty="0"/>
              <a:t> Samariddin Zarifov</a:t>
            </a:r>
          </a:p>
          <a:p>
            <a:pPr algn="r"/>
            <a:r>
              <a:rPr lang="en-US" sz="1200" b="1" dirty="0"/>
              <a:t>Date:</a:t>
            </a:r>
            <a:r>
              <a:rPr lang="en-US" sz="1200" dirty="0"/>
              <a:t> 03/30/2025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6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9F47-AE92-E55F-6940-4BB5667C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>
            <a:normAutofit/>
          </a:bodyPr>
          <a:lstStyle/>
          <a:p>
            <a:r>
              <a:rPr lang="en-US" b="1" dirty="0"/>
              <a:t>Project Overview &amp; Business Goals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FAFF3B-8070-6064-8E41-494BE2222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340573"/>
              </p:ext>
            </p:extLst>
          </p:nvPr>
        </p:nvGraphicFramePr>
        <p:xfrm>
          <a:off x="1071717" y="2013055"/>
          <a:ext cx="8967676" cy="4092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688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1EE4-AEA1-75CB-5C29-6D71BB04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Validation &amp;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19132-B58D-B089-C67B-5B5BBA98F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Validation Findings: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Corrected inconsistent sales method labels.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1,074 missing revenue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Verified customer ID uniqueness and validated all numerical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Ensured appropriate formatting for all columns.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Adjustments: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sales method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Converted revenue to numeric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Dropped missing values for accurate analysis.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326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0F1A-9734-E463-CDB3-3CB2E306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Distribution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196EB-952F-AE9C-E694-DE1E89B62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" y="1910080"/>
            <a:ext cx="4834128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Histogram of Revenue Distribution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Majority of transactions fall under $110.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Peak revenue transactions occur between $80-$90.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revenue bins (e.g., 70-80, 160-170, 200-220) show lower transaction volumes.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Revenue clusters in distinct bands, indicating factors influencing sales patterns.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46044-4344-7E6F-AD5C-BEABDED3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240" y="1910079"/>
            <a:ext cx="5478272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5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11A4-813A-CC4B-B7AE-CE40E6F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Distribution by Sales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2E1-8FEC-BB0E-181D-A406D34EB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2" y="1859280"/>
            <a:ext cx="4336288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Boxplot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Call:</a:t>
            </a:r>
            <a:r>
              <a:rPr lang="en-US" dirty="0"/>
              <a:t> Revenue between $25-$70.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Email:</a:t>
            </a:r>
            <a:r>
              <a:rPr lang="en-US" dirty="0"/>
              <a:t> Revenue between $75-$150.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Email + Call:</a:t>
            </a:r>
            <a:r>
              <a:rPr lang="en-US" dirty="0"/>
              <a:t> Revenue between $125-$240.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methods segment revenue into three categories.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+ Call method generates the highest revenue range.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BF105-ADE1-B148-4BF6-2949FB643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60" y="1691322"/>
            <a:ext cx="6017181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7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8A8-6A23-96D1-FF8A-34CD5EB8C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Revenue Trends Over Time by Sales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5150-1FBA-ABAA-1ABC-3016FA3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920240"/>
            <a:ext cx="4112768" cy="435133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Line Chart of Weekly Revenue Trends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increased for all sales methods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least a </a:t>
            </a:r>
            <a:r>
              <a:rPr lang="en-US" b="1" dirty="0"/>
              <a:t>2x increase</a:t>
            </a:r>
            <a:r>
              <a:rPr lang="en-US" dirty="0"/>
              <a:t> in average revenue per method.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Consistent upward trend suggests improving sales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Revenue growth suggests sustained improvements in sales effectiveness.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7F00B-0C28-B8C3-C724-843906A2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60" y="1691321"/>
            <a:ext cx="6195568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7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31D1-C058-1388-A5BB-CE58AAF72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Recommended Metrics for Monitoring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CF8E8-34B8-E143-0FE0-63703C46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Metrics to Track: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Average revenue per sales method.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Customer conversion rates per method.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Time spent per method vs. revenue generated.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Further data might be more useful for analysis, like customer demographics or how is email or call affecting/what it is telling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Current Estimations: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+ Call generates the highest revenue but requires balanced effort.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Email alone is efficient but generates moderate revenue.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EFDAF-20D0-54B6-B4DA-9147003367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750" t="50000" r="16667" b="35407"/>
          <a:stretch/>
        </p:blipFill>
        <p:spPr>
          <a:xfrm>
            <a:off x="1981200" y="3758088"/>
            <a:ext cx="7103890" cy="1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45E1-2F86-4467-6746-141092E7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Business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FD16-0D80-9E0F-5A0B-6C66C43B8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Recommendation: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Prioritize </a:t>
            </a:r>
            <a:r>
              <a:rPr lang="en-US" b="1" dirty="0"/>
              <a:t>Email + Call</a:t>
            </a:r>
            <a:r>
              <a:rPr lang="en-US" dirty="0"/>
              <a:t> method for high revenue generation.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Supporting Strategy: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Email</a:t>
            </a:r>
            <a:r>
              <a:rPr lang="en-US" dirty="0"/>
              <a:t> as a cost-effective option for lead nurturing.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Reduce reliance on Call-only method</a:t>
            </a:r>
            <a:r>
              <a:rPr lang="en-US" dirty="0"/>
              <a:t> due to lower revenue returns.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 hybrid approach: Send emails first, then follow up with calls.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Outcome Expectation: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Higher conversion rates with </a:t>
            </a:r>
            <a:r>
              <a:rPr lang="en-US" b="1" dirty="0"/>
              <a:t>less team effort per sale.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revenue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2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5A61-EDDA-DE9A-B46D-B6C5AF50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9591C-2597-2C01-5565-E182F752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Findings: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methods </a:t>
            </a:r>
            <a:r>
              <a:rPr lang="en-US" b="1" dirty="0"/>
              <a:t>directly impact revenue levels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Email + Call is the most profitable method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Revenue growth is steady across all methods.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Email + Call strategy for key customer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Conduct further A/B testing to refine outreach timing.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monitor revenue trends for optimizations.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91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233</TotalTime>
  <Words>507</Words>
  <Application>Microsoft Office PowerPoint</Application>
  <PresentationFormat>Widescreen</PresentationFormat>
  <Paragraphs>82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Schoolbook</vt:lpstr>
      <vt:lpstr>Wingdings 2</vt:lpstr>
      <vt:lpstr>View</vt:lpstr>
      <vt:lpstr>Sales Data Analysis &amp; Recommendations </vt:lpstr>
      <vt:lpstr>Project Overview &amp; Business Goals</vt:lpstr>
      <vt:lpstr>Data Validation &amp; Cleaning</vt:lpstr>
      <vt:lpstr>Revenue Distribution Overview</vt:lpstr>
      <vt:lpstr>Revenue Distribution by Sales Method</vt:lpstr>
      <vt:lpstr>Revenue Trends Over Time by Sales Method</vt:lpstr>
      <vt:lpstr>Recommended Metrics for Monitoring</vt:lpstr>
      <vt:lpstr>Business Recommendations</vt:lpstr>
      <vt:lpstr>Conclusion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Samariddin Zarifov</dc:creator>
  <cp:lastModifiedBy>Samariddin Zarifov</cp:lastModifiedBy>
  <cp:revision>1</cp:revision>
  <dcterms:created xsi:type="dcterms:W3CDTF">2025-03-31T00:36:58Z</dcterms:created>
  <dcterms:modified xsi:type="dcterms:W3CDTF">2025-03-31T04:30:00Z</dcterms:modified>
</cp:coreProperties>
</file>