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</p:sldIdLst>
  <p:sldSz cy="5143500" cx="9144000"/>
  <p:notesSz cx="6858000" cy="9144000"/>
  <p:embeddedFontLst>
    <p:embeddedFont>
      <p:font typeface="Inconsolata"/>
      <p:regular r:id="rId88"/>
      <p:bold r:id="rId89"/>
    </p:embeddedFont>
    <p:embeddedFont>
      <p:font typeface="Montserrat"/>
      <p:regular r:id="rId90"/>
      <p:bold r:id="rId91"/>
      <p:italic r:id="rId92"/>
      <p:boldItalic r:id="rId9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font" Target="fonts/Inconsolata-regular.fntdata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Inconsolata-bold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Montserrat-bold.fntdata"/><Relationship Id="rId90" Type="http://schemas.openxmlformats.org/officeDocument/2006/relationships/font" Target="fonts/Montserrat-regular.fntdata"/><Relationship Id="rId93" Type="http://schemas.openxmlformats.org/officeDocument/2006/relationships/font" Target="fonts/Montserrat-boldItalic.fntdata"/><Relationship Id="rId92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a0e1d5d2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a0e1d5d2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1d9246ad0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1d9246ad0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1d9246ad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1d9246ad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61d9246ad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61d9246ad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1d9246ad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1d9246ad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1d9246ad0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61d9246ad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1d9246ad0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1d9246ad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61d9246ad0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61d9246ad0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61d9246ad0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61d9246ad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61d9246ad0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61d9246ad0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61d9246ad0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61d9246ad0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732e0a0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732e0a0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61d9246ad0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61d9246ad0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61d9246ad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61d9246ad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1d9246ad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61d9246ad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1d9246ad0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61d9246ad0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61d9246ad0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61d9246ad0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1d9246ad0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1d9246ad0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61d9246ad0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61d9246ad0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61d9246ad0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61d9246ad0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61d9246ad0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61d9246ad0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61d9246ad0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61d9246ad0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b8d2fd9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b8d2fd9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61d9246ad0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61d9246ad0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61d9246ad0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61d9246ad0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61d9246ad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61d9246ad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61d9246ad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61d9246ad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61d9246ad0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61d9246ad0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61d9246ad0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61d9246ad0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61d9246ad0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61d9246ad0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61d9246ad0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61d9246ad0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61d9246ad0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61d9246ad0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61d9246ad0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61d9246ad0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61d9246ad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61d9246ad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61d9246ad0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61d9246ad0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61d9246ad0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61d9246ad0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61d9246ad0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61d9246ad0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61d9246ad0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61d9246ad0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61d9246ad0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61d9246ad0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61d9246ad0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61d9246ad0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61d9246ad0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61d9246ad0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61d9246ad0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61d9246ad0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61d9246ad0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61d9246ad0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61d9246ad0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61d9246ad0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1d9246ad0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1d9246ad0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61d9246ad0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61d9246ad0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61d9246ad0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61d9246ad0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61d9246ad0_0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61d9246ad0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61d9246ad0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61d9246ad0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61d9246ad0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61d9246ad0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61d9246ad0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61d9246ad0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61d9246ad0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61d9246ad0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61d9246ad0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61d9246ad0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61d9246ad0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61d9246ad0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61d9246ad0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61d9246ad0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1d9246ad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1d9246ad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61d9246ad0_0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61d9246ad0_0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61d9246ad0_0_1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161d9246ad0_0_1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61d9246ad0_0_1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161d9246ad0_0_1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161d9246ad0_0_1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161d9246ad0_0_1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161d9246ad0_0_1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161d9246ad0_0_1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61d9246ad0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61d9246ad0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161d9246ad0_0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161d9246ad0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61d9246ad0_0_1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161d9246ad0_0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161d9246ad0_0_1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161d9246ad0_0_1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61d9246ad0_0_1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161d9246ad0_0_1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1d9246ad0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1d9246ad0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161d9246ad0_0_1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161d9246ad0_0_1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161d9246ad0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161d9246ad0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61d9246ad0_0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61d9246ad0_0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161d9246ad0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161d9246ad0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61d9246ad0_0_1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161d9246ad0_0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61d9246ad0_0_1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61d9246ad0_0_1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161d9246ad0_0_1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161d9246ad0_0_1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161d9246ad0_0_1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161d9246ad0_0_1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161d9246ad0_0_1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161d9246ad0_0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61d9246ad0_0_1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61d9246ad0_0_1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1d9246ad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1d9246ad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161d9246ad0_0_1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161d9246ad0_0_1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161d9246ad0_0_1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161d9246ad0_0_1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61d9246ad0_0_1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61d9246ad0_0_1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1d9246ad0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1d9246ad0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png"/><Relationship Id="rId4" Type="http://schemas.openxmlformats.org/officeDocument/2006/relationships/hyperlink" Target="https://github.com/Pierian-Data/day-four-undo-exercise-file" TargetMode="External"/><Relationship Id="rId5" Type="http://schemas.openxmlformats.org/officeDocument/2006/relationships/image" Target="../media/image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0" y="1786750"/>
            <a:ext cx="9110899" cy="15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checkout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 example, you could use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checkout branch_name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instead of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branch_name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to checkout a new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Unlike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however, recall checkout can operate on commits, meaning we can “checkout” historical commits.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checkout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check out a particular commit by specifying its hash, we can get hashes from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log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command and we can also see the abbreviated hash using: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log --oneline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Then we can provide the has as: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checkout #######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Typically our HEAD points to the branch which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points to the latest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48" name="Google Shape;148;p24"/>
          <p:cNvCxnSpPr>
            <a:stCxn id="146" idx="3"/>
            <a:endCxn id="147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4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150" name="Google Shape;150;p24"/>
          <p:cNvCxnSpPr>
            <a:stCxn id="147" idx="3"/>
            <a:endCxn id="149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4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2" name="Google Shape;152;p24"/>
          <p:cNvCxnSpPr>
            <a:endCxn id="149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4"/>
          <p:cNvSpPr/>
          <p:nvPr/>
        </p:nvSpPr>
        <p:spPr>
          <a:xfrm>
            <a:off x="4937000" y="20600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4" name="Google Shape;154;p24"/>
          <p:cNvCxnSpPr>
            <a:stCxn id="153" idx="2"/>
            <a:endCxn id="151" idx="0"/>
          </p:cNvCxnSpPr>
          <p:nvPr/>
        </p:nvCxnSpPr>
        <p:spPr>
          <a:xfrm>
            <a:off x="5473250" y="24104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Upon calling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checkout a9jd3h7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detach the HEAD to a previous commit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65" name="Google Shape;165;p25"/>
          <p:cNvCxnSpPr>
            <a:stCxn id="163" idx="3"/>
            <a:endCxn id="164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5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167" name="Google Shape;167;p25"/>
          <p:cNvCxnSpPr>
            <a:stCxn id="164" idx="3"/>
            <a:endCxn id="166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5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9" name="Google Shape;169;p25"/>
          <p:cNvCxnSpPr>
            <a:endCxn id="166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5"/>
          <p:cNvSpPr/>
          <p:nvPr/>
        </p:nvSpPr>
        <p:spPr>
          <a:xfrm>
            <a:off x="3659575" y="29136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1" name="Google Shape;171;p25"/>
          <p:cNvCxnSpPr>
            <a:stCxn id="170" idx="2"/>
            <a:endCxn id="168" idx="0"/>
          </p:cNvCxnSpPr>
          <p:nvPr/>
        </p:nvCxnSpPr>
        <p:spPr>
          <a:xfrm flipH="1" rot="10800000">
            <a:off x="4195825" y="2913625"/>
            <a:ext cx="1277400" cy="3504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think of this as traveling back in history to what your code looked like when you ran this commit.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81" name="Google Shape;181;p26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82" name="Google Shape;182;p26"/>
          <p:cNvCxnSpPr>
            <a:stCxn id="180" idx="3"/>
            <a:endCxn id="181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6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184" name="Google Shape;184;p26"/>
          <p:cNvCxnSpPr>
            <a:stCxn id="181" idx="3"/>
            <a:endCxn id="183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6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6" name="Google Shape;186;p26"/>
          <p:cNvCxnSpPr>
            <a:endCxn id="183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6"/>
          <p:cNvSpPr/>
          <p:nvPr/>
        </p:nvSpPr>
        <p:spPr>
          <a:xfrm>
            <a:off x="3659575" y="29136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8" name="Google Shape;188;p26"/>
          <p:cNvCxnSpPr>
            <a:stCxn id="187" idx="2"/>
            <a:endCxn id="181" idx="0"/>
          </p:cNvCxnSpPr>
          <p:nvPr/>
        </p:nvCxnSpPr>
        <p:spPr>
          <a:xfrm>
            <a:off x="4195825" y="3264025"/>
            <a:ext cx="510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command does </a:t>
            </a:r>
            <a:r>
              <a:rPr b="1" lang="en" sz="2800" u="sng"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undo previous work, you are simply exploring the historical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99" name="Google Shape;199;p27"/>
          <p:cNvCxnSpPr>
            <a:stCxn id="197" idx="3"/>
            <a:endCxn id="198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7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201" name="Google Shape;201;p27"/>
          <p:cNvCxnSpPr>
            <a:stCxn id="198" idx="3"/>
            <a:endCxn id="200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7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3" name="Google Shape;203;p27"/>
          <p:cNvCxnSpPr>
            <a:endCxn id="200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27"/>
          <p:cNvSpPr/>
          <p:nvPr/>
        </p:nvSpPr>
        <p:spPr>
          <a:xfrm>
            <a:off x="3659575" y="29136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5" name="Google Shape;205;p27"/>
          <p:cNvCxnSpPr>
            <a:stCxn id="204" idx="2"/>
            <a:endCxn id="198" idx="0"/>
          </p:cNvCxnSpPr>
          <p:nvPr/>
        </p:nvCxnSpPr>
        <p:spPr>
          <a:xfrm>
            <a:off x="4195825" y="3264025"/>
            <a:ext cx="510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If you started making changes here, they won’t be preserved since HEAD is not pointing at a branch reference.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216" name="Google Shape;216;p28"/>
          <p:cNvCxnSpPr>
            <a:stCxn id="214" idx="3"/>
            <a:endCxn id="215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8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218" name="Google Shape;218;p28"/>
          <p:cNvCxnSpPr>
            <a:stCxn id="215" idx="3"/>
            <a:endCxn id="217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8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0" name="Google Shape;220;p28"/>
          <p:cNvCxnSpPr>
            <a:endCxn id="217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8"/>
          <p:cNvSpPr/>
          <p:nvPr/>
        </p:nvSpPr>
        <p:spPr>
          <a:xfrm>
            <a:off x="3659575" y="29136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2" name="Google Shape;222;p28"/>
          <p:cNvCxnSpPr>
            <a:stCxn id="221" idx="2"/>
            <a:endCxn id="215" idx="0"/>
          </p:cNvCxnSpPr>
          <p:nvPr/>
        </p:nvCxnSpPr>
        <p:spPr>
          <a:xfrm>
            <a:off x="4195825" y="3264025"/>
            <a:ext cx="510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However you could create a new branch at this point in time, reattaching HEAD to a branch again.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233" name="Google Shape;233;p29"/>
          <p:cNvCxnSpPr>
            <a:stCxn id="231" idx="3"/>
            <a:endCxn id="232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29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235" name="Google Shape;235;p29"/>
          <p:cNvCxnSpPr>
            <a:stCxn id="232" idx="3"/>
            <a:endCxn id="234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29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7" name="Google Shape;237;p29"/>
          <p:cNvCxnSpPr>
            <a:endCxn id="234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29"/>
          <p:cNvSpPr/>
          <p:nvPr/>
        </p:nvSpPr>
        <p:spPr>
          <a:xfrm>
            <a:off x="3659575" y="29136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9" name="Google Shape;239;p29"/>
          <p:cNvCxnSpPr>
            <a:stCxn id="238" idx="2"/>
            <a:endCxn id="232" idx="0"/>
          </p:cNvCxnSpPr>
          <p:nvPr/>
        </p:nvCxnSpPr>
        <p:spPr>
          <a:xfrm>
            <a:off x="4195825" y="3264025"/>
            <a:ext cx="510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However you could create a new branch at this point in time, reattaching HEAD to a branch again.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7" name="Google Shape;24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0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249" name="Google Shape;249;p30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250" name="Google Shape;250;p30"/>
          <p:cNvCxnSpPr>
            <a:stCxn id="248" idx="3"/>
            <a:endCxn id="249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30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252" name="Google Shape;252;p30"/>
          <p:cNvCxnSpPr>
            <a:stCxn id="249" idx="3"/>
            <a:endCxn id="251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30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4" name="Google Shape;254;p30"/>
          <p:cNvCxnSpPr>
            <a:endCxn id="251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30"/>
          <p:cNvSpPr/>
          <p:nvPr/>
        </p:nvSpPr>
        <p:spPr>
          <a:xfrm>
            <a:off x="3664625" y="18362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6" name="Google Shape;256;p30"/>
          <p:cNvCxnSpPr>
            <a:stCxn id="255" idx="2"/>
            <a:endCxn id="257" idx="0"/>
          </p:cNvCxnSpPr>
          <p:nvPr/>
        </p:nvCxnSpPr>
        <p:spPr>
          <a:xfrm>
            <a:off x="4200875" y="2186650"/>
            <a:ext cx="2700" cy="7269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30"/>
          <p:cNvSpPr/>
          <p:nvPr/>
        </p:nvSpPr>
        <p:spPr>
          <a:xfrm>
            <a:off x="3667175" y="2913625"/>
            <a:ext cx="1072500" cy="3504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8" name="Google Shape;258;p30"/>
          <p:cNvCxnSpPr/>
          <p:nvPr/>
        </p:nvCxnSpPr>
        <p:spPr>
          <a:xfrm>
            <a:off x="4203425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1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However you could create a new branch at this point in time, reattaching HEAD to a branch again.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6" name="Google Shape;2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1"/>
          <p:cNvSpPr/>
          <p:nvPr/>
        </p:nvSpPr>
        <p:spPr>
          <a:xfrm>
            <a:off x="254955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3748325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269" name="Google Shape;269;p31"/>
          <p:cNvCxnSpPr>
            <a:stCxn id="267" idx="3"/>
            <a:endCxn id="268" idx="1"/>
          </p:cNvCxnSpPr>
          <p:nvPr/>
        </p:nvCxnSpPr>
        <p:spPr>
          <a:xfrm>
            <a:off x="3454650" y="4072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31"/>
          <p:cNvSpPr/>
          <p:nvPr/>
        </p:nvSpPr>
        <p:spPr>
          <a:xfrm>
            <a:off x="5020700" y="3767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271" name="Google Shape;271;p31"/>
          <p:cNvCxnSpPr>
            <a:stCxn id="268" idx="3"/>
            <a:endCxn id="270" idx="1"/>
          </p:cNvCxnSpPr>
          <p:nvPr/>
        </p:nvCxnSpPr>
        <p:spPr>
          <a:xfrm>
            <a:off x="4653425" y="4072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31"/>
          <p:cNvSpPr/>
          <p:nvPr/>
        </p:nvSpPr>
        <p:spPr>
          <a:xfrm>
            <a:off x="4937000" y="2913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3" name="Google Shape;273;p31"/>
          <p:cNvCxnSpPr>
            <a:endCxn id="270" idx="0"/>
          </p:cNvCxnSpPr>
          <p:nvPr/>
        </p:nvCxnSpPr>
        <p:spPr>
          <a:xfrm>
            <a:off x="5473250" y="3264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31"/>
          <p:cNvSpPr/>
          <p:nvPr/>
        </p:nvSpPr>
        <p:spPr>
          <a:xfrm>
            <a:off x="5106100" y="18386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5" name="Google Shape;275;p31"/>
          <p:cNvCxnSpPr>
            <a:stCxn id="274" idx="1"/>
            <a:endCxn id="276" idx="3"/>
          </p:cNvCxnSpPr>
          <p:nvPr/>
        </p:nvCxnSpPr>
        <p:spPr>
          <a:xfrm rot="10800000">
            <a:off x="4728100" y="2013875"/>
            <a:ext cx="3780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31"/>
          <p:cNvSpPr/>
          <p:nvPr/>
        </p:nvSpPr>
        <p:spPr>
          <a:xfrm>
            <a:off x="3655475" y="1838675"/>
            <a:ext cx="1072500" cy="3504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7" name="Google Shape;277;p31"/>
          <p:cNvCxnSpPr>
            <a:stCxn id="276" idx="2"/>
            <a:endCxn id="278" idx="0"/>
          </p:cNvCxnSpPr>
          <p:nvPr/>
        </p:nvCxnSpPr>
        <p:spPr>
          <a:xfrm>
            <a:off x="4191725" y="2189075"/>
            <a:ext cx="9300" cy="555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31"/>
          <p:cNvSpPr/>
          <p:nvPr/>
        </p:nvSpPr>
        <p:spPr>
          <a:xfrm>
            <a:off x="3748325" y="27446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ch2n3d</a:t>
            </a:r>
            <a:endParaRPr/>
          </a:p>
        </p:txBody>
      </p:sp>
      <p:cxnSp>
        <p:nvCxnSpPr>
          <p:cNvPr id="279" name="Google Shape;279;p31"/>
          <p:cNvCxnSpPr>
            <a:stCxn id="268" idx="0"/>
            <a:endCxn id="278" idx="2"/>
          </p:cNvCxnSpPr>
          <p:nvPr/>
        </p:nvCxnSpPr>
        <p:spPr>
          <a:xfrm rot="-5400000">
            <a:off x="3994925" y="3560675"/>
            <a:ext cx="412500" cy="600"/>
          </a:xfrm>
          <a:prstGeom prst="bentConnector3">
            <a:avLst>
              <a:gd fmla="val 49982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601050" y="1786800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4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Undoing Changes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these commands in practice!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7" name="Google Shape;28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3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3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3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3"/>
          <p:cNvSpPr txBox="1"/>
          <p:nvPr/>
        </p:nvSpPr>
        <p:spPr>
          <a:xfrm>
            <a:off x="601050" y="1786800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4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Imagine you’ve been working on a file that is already part of a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know the code was working at the point of the last commit, however now the code is totally broken, and you just can’t seem to fix 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You’ve written too much code to just run Ctrl+Z! How to fix this?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4" name="Google Shape;30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35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restore a file to its state at the previous most recent commit using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command: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file_name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2" name="Google Shape;31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6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restore a file to its state at the previous most recent commit using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command: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file_name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Montserrat"/>
              <a:buChar char="○"/>
            </a:pPr>
            <a:r>
              <a:rPr b="1" i="1"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Warning:</a:t>
            </a:r>
            <a:endParaRPr b="1" i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Montserrat"/>
              <a:buChar char="■"/>
            </a:pPr>
            <a:r>
              <a:rPr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You can not undo a git restore command, since your changes were not </a:t>
            </a:r>
            <a:r>
              <a:rPr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committed</a:t>
            </a:r>
            <a:r>
              <a:rPr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0" name="Google Shape;32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37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restore a file to its state at the previous most recent commit using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command: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file_name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Montserrat"/>
              <a:buChar char="○"/>
            </a:pPr>
            <a:r>
              <a:rPr b="1" i="1"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Warning:</a:t>
            </a:r>
            <a:endParaRPr b="1" i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Montserrat"/>
              <a:buChar char="■"/>
            </a:pPr>
            <a:r>
              <a:rPr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Think of this command as an ultimate “Ctrl+Z” restoring files to their previous commit.</a:t>
            </a:r>
            <a:endParaRPr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8" name="Google Shape;32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38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Technically speaking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will restore the file back to the HEAD, which typically we have pointing to the most recent commit in the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6" name="Google Shape;33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39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actually gives us even more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flexibility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in our restore procedure, we can restore a file to any commit in the log.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state the number of commits from the HEAD to go back to: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--source HEAD~N file.txt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4" name="Google Shape;34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0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actually gives us even more flexibility in our restore procedure, we can restore a file to any commit in the log.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state the number of commits prior from the HEAD to go back to: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--source HEAD~N file.txt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2" name="Google Shape;35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0"/>
          <p:cNvSpPr/>
          <p:nvPr/>
        </p:nvSpPr>
        <p:spPr>
          <a:xfrm>
            <a:off x="6500400" y="3856775"/>
            <a:ext cx="534000" cy="5694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41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actually gives us even more flexibility in our restore procedure, we can restore a file to any commit in the log.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state the number of commits prior from the HEAD to go back to: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--source HEAD~N file.txt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1" name="Google Shape;36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1"/>
          <p:cNvSpPr/>
          <p:nvPr/>
        </p:nvSpPr>
        <p:spPr>
          <a:xfrm>
            <a:off x="6500400" y="3856775"/>
            <a:ext cx="534000" cy="5694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We’ve explored how to create repositories, how to push and pull code from GitHub, how to use commits with Git, and how to work with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But what happens when we make a mistake or wish to undo an action?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Or what if we wish to explore some historical commits?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2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Finally, git restore also allows us to unstage files that we had already added to the staging area using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add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do this with: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--staged filename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0" name="Google Shape;37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3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this command in practice: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restore filename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restore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--source HEAD~N filename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restore --staged filename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8" name="Google Shape;37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4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4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4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4"/>
          <p:cNvSpPr txBox="1"/>
          <p:nvPr/>
        </p:nvSpPr>
        <p:spPr>
          <a:xfrm>
            <a:off x="601050" y="1786800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4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Reset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45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reset allows us to remove commits and “reset” the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There are two main types of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calls: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reset #######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Removes commits in front of the specific hash called, files unchanged.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reset #######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--hard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Removes commits </a:t>
            </a:r>
            <a:r>
              <a:rPr i="1" lang="en" sz="2800"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the changes in the files.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Google Shape;39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46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To fully understand this, let’s r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ecall our discussions about working directory, staging area, and repository.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3" name="Google Shape;40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7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7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2" name="Google Shape;41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7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47"/>
          <p:cNvSpPr txBox="1"/>
          <p:nvPr/>
        </p:nvSpPr>
        <p:spPr>
          <a:xfrm>
            <a:off x="467350" y="26505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16" name="Google Shape;416;p47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7" name="Google Shape;417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7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7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8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8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8" name="Google Shape;42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8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48"/>
          <p:cNvSpPr txBox="1"/>
          <p:nvPr/>
        </p:nvSpPr>
        <p:spPr>
          <a:xfrm>
            <a:off x="3717300" y="2632450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32" name="Google Shape;432;p48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3" name="Google Shape;433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8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8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9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1" name="Google Shape;44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3" name="Google Shape;44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9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49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9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8" name="Google Shape;448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9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9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1" name="Google Shape;451;p49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52" name="Google Shape;452;p49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0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8" name="Google Shape;45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0" name="Google Shape;46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50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50"/>
          <p:cNvSpPr txBox="1"/>
          <p:nvPr/>
        </p:nvSpPr>
        <p:spPr>
          <a:xfrm>
            <a:off x="467350" y="3323250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64" name="Google Shape;464;p50"/>
          <p:cNvSpPr txBox="1"/>
          <p:nvPr/>
        </p:nvSpPr>
        <p:spPr>
          <a:xfrm>
            <a:off x="467350" y="39959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65" name="Google Shape;465;p50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50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7" name="Google Shape;467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50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50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50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71" name="Google Shape;471;p50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1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7" name="Google Shape;47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5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9" name="Google Shape;47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1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51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1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4" name="Google Shape;484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51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1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51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88" name="Google Shape;488;p51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89" name="Google Shape;489;p51"/>
          <p:cNvSpPr txBox="1"/>
          <p:nvPr/>
        </p:nvSpPr>
        <p:spPr>
          <a:xfrm>
            <a:off x="3717300" y="3267400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90" name="Google Shape;490;p51"/>
          <p:cNvSpPr txBox="1"/>
          <p:nvPr/>
        </p:nvSpPr>
        <p:spPr>
          <a:xfrm>
            <a:off x="3717300" y="394007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Today we’re focused on how to undo actions related to git commands and explore historical commits.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We’ll discuss: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checkout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Detached HEAD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restore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reset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revert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2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6" name="Google Shape;49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8" name="Google Shape;49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52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52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2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3" name="Google Shape;503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52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2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6" name="Google Shape;506;p52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07" name="Google Shape;507;p52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08" name="Google Shape;508;p52"/>
          <p:cNvSpPr txBox="1"/>
          <p:nvPr/>
        </p:nvSpPr>
        <p:spPr>
          <a:xfrm>
            <a:off x="6734900" y="28377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09" name="Google Shape;509;p52"/>
          <p:cNvSpPr txBox="1"/>
          <p:nvPr/>
        </p:nvSpPr>
        <p:spPr>
          <a:xfrm>
            <a:off x="6734900" y="33570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10" name="Google Shape;510;p52"/>
          <p:cNvSpPr txBox="1"/>
          <p:nvPr/>
        </p:nvSpPr>
        <p:spPr>
          <a:xfrm>
            <a:off x="6839150" y="3818725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“s</a:t>
            </a: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tyle code</a:t>
            </a: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g82j37l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3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6" name="Google Shape;51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5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8" name="Google Shape;51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53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53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53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3" name="Google Shape;523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53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53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53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27" name="Google Shape;527;p53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28" name="Google Shape;528;p53"/>
          <p:cNvSpPr txBox="1"/>
          <p:nvPr/>
        </p:nvSpPr>
        <p:spPr>
          <a:xfrm>
            <a:off x="6734900" y="28377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29" name="Google Shape;529;p53"/>
          <p:cNvSpPr txBox="1"/>
          <p:nvPr/>
        </p:nvSpPr>
        <p:spPr>
          <a:xfrm>
            <a:off x="6734900" y="33570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30" name="Google Shape;530;p53"/>
          <p:cNvSpPr txBox="1"/>
          <p:nvPr/>
        </p:nvSpPr>
        <p:spPr>
          <a:xfrm>
            <a:off x="6839150" y="3818725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“style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g82j37l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31" name="Google Shape;531;p53"/>
          <p:cNvSpPr/>
          <p:nvPr/>
        </p:nvSpPr>
        <p:spPr>
          <a:xfrm>
            <a:off x="6808200" y="3865825"/>
            <a:ext cx="1906800" cy="734400"/>
          </a:xfrm>
          <a:prstGeom prst="rect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4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7" name="Google Shape;53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9" name="Google Shape;53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54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p54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54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4" name="Google Shape;544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54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54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7" name="Google Shape;547;p54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48" name="Google Shape;548;p54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49" name="Google Shape;549;p54"/>
          <p:cNvSpPr txBox="1"/>
          <p:nvPr/>
        </p:nvSpPr>
        <p:spPr>
          <a:xfrm>
            <a:off x="6734900" y="28377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50" name="Google Shape;550;p54"/>
          <p:cNvSpPr txBox="1"/>
          <p:nvPr/>
        </p:nvSpPr>
        <p:spPr>
          <a:xfrm>
            <a:off x="6734900" y="33570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51" name="Google Shape;551;p54"/>
          <p:cNvSpPr txBox="1"/>
          <p:nvPr/>
        </p:nvSpPr>
        <p:spPr>
          <a:xfrm>
            <a:off x="6839150" y="3818725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“style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g82j37l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52" name="Google Shape;552;p54"/>
          <p:cNvSpPr/>
          <p:nvPr/>
        </p:nvSpPr>
        <p:spPr>
          <a:xfrm>
            <a:off x="6808200" y="3865825"/>
            <a:ext cx="1906800" cy="734400"/>
          </a:xfrm>
          <a:prstGeom prst="rect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4"/>
          <p:cNvSpPr/>
          <p:nvPr/>
        </p:nvSpPr>
        <p:spPr>
          <a:xfrm>
            <a:off x="2154725" y="2924275"/>
            <a:ext cx="3069000" cy="1077300"/>
          </a:xfrm>
          <a:prstGeom prst="wedgeRectCallout">
            <a:avLst>
              <a:gd fmla="val 116083" name="adj1"/>
              <a:gd fmla="val -73531" name="adj2"/>
            </a:avLst>
          </a:prstGeom>
          <a:solidFill>
            <a:srgbClr val="000000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</a:t>
            </a: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g</a:t>
            </a: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it reset f3h4782</a:t>
            </a:r>
            <a:endParaRPr sz="2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5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9" name="Google Shape;55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5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1" name="Google Shape;56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55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55"/>
          <p:cNvSpPr txBox="1"/>
          <p:nvPr/>
        </p:nvSpPr>
        <p:spPr>
          <a:xfrm>
            <a:off x="467350" y="3323250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65" name="Google Shape;565;p55"/>
          <p:cNvSpPr txBox="1"/>
          <p:nvPr/>
        </p:nvSpPr>
        <p:spPr>
          <a:xfrm>
            <a:off x="467350" y="39959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66" name="Google Shape;566;p55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55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8" name="Google Shape;568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55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55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1" name="Google Shape;571;p55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72" name="Google Shape;572;p55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6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8" name="Google Shape;57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5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0" name="Google Shape;58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56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3" name="Google Shape;583;p56"/>
          <p:cNvSpPr txBox="1"/>
          <p:nvPr/>
        </p:nvSpPr>
        <p:spPr>
          <a:xfrm>
            <a:off x="467350" y="3323250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84" name="Google Shape;584;p56"/>
          <p:cNvSpPr txBox="1"/>
          <p:nvPr/>
        </p:nvSpPr>
        <p:spPr>
          <a:xfrm>
            <a:off x="467350" y="39959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85" name="Google Shape;585;p56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6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7" name="Google Shape;587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56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6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56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91" name="Google Shape;591;p56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92" name="Google Shape;592;p56"/>
          <p:cNvSpPr/>
          <p:nvPr/>
        </p:nvSpPr>
        <p:spPr>
          <a:xfrm>
            <a:off x="3485575" y="1391225"/>
            <a:ext cx="3069000" cy="1077300"/>
          </a:xfrm>
          <a:prstGeom prst="wedgeRectCallout">
            <a:avLst>
              <a:gd fmla="val -73895" name="adj1"/>
              <a:gd fmla="val 170461" name="adj2"/>
            </a:avLst>
          </a:prstGeom>
          <a:solidFill>
            <a:srgbClr val="000000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Files are unchanged! You just reset the commits </a:t>
            </a: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only.</a:t>
            </a:r>
            <a:endParaRPr sz="2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Google Shape;59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5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57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means when you do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you won’t notice a change in the files themselves, you just reset the commits.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is useful if you accidentally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committed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to the wrong branch (for example, maybe you forgot to run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right after creating a new branch, accidentally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committing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to the original branch).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0" name="Google Shape;60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60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5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58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What if you do want the files to change?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In the case where you just want to undo everything, including changes and have the branch files look like they did at a previous commit, you add the flag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--hard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 f3h4782 --hard 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8" name="Google Shape;60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9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4" name="Google Shape;61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5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6" name="Google Shape;61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59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9" name="Google Shape;619;p59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9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1" name="Google Shape;621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59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59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59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25" name="Google Shape;625;p59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26" name="Google Shape;626;p59"/>
          <p:cNvSpPr txBox="1"/>
          <p:nvPr/>
        </p:nvSpPr>
        <p:spPr>
          <a:xfrm>
            <a:off x="6734900" y="28377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27" name="Google Shape;627;p59"/>
          <p:cNvSpPr txBox="1"/>
          <p:nvPr/>
        </p:nvSpPr>
        <p:spPr>
          <a:xfrm>
            <a:off x="6734900" y="33570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28" name="Google Shape;628;p59"/>
          <p:cNvSpPr txBox="1"/>
          <p:nvPr/>
        </p:nvSpPr>
        <p:spPr>
          <a:xfrm>
            <a:off x="6839150" y="3818725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“style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g82j37l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0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4" name="Google Shape;63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6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6" name="Google Shape;63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60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9" name="Google Shape;639;p60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60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1" name="Google Shape;641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60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60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4" name="Google Shape;644;p60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45" name="Google Shape;645;p60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46" name="Google Shape;646;p60"/>
          <p:cNvSpPr txBox="1"/>
          <p:nvPr/>
        </p:nvSpPr>
        <p:spPr>
          <a:xfrm>
            <a:off x="6734900" y="28377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index.html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47" name="Google Shape;647;p60"/>
          <p:cNvSpPr txBox="1"/>
          <p:nvPr/>
        </p:nvSpPr>
        <p:spPr>
          <a:xfrm>
            <a:off x="6734900" y="3357025"/>
            <a:ext cx="20361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style.css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48" name="Google Shape;648;p60"/>
          <p:cNvSpPr txBox="1"/>
          <p:nvPr/>
        </p:nvSpPr>
        <p:spPr>
          <a:xfrm>
            <a:off x="6839150" y="3818725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“style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g82j37l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49" name="Google Shape;649;p60"/>
          <p:cNvSpPr/>
          <p:nvPr/>
        </p:nvSpPr>
        <p:spPr>
          <a:xfrm>
            <a:off x="775725" y="2924275"/>
            <a:ext cx="4448100" cy="1077300"/>
          </a:xfrm>
          <a:prstGeom prst="wedgeRectCallout">
            <a:avLst>
              <a:gd fmla="val 96407" name="adj1"/>
              <a:gd fmla="val -73531" name="adj2"/>
            </a:avLst>
          </a:prstGeom>
          <a:solidFill>
            <a:srgbClr val="000000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&gt;&gt;git reset f3h4782 </a:t>
            </a: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--hard</a:t>
            </a:r>
            <a:endParaRPr sz="2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1"/>
          <p:cNvSpPr/>
          <p:nvPr/>
        </p:nvSpPr>
        <p:spPr>
          <a:xfrm>
            <a:off x="103600" y="1439875"/>
            <a:ext cx="27636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5" name="Google Shape;65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6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7" name="Google Shape;657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50" y="1240610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61"/>
          <p:cNvSpPr txBox="1"/>
          <p:nvPr/>
        </p:nvSpPr>
        <p:spPr>
          <a:xfrm>
            <a:off x="276100" y="886988"/>
            <a:ext cx="23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Working Directory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0" name="Google Shape;660;p61"/>
          <p:cNvSpPr/>
          <p:nvPr/>
        </p:nvSpPr>
        <p:spPr>
          <a:xfrm>
            <a:off x="355395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61"/>
          <p:cNvSpPr txBox="1"/>
          <p:nvPr/>
        </p:nvSpPr>
        <p:spPr>
          <a:xfrm>
            <a:off x="368535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Staging Area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2" name="Google Shape;662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300" y="1562675"/>
            <a:ext cx="7344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61"/>
          <p:cNvSpPr/>
          <p:nvPr/>
        </p:nvSpPr>
        <p:spPr>
          <a:xfrm>
            <a:off x="6603500" y="1439875"/>
            <a:ext cx="2362800" cy="32574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61"/>
          <p:cNvSpPr txBox="1"/>
          <p:nvPr/>
        </p:nvSpPr>
        <p:spPr>
          <a:xfrm>
            <a:off x="6734900" y="887000"/>
            <a:ext cx="2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5" name="Google Shape;665;p61"/>
          <p:cNvSpPr txBox="1"/>
          <p:nvPr/>
        </p:nvSpPr>
        <p:spPr>
          <a:xfrm>
            <a:off x="6766850" y="1562675"/>
            <a:ext cx="2036100" cy="46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program.py</a:t>
            </a:r>
            <a:endParaRPr b="1" sz="17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66" name="Google Shape;666;p61"/>
          <p:cNvSpPr txBox="1"/>
          <p:nvPr/>
        </p:nvSpPr>
        <p:spPr>
          <a:xfrm>
            <a:off x="6803000" y="2063850"/>
            <a:ext cx="196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“python code”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Inconsolata"/>
                <a:ea typeface="Inconsolata"/>
                <a:cs typeface="Inconsolata"/>
                <a:sym typeface="Inconsolata"/>
              </a:rPr>
              <a:t>f3h4782</a:t>
            </a:r>
            <a:endParaRPr b="1" sz="2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67" name="Google Shape;667;p61"/>
          <p:cNvSpPr/>
          <p:nvPr/>
        </p:nvSpPr>
        <p:spPr>
          <a:xfrm>
            <a:off x="775725" y="2924275"/>
            <a:ext cx="4448100" cy="1077300"/>
          </a:xfrm>
          <a:prstGeom prst="wedgeRectCallout">
            <a:avLst>
              <a:gd fmla="val 96407" name="adj1"/>
              <a:gd fmla="val -73531" name="adj2"/>
            </a:avLst>
          </a:prstGeom>
          <a:solidFill>
            <a:srgbClr val="000000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&gt;&gt;git reset f3h4782 --hard</a:t>
            </a:r>
            <a:endParaRPr sz="2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Keep in mind that you don’t use these commands as often as the other commands we’ve learned so far, but they are still important actions to know!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2" name="Google Shape;67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6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4" name="Google Shape;674;p62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visualize 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moving back to a previous commit, but not undoing file changes (unless it is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--hard)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5" name="Google Shape;675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62"/>
          <p:cNvSpPr/>
          <p:nvPr/>
        </p:nvSpPr>
        <p:spPr>
          <a:xfrm>
            <a:off x="284202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677" name="Google Shape;677;p62"/>
          <p:cNvSpPr/>
          <p:nvPr/>
        </p:nvSpPr>
        <p:spPr>
          <a:xfrm>
            <a:off x="40408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678" name="Google Shape;678;p62"/>
          <p:cNvCxnSpPr>
            <a:stCxn id="676" idx="3"/>
            <a:endCxn id="677" idx="1"/>
          </p:cNvCxnSpPr>
          <p:nvPr/>
        </p:nvCxnSpPr>
        <p:spPr>
          <a:xfrm>
            <a:off x="3747125" y="4526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9" name="Google Shape;679;p62"/>
          <p:cNvSpPr/>
          <p:nvPr/>
        </p:nvSpPr>
        <p:spPr>
          <a:xfrm>
            <a:off x="53131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680" name="Google Shape;680;p62"/>
          <p:cNvCxnSpPr>
            <a:stCxn id="677" idx="3"/>
            <a:endCxn id="679" idx="1"/>
          </p:cNvCxnSpPr>
          <p:nvPr/>
        </p:nvCxnSpPr>
        <p:spPr>
          <a:xfrm>
            <a:off x="4945900" y="452632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1" name="Google Shape;681;p62"/>
          <p:cNvSpPr/>
          <p:nvPr/>
        </p:nvSpPr>
        <p:spPr>
          <a:xfrm>
            <a:off x="5229475" y="3367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2" name="Google Shape;682;p62"/>
          <p:cNvCxnSpPr>
            <a:endCxn id="679" idx="0"/>
          </p:cNvCxnSpPr>
          <p:nvPr/>
        </p:nvCxnSpPr>
        <p:spPr>
          <a:xfrm>
            <a:off x="5765725" y="3718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3" name="Google Shape;683;p62"/>
          <p:cNvSpPr/>
          <p:nvPr/>
        </p:nvSpPr>
        <p:spPr>
          <a:xfrm>
            <a:off x="5229475" y="25141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4" name="Google Shape;684;p62"/>
          <p:cNvCxnSpPr>
            <a:stCxn id="683" idx="2"/>
            <a:endCxn id="677" idx="0"/>
          </p:cNvCxnSpPr>
          <p:nvPr/>
        </p:nvCxnSpPr>
        <p:spPr>
          <a:xfrm flipH="1">
            <a:off x="4493425" y="2864525"/>
            <a:ext cx="1272300" cy="1356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Google Shape;68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6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1" name="Google Shape;691;p63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visualize 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moving back to a previous commit, but not undoing file changes (unless it is --hard)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92" name="Google Shape;692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63"/>
          <p:cNvSpPr/>
          <p:nvPr/>
        </p:nvSpPr>
        <p:spPr>
          <a:xfrm>
            <a:off x="284202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694" name="Google Shape;694;p63"/>
          <p:cNvSpPr/>
          <p:nvPr/>
        </p:nvSpPr>
        <p:spPr>
          <a:xfrm>
            <a:off x="40408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695" name="Google Shape;695;p63"/>
          <p:cNvCxnSpPr>
            <a:stCxn id="693" idx="3"/>
            <a:endCxn id="694" idx="1"/>
          </p:cNvCxnSpPr>
          <p:nvPr/>
        </p:nvCxnSpPr>
        <p:spPr>
          <a:xfrm>
            <a:off x="3747125" y="4526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6" name="Google Shape;696;p63"/>
          <p:cNvSpPr/>
          <p:nvPr/>
        </p:nvSpPr>
        <p:spPr>
          <a:xfrm>
            <a:off x="53131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697" name="Google Shape;697;p63"/>
          <p:cNvSpPr/>
          <p:nvPr/>
        </p:nvSpPr>
        <p:spPr>
          <a:xfrm>
            <a:off x="3957100" y="3367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8" name="Google Shape;698;p63"/>
          <p:cNvCxnSpPr/>
          <p:nvPr/>
        </p:nvCxnSpPr>
        <p:spPr>
          <a:xfrm>
            <a:off x="4493350" y="3718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9" name="Google Shape;699;p63"/>
          <p:cNvSpPr/>
          <p:nvPr/>
        </p:nvSpPr>
        <p:spPr>
          <a:xfrm>
            <a:off x="3957100" y="25141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0" name="Google Shape;700;p63"/>
          <p:cNvCxnSpPr>
            <a:stCxn id="699" idx="2"/>
            <a:endCxn id="697" idx="0"/>
          </p:cNvCxnSpPr>
          <p:nvPr/>
        </p:nvCxnSpPr>
        <p:spPr>
          <a:xfrm>
            <a:off x="4493350" y="28645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6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64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visualize 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moving back to a previous commit, but not undoing file changes (unless it is --hard)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08" name="Google Shape;708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64"/>
          <p:cNvSpPr/>
          <p:nvPr/>
        </p:nvSpPr>
        <p:spPr>
          <a:xfrm>
            <a:off x="284202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710" name="Google Shape;710;p64"/>
          <p:cNvSpPr/>
          <p:nvPr/>
        </p:nvSpPr>
        <p:spPr>
          <a:xfrm>
            <a:off x="40408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711" name="Google Shape;711;p64"/>
          <p:cNvCxnSpPr>
            <a:stCxn id="709" idx="3"/>
            <a:endCxn id="710" idx="1"/>
          </p:cNvCxnSpPr>
          <p:nvPr/>
        </p:nvCxnSpPr>
        <p:spPr>
          <a:xfrm>
            <a:off x="3747125" y="452632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2" name="Google Shape;712;p64"/>
          <p:cNvSpPr/>
          <p:nvPr/>
        </p:nvSpPr>
        <p:spPr>
          <a:xfrm>
            <a:off x="3957100" y="33676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3" name="Google Shape;713;p64"/>
          <p:cNvCxnSpPr/>
          <p:nvPr/>
        </p:nvCxnSpPr>
        <p:spPr>
          <a:xfrm>
            <a:off x="4493350" y="37181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4" name="Google Shape;714;p64"/>
          <p:cNvSpPr/>
          <p:nvPr/>
        </p:nvSpPr>
        <p:spPr>
          <a:xfrm>
            <a:off x="3957100" y="25141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5" name="Google Shape;715;p64"/>
          <p:cNvCxnSpPr>
            <a:stCxn id="714" idx="2"/>
            <a:endCxn id="712" idx="0"/>
          </p:cNvCxnSpPr>
          <p:nvPr/>
        </p:nvCxnSpPr>
        <p:spPr>
          <a:xfrm>
            <a:off x="4493350" y="2864525"/>
            <a:ext cx="0" cy="5031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" name="Google Shape;72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6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65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i="1" lang="en" sz="2800">
                <a:latin typeface="Montserrat"/>
                <a:ea typeface="Montserrat"/>
                <a:cs typeface="Montserrat"/>
                <a:sym typeface="Montserrat"/>
              </a:rPr>
              <a:t>Can you undo a git reset </a:t>
            </a:r>
            <a:r>
              <a:rPr i="1" lang="en" sz="2800">
                <a:latin typeface="Montserrat"/>
                <a:ea typeface="Montserrat"/>
                <a:cs typeface="Montserrat"/>
                <a:sym typeface="Montserrat"/>
              </a:rPr>
              <a:t>--hard?</a:t>
            </a:r>
            <a:endParaRPr i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Technically you can try to recover a commit before Git does its garbage collection, however you should operate under the assumption that a --hard reset is not recoverable.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3" name="Google Shape;723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Google Shape;72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6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0" name="Google Shape;730;p6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examples of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1" name="Google Shape;731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Google Shape;73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67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67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67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67"/>
          <p:cNvSpPr txBox="1"/>
          <p:nvPr/>
        </p:nvSpPr>
        <p:spPr>
          <a:xfrm>
            <a:off x="601050" y="1786800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4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Revert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5" name="Google Shape;74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6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7" name="Google Shape;747;p68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the last command for undoing changes,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command will create a new commit that undoes work from previous commits, but keeps those commits in the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8" name="Google Shape;748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3" name="Google Shape;75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6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5" name="Google Shape;755;p69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review 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first.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goes back and removes the commits (and changes if its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--hard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6" name="Google Shape;756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69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758" name="Google Shape;758;p69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759" name="Google Shape;759;p69"/>
          <p:cNvCxnSpPr>
            <a:stCxn id="757" idx="3"/>
            <a:endCxn id="758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0" name="Google Shape;760;p69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761" name="Google Shape;761;p69"/>
          <p:cNvCxnSpPr>
            <a:stCxn id="758" idx="3"/>
            <a:endCxn id="760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2" name="Google Shape;762;p69"/>
          <p:cNvSpPr/>
          <p:nvPr/>
        </p:nvSpPr>
        <p:spPr>
          <a:xfrm>
            <a:off x="6562075" y="34682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3" name="Google Shape;763;p69"/>
          <p:cNvCxnSpPr>
            <a:stCxn id="762" idx="2"/>
            <a:endCxn id="764" idx="0"/>
          </p:cNvCxnSpPr>
          <p:nvPr/>
        </p:nvCxnSpPr>
        <p:spPr>
          <a:xfrm>
            <a:off x="7098325" y="38186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5" name="Google Shape;765;p69"/>
          <p:cNvSpPr/>
          <p:nvPr/>
        </p:nvSpPr>
        <p:spPr>
          <a:xfrm>
            <a:off x="6562075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6" name="Google Shape;766;p69"/>
          <p:cNvCxnSpPr>
            <a:stCxn id="765" idx="2"/>
            <a:endCxn id="762" idx="0"/>
          </p:cNvCxnSpPr>
          <p:nvPr/>
        </p:nvCxnSpPr>
        <p:spPr>
          <a:xfrm>
            <a:off x="7098325" y="306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7" name="Google Shape;767;p69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764" name="Google Shape;764;p69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768" name="Google Shape;768;p69"/>
          <p:cNvCxnSpPr>
            <a:stCxn id="760" idx="3"/>
            <a:endCxn id="767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9" name="Google Shape;769;p69"/>
          <p:cNvCxnSpPr>
            <a:stCxn id="767" idx="3"/>
            <a:endCxn id="764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4" name="Google Shape;77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7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6" name="Google Shape;776;p70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review 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first.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goes back and removes the commits (and changes if its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--hard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7" name="Google Shape;777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70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779" name="Google Shape;779;p70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780" name="Google Shape;780;p70"/>
          <p:cNvCxnSpPr>
            <a:stCxn id="778" idx="3"/>
            <a:endCxn id="779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1" name="Google Shape;781;p70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782" name="Google Shape;782;p70"/>
          <p:cNvCxnSpPr>
            <a:stCxn id="779" idx="3"/>
            <a:endCxn id="781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3" name="Google Shape;783;p70"/>
          <p:cNvSpPr/>
          <p:nvPr/>
        </p:nvSpPr>
        <p:spPr>
          <a:xfrm>
            <a:off x="4062200" y="34682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84" name="Google Shape;784;p70"/>
          <p:cNvCxnSpPr>
            <a:stCxn id="783" idx="2"/>
            <a:endCxn id="781" idx="0"/>
          </p:cNvCxnSpPr>
          <p:nvPr/>
        </p:nvCxnSpPr>
        <p:spPr>
          <a:xfrm>
            <a:off x="4598450" y="3818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5" name="Google Shape;785;p70"/>
          <p:cNvSpPr/>
          <p:nvPr/>
        </p:nvSpPr>
        <p:spPr>
          <a:xfrm>
            <a:off x="4062200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86" name="Google Shape;786;p70"/>
          <p:cNvCxnSpPr>
            <a:stCxn id="785" idx="2"/>
            <a:endCxn id="783" idx="0"/>
          </p:cNvCxnSpPr>
          <p:nvPr/>
        </p:nvCxnSpPr>
        <p:spPr>
          <a:xfrm>
            <a:off x="4598450" y="306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7" name="Google Shape;787;p70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788" name="Google Shape;788;p70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789" name="Google Shape;789;p70"/>
          <p:cNvCxnSpPr>
            <a:stCxn id="781" idx="3"/>
            <a:endCxn id="787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70"/>
          <p:cNvCxnSpPr>
            <a:stCxn id="787" idx="3"/>
            <a:endCxn id="788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5" name="Google Shape;79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7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7" name="Google Shape;797;p71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review 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first.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reset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goes back and removes the commits (and changes if its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--hard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8" name="Google Shape;798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p71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800" name="Google Shape;800;p71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801" name="Google Shape;801;p71"/>
          <p:cNvCxnSpPr>
            <a:stCxn id="799" idx="3"/>
            <a:endCxn id="800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2" name="Google Shape;802;p71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803" name="Google Shape;803;p71"/>
          <p:cNvCxnSpPr>
            <a:stCxn id="800" idx="3"/>
            <a:endCxn id="802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4" name="Google Shape;804;p71"/>
          <p:cNvSpPr/>
          <p:nvPr/>
        </p:nvSpPr>
        <p:spPr>
          <a:xfrm>
            <a:off x="4062200" y="34682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5" name="Google Shape;805;p71"/>
          <p:cNvCxnSpPr>
            <a:stCxn id="804" idx="2"/>
            <a:endCxn id="802" idx="0"/>
          </p:cNvCxnSpPr>
          <p:nvPr/>
        </p:nvCxnSpPr>
        <p:spPr>
          <a:xfrm>
            <a:off x="4598450" y="3818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6" name="Google Shape;806;p71"/>
          <p:cNvSpPr/>
          <p:nvPr/>
        </p:nvSpPr>
        <p:spPr>
          <a:xfrm>
            <a:off x="4062200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7" name="Google Shape;807;p71"/>
          <p:cNvCxnSpPr>
            <a:stCxn id="806" idx="2"/>
            <a:endCxn id="804" idx="0"/>
          </p:cNvCxnSpPr>
          <p:nvPr/>
        </p:nvCxnSpPr>
        <p:spPr>
          <a:xfrm>
            <a:off x="4598450" y="306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601050" y="1786800"/>
            <a:ext cx="7941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2" name="Google Shape;81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7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4" name="Google Shape;814;p72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Why could this be an issue?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lose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shared history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5" name="Google Shape;81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72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817" name="Google Shape;817;p72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818" name="Google Shape;818;p72"/>
          <p:cNvCxnSpPr>
            <a:stCxn id="816" idx="3"/>
            <a:endCxn id="817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9" name="Google Shape;819;p72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820" name="Google Shape;820;p72"/>
          <p:cNvCxnSpPr>
            <a:stCxn id="817" idx="3"/>
            <a:endCxn id="819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1" name="Google Shape;821;p72"/>
          <p:cNvSpPr/>
          <p:nvPr/>
        </p:nvSpPr>
        <p:spPr>
          <a:xfrm>
            <a:off x="4062200" y="34682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22" name="Google Shape;822;p72"/>
          <p:cNvCxnSpPr>
            <a:stCxn id="821" idx="2"/>
            <a:endCxn id="819" idx="0"/>
          </p:cNvCxnSpPr>
          <p:nvPr/>
        </p:nvCxnSpPr>
        <p:spPr>
          <a:xfrm>
            <a:off x="4598450" y="3818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3" name="Google Shape;823;p72"/>
          <p:cNvSpPr/>
          <p:nvPr/>
        </p:nvSpPr>
        <p:spPr>
          <a:xfrm>
            <a:off x="4062200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24" name="Google Shape;824;p72"/>
          <p:cNvCxnSpPr>
            <a:stCxn id="823" idx="2"/>
            <a:endCxn id="821" idx="0"/>
          </p:cNvCxnSpPr>
          <p:nvPr/>
        </p:nvCxnSpPr>
        <p:spPr>
          <a:xfrm>
            <a:off x="4598450" y="306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" name="Google Shape;82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7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1" name="Google Shape;831;p73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Why could this be an issue?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lose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shared history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2" name="Google Shape;832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73"/>
          <p:cNvSpPr/>
          <p:nvPr/>
        </p:nvSpPr>
        <p:spPr>
          <a:xfrm>
            <a:off x="146405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834" name="Google Shape;834;p73"/>
          <p:cNvSpPr/>
          <p:nvPr/>
        </p:nvSpPr>
        <p:spPr>
          <a:xfrm>
            <a:off x="274250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835" name="Google Shape;835;p73"/>
          <p:cNvCxnSpPr>
            <a:stCxn id="833" idx="3"/>
            <a:endCxn id="834" idx="1"/>
          </p:cNvCxnSpPr>
          <p:nvPr/>
        </p:nvCxnSpPr>
        <p:spPr>
          <a:xfrm>
            <a:off x="2369150" y="3623350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6" name="Google Shape;836;p73"/>
          <p:cNvSpPr/>
          <p:nvPr/>
        </p:nvSpPr>
        <p:spPr>
          <a:xfrm>
            <a:off x="412595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837" name="Google Shape;837;p73"/>
          <p:cNvCxnSpPr>
            <a:stCxn id="834" idx="3"/>
            <a:endCxn id="836" idx="1"/>
          </p:cNvCxnSpPr>
          <p:nvPr/>
        </p:nvCxnSpPr>
        <p:spPr>
          <a:xfrm>
            <a:off x="3647600" y="3623350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8" name="Google Shape;838;p73"/>
          <p:cNvSpPr/>
          <p:nvPr/>
        </p:nvSpPr>
        <p:spPr>
          <a:xfrm>
            <a:off x="6542125" y="25652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9" name="Google Shape;839;p73"/>
          <p:cNvCxnSpPr>
            <a:stCxn id="838" idx="2"/>
            <a:endCxn id="840" idx="0"/>
          </p:cNvCxnSpPr>
          <p:nvPr/>
        </p:nvCxnSpPr>
        <p:spPr>
          <a:xfrm>
            <a:off x="7078375" y="291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1" name="Google Shape;841;p73"/>
          <p:cNvSpPr/>
          <p:nvPr/>
        </p:nvSpPr>
        <p:spPr>
          <a:xfrm>
            <a:off x="6542125" y="1812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2" name="Google Shape;842;p73"/>
          <p:cNvCxnSpPr>
            <a:stCxn id="841" idx="2"/>
            <a:endCxn id="838" idx="0"/>
          </p:cNvCxnSpPr>
          <p:nvPr/>
        </p:nvCxnSpPr>
        <p:spPr>
          <a:xfrm>
            <a:off x="7078375" y="21627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3" name="Google Shape;843;p73"/>
          <p:cNvSpPr/>
          <p:nvPr/>
        </p:nvSpPr>
        <p:spPr>
          <a:xfrm>
            <a:off x="5404550" y="33185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840" name="Google Shape;840;p73"/>
          <p:cNvSpPr/>
          <p:nvPr/>
        </p:nvSpPr>
        <p:spPr>
          <a:xfrm>
            <a:off x="6625825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844" name="Google Shape;844;p73"/>
          <p:cNvCxnSpPr>
            <a:stCxn id="836" idx="3"/>
            <a:endCxn id="843" idx="1"/>
          </p:cNvCxnSpPr>
          <p:nvPr/>
        </p:nvCxnSpPr>
        <p:spPr>
          <a:xfrm>
            <a:off x="5031050" y="3623350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73"/>
          <p:cNvCxnSpPr>
            <a:stCxn id="843" idx="3"/>
            <a:endCxn id="840" idx="1"/>
          </p:cNvCxnSpPr>
          <p:nvPr/>
        </p:nvCxnSpPr>
        <p:spPr>
          <a:xfrm>
            <a:off x="6309650" y="3623650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73"/>
          <p:cNvCxnSpPr>
            <a:endCxn id="843" idx="2"/>
          </p:cNvCxnSpPr>
          <p:nvPr/>
        </p:nvCxnSpPr>
        <p:spPr>
          <a:xfrm rot="10800000">
            <a:off x="5857100" y="3928750"/>
            <a:ext cx="982500" cy="865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7" name="Google Shape;847;p73"/>
          <p:cNvSpPr/>
          <p:nvPr/>
        </p:nvSpPr>
        <p:spPr>
          <a:xfrm>
            <a:off x="6625825" y="4487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Other branch commit</a:t>
            </a:r>
            <a:endParaRPr sz="1300"/>
          </a:p>
        </p:txBody>
      </p:sp>
      <p:sp>
        <p:nvSpPr>
          <p:cNvPr id="848" name="Google Shape;848;p73"/>
          <p:cNvSpPr/>
          <p:nvPr/>
        </p:nvSpPr>
        <p:spPr>
          <a:xfrm>
            <a:off x="7979050" y="46170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9" name="Google Shape;849;p73"/>
          <p:cNvCxnSpPr>
            <a:stCxn id="848" idx="1"/>
            <a:endCxn id="847" idx="3"/>
          </p:cNvCxnSpPr>
          <p:nvPr/>
        </p:nvCxnSpPr>
        <p:spPr>
          <a:xfrm rot="10800000">
            <a:off x="7530850" y="4792275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4" name="Google Shape;85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Google Shape;855;p7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6" name="Google Shape;856;p74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Why could this be an issue?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lose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shared history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7" name="Google Shape;857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74"/>
          <p:cNvSpPr/>
          <p:nvPr/>
        </p:nvSpPr>
        <p:spPr>
          <a:xfrm>
            <a:off x="146405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859" name="Google Shape;859;p74"/>
          <p:cNvSpPr/>
          <p:nvPr/>
        </p:nvSpPr>
        <p:spPr>
          <a:xfrm>
            <a:off x="274250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860" name="Google Shape;860;p74"/>
          <p:cNvCxnSpPr>
            <a:stCxn id="858" idx="3"/>
            <a:endCxn id="859" idx="1"/>
          </p:cNvCxnSpPr>
          <p:nvPr/>
        </p:nvCxnSpPr>
        <p:spPr>
          <a:xfrm>
            <a:off x="2369150" y="3623350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1" name="Google Shape;861;p74"/>
          <p:cNvSpPr/>
          <p:nvPr/>
        </p:nvSpPr>
        <p:spPr>
          <a:xfrm>
            <a:off x="412595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862" name="Google Shape;862;p74"/>
          <p:cNvCxnSpPr>
            <a:stCxn id="859" idx="3"/>
            <a:endCxn id="861" idx="1"/>
          </p:cNvCxnSpPr>
          <p:nvPr/>
        </p:nvCxnSpPr>
        <p:spPr>
          <a:xfrm>
            <a:off x="3647600" y="3623350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3" name="Google Shape;863;p74"/>
          <p:cNvSpPr/>
          <p:nvPr/>
        </p:nvSpPr>
        <p:spPr>
          <a:xfrm>
            <a:off x="4042250" y="25717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4" name="Google Shape;864;p74"/>
          <p:cNvCxnSpPr>
            <a:stCxn id="863" idx="2"/>
            <a:endCxn id="865" idx="0"/>
          </p:cNvCxnSpPr>
          <p:nvPr/>
        </p:nvCxnSpPr>
        <p:spPr>
          <a:xfrm>
            <a:off x="4578500" y="2922125"/>
            <a:ext cx="2499900" cy="3960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6" name="Google Shape;866;p74"/>
          <p:cNvSpPr/>
          <p:nvPr/>
        </p:nvSpPr>
        <p:spPr>
          <a:xfrm>
            <a:off x="4042250" y="181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7" name="Google Shape;867;p74"/>
          <p:cNvCxnSpPr>
            <a:stCxn id="866" idx="2"/>
            <a:endCxn id="863" idx="0"/>
          </p:cNvCxnSpPr>
          <p:nvPr/>
        </p:nvCxnSpPr>
        <p:spPr>
          <a:xfrm>
            <a:off x="4578500" y="21691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8" name="Google Shape;868;p74"/>
          <p:cNvSpPr/>
          <p:nvPr/>
        </p:nvSpPr>
        <p:spPr>
          <a:xfrm>
            <a:off x="5404550" y="33185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865" name="Google Shape;865;p74"/>
          <p:cNvSpPr/>
          <p:nvPr/>
        </p:nvSpPr>
        <p:spPr>
          <a:xfrm>
            <a:off x="6625825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869" name="Google Shape;869;p74"/>
          <p:cNvCxnSpPr>
            <a:stCxn id="861" idx="3"/>
            <a:endCxn id="868" idx="1"/>
          </p:cNvCxnSpPr>
          <p:nvPr/>
        </p:nvCxnSpPr>
        <p:spPr>
          <a:xfrm>
            <a:off x="5031050" y="3623350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74"/>
          <p:cNvCxnSpPr>
            <a:stCxn id="868" idx="3"/>
            <a:endCxn id="865" idx="1"/>
          </p:cNvCxnSpPr>
          <p:nvPr/>
        </p:nvCxnSpPr>
        <p:spPr>
          <a:xfrm>
            <a:off x="6309650" y="3623650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74"/>
          <p:cNvCxnSpPr>
            <a:endCxn id="868" idx="2"/>
          </p:cNvCxnSpPr>
          <p:nvPr/>
        </p:nvCxnSpPr>
        <p:spPr>
          <a:xfrm rot="10800000">
            <a:off x="5857100" y="3928750"/>
            <a:ext cx="982500" cy="865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2" name="Google Shape;872;p74"/>
          <p:cNvSpPr/>
          <p:nvPr/>
        </p:nvSpPr>
        <p:spPr>
          <a:xfrm>
            <a:off x="6625825" y="4487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Other branch commit</a:t>
            </a:r>
            <a:endParaRPr sz="1300"/>
          </a:p>
        </p:txBody>
      </p:sp>
      <p:sp>
        <p:nvSpPr>
          <p:cNvPr id="873" name="Google Shape;873;p74"/>
          <p:cNvSpPr/>
          <p:nvPr/>
        </p:nvSpPr>
        <p:spPr>
          <a:xfrm>
            <a:off x="7979050" y="46170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74" name="Google Shape;874;p74"/>
          <p:cNvCxnSpPr>
            <a:stCxn id="873" idx="1"/>
          </p:cNvCxnSpPr>
          <p:nvPr/>
        </p:nvCxnSpPr>
        <p:spPr>
          <a:xfrm rot="10800000">
            <a:off x="7530850" y="4792275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5" name="Google Shape;875;p74"/>
          <p:cNvSpPr/>
          <p:nvPr/>
        </p:nvSpPr>
        <p:spPr>
          <a:xfrm>
            <a:off x="1057625" y="1781025"/>
            <a:ext cx="4305375" cy="2474450"/>
          </a:xfrm>
          <a:custGeom>
            <a:rect b="b" l="l" r="r" t="t"/>
            <a:pathLst>
              <a:path extrusionOk="0" h="98978" w="172215">
                <a:moveTo>
                  <a:pt x="112150" y="0"/>
                </a:moveTo>
                <a:lnTo>
                  <a:pt x="172215" y="0"/>
                </a:lnTo>
                <a:lnTo>
                  <a:pt x="172215" y="98978"/>
                </a:lnTo>
                <a:lnTo>
                  <a:pt x="0" y="98978"/>
                </a:lnTo>
                <a:lnTo>
                  <a:pt x="0" y="58868"/>
                </a:lnTo>
                <a:lnTo>
                  <a:pt x="113746" y="58868"/>
                </a:lnTo>
                <a:close/>
              </a:path>
            </a:pathLst>
          </a:custGeom>
          <a:solidFill>
            <a:srgbClr val="FFFF00">
              <a:alpha val="29760"/>
            </a:srgbClr>
          </a:solidFill>
          <a:ln cap="flat" cmpd="sng" w="9525">
            <a:solidFill>
              <a:srgbClr val="FFE599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" name="Google Shape;88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7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2" name="Google Shape;882;p75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Why could this be an issue?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lose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shared history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3" name="Google Shape;883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4" name="Google Shape;884;p75"/>
          <p:cNvSpPr/>
          <p:nvPr/>
        </p:nvSpPr>
        <p:spPr>
          <a:xfrm>
            <a:off x="146405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885" name="Google Shape;885;p75"/>
          <p:cNvSpPr/>
          <p:nvPr/>
        </p:nvSpPr>
        <p:spPr>
          <a:xfrm>
            <a:off x="274250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886" name="Google Shape;886;p75"/>
          <p:cNvCxnSpPr>
            <a:stCxn id="884" idx="3"/>
            <a:endCxn id="885" idx="1"/>
          </p:cNvCxnSpPr>
          <p:nvPr/>
        </p:nvCxnSpPr>
        <p:spPr>
          <a:xfrm>
            <a:off x="2369150" y="3623350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7" name="Google Shape;887;p75"/>
          <p:cNvSpPr/>
          <p:nvPr/>
        </p:nvSpPr>
        <p:spPr>
          <a:xfrm>
            <a:off x="412595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888" name="Google Shape;888;p75"/>
          <p:cNvCxnSpPr>
            <a:stCxn id="885" idx="3"/>
            <a:endCxn id="887" idx="1"/>
          </p:cNvCxnSpPr>
          <p:nvPr/>
        </p:nvCxnSpPr>
        <p:spPr>
          <a:xfrm>
            <a:off x="3647600" y="3623350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9" name="Google Shape;889;p75"/>
          <p:cNvSpPr/>
          <p:nvPr/>
        </p:nvSpPr>
        <p:spPr>
          <a:xfrm>
            <a:off x="4042250" y="25717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0" name="Google Shape;890;p75"/>
          <p:cNvCxnSpPr>
            <a:stCxn id="889" idx="2"/>
            <a:endCxn id="887" idx="0"/>
          </p:cNvCxnSpPr>
          <p:nvPr/>
        </p:nvCxnSpPr>
        <p:spPr>
          <a:xfrm>
            <a:off x="4578500" y="2922125"/>
            <a:ext cx="0" cy="3960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1" name="Google Shape;891;p75"/>
          <p:cNvSpPr/>
          <p:nvPr/>
        </p:nvSpPr>
        <p:spPr>
          <a:xfrm>
            <a:off x="4042250" y="181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2" name="Google Shape;892;p75"/>
          <p:cNvCxnSpPr>
            <a:stCxn id="891" idx="2"/>
            <a:endCxn id="889" idx="0"/>
          </p:cNvCxnSpPr>
          <p:nvPr/>
        </p:nvCxnSpPr>
        <p:spPr>
          <a:xfrm>
            <a:off x="4578500" y="21691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3" name="Google Shape;893;p75"/>
          <p:cNvSpPr/>
          <p:nvPr/>
        </p:nvSpPr>
        <p:spPr>
          <a:xfrm>
            <a:off x="5404550" y="33185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894" name="Google Shape;894;p75"/>
          <p:cNvSpPr/>
          <p:nvPr/>
        </p:nvSpPr>
        <p:spPr>
          <a:xfrm>
            <a:off x="6625825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895" name="Google Shape;895;p75"/>
          <p:cNvCxnSpPr>
            <a:stCxn id="887" idx="3"/>
            <a:endCxn id="893" idx="1"/>
          </p:cNvCxnSpPr>
          <p:nvPr/>
        </p:nvCxnSpPr>
        <p:spPr>
          <a:xfrm>
            <a:off x="5031050" y="3623350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6" name="Google Shape;896;p75"/>
          <p:cNvCxnSpPr>
            <a:stCxn id="893" idx="3"/>
            <a:endCxn id="894" idx="1"/>
          </p:cNvCxnSpPr>
          <p:nvPr/>
        </p:nvCxnSpPr>
        <p:spPr>
          <a:xfrm>
            <a:off x="6309650" y="3623650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7" name="Google Shape;897;p75"/>
          <p:cNvCxnSpPr>
            <a:endCxn id="893" idx="2"/>
          </p:cNvCxnSpPr>
          <p:nvPr/>
        </p:nvCxnSpPr>
        <p:spPr>
          <a:xfrm rot="10800000">
            <a:off x="5857100" y="3928750"/>
            <a:ext cx="982500" cy="865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8" name="Google Shape;898;p75"/>
          <p:cNvSpPr/>
          <p:nvPr/>
        </p:nvSpPr>
        <p:spPr>
          <a:xfrm>
            <a:off x="6625825" y="4487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Other branch commit</a:t>
            </a:r>
            <a:endParaRPr sz="1300"/>
          </a:p>
        </p:txBody>
      </p:sp>
      <p:sp>
        <p:nvSpPr>
          <p:cNvPr id="899" name="Google Shape;899;p75"/>
          <p:cNvSpPr/>
          <p:nvPr/>
        </p:nvSpPr>
        <p:spPr>
          <a:xfrm>
            <a:off x="7979050" y="46170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0" name="Google Shape;900;p75"/>
          <p:cNvCxnSpPr>
            <a:stCxn id="899" idx="1"/>
          </p:cNvCxnSpPr>
          <p:nvPr/>
        </p:nvCxnSpPr>
        <p:spPr>
          <a:xfrm rot="10800000">
            <a:off x="7530850" y="4792275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1" name="Google Shape;901;p75"/>
          <p:cNvSpPr/>
          <p:nvPr/>
        </p:nvSpPr>
        <p:spPr>
          <a:xfrm>
            <a:off x="1282125" y="3162925"/>
            <a:ext cx="6565325" cy="1945650"/>
          </a:xfrm>
          <a:custGeom>
            <a:rect b="b" l="l" r="r" t="t"/>
            <a:pathLst>
              <a:path extrusionOk="0" h="77826" w="262613">
                <a:moveTo>
                  <a:pt x="0" y="798"/>
                </a:moveTo>
                <a:lnTo>
                  <a:pt x="0" y="38514"/>
                </a:lnTo>
                <a:lnTo>
                  <a:pt x="174211" y="38514"/>
                </a:lnTo>
                <a:lnTo>
                  <a:pt x="174211" y="77826"/>
                </a:lnTo>
                <a:lnTo>
                  <a:pt x="262613" y="77826"/>
                </a:lnTo>
                <a:lnTo>
                  <a:pt x="262613" y="48492"/>
                </a:lnTo>
                <a:lnTo>
                  <a:pt x="209731" y="48492"/>
                </a:lnTo>
                <a:lnTo>
                  <a:pt x="209731" y="0"/>
                </a:lnTo>
                <a:close/>
              </a:path>
            </a:pathLst>
          </a:custGeom>
          <a:solidFill>
            <a:srgbClr val="FFFF00">
              <a:alpha val="29760"/>
            </a:srgbClr>
          </a:solidFill>
          <a:ln cap="flat" cmpd="sng" w="9525">
            <a:solidFill>
              <a:srgbClr val="FFE599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6" name="Google Shape;90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7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7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makes a merge of the branches harder!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9" name="Google Shape;909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76"/>
          <p:cNvSpPr/>
          <p:nvPr/>
        </p:nvSpPr>
        <p:spPr>
          <a:xfrm>
            <a:off x="146405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911" name="Google Shape;911;p76"/>
          <p:cNvSpPr/>
          <p:nvPr/>
        </p:nvSpPr>
        <p:spPr>
          <a:xfrm>
            <a:off x="274250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912" name="Google Shape;912;p76"/>
          <p:cNvCxnSpPr>
            <a:stCxn id="910" idx="3"/>
            <a:endCxn id="911" idx="1"/>
          </p:cNvCxnSpPr>
          <p:nvPr/>
        </p:nvCxnSpPr>
        <p:spPr>
          <a:xfrm>
            <a:off x="2369150" y="3623350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3" name="Google Shape;913;p76"/>
          <p:cNvSpPr/>
          <p:nvPr/>
        </p:nvSpPr>
        <p:spPr>
          <a:xfrm>
            <a:off x="4125950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914" name="Google Shape;914;p76"/>
          <p:cNvCxnSpPr>
            <a:stCxn id="911" idx="3"/>
            <a:endCxn id="913" idx="1"/>
          </p:cNvCxnSpPr>
          <p:nvPr/>
        </p:nvCxnSpPr>
        <p:spPr>
          <a:xfrm>
            <a:off x="3647600" y="3623350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5" name="Google Shape;915;p76"/>
          <p:cNvSpPr/>
          <p:nvPr/>
        </p:nvSpPr>
        <p:spPr>
          <a:xfrm>
            <a:off x="4042250" y="25717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6" name="Google Shape;916;p76"/>
          <p:cNvCxnSpPr>
            <a:stCxn id="915" idx="2"/>
            <a:endCxn id="913" idx="0"/>
          </p:cNvCxnSpPr>
          <p:nvPr/>
        </p:nvCxnSpPr>
        <p:spPr>
          <a:xfrm>
            <a:off x="4578500" y="2922125"/>
            <a:ext cx="0" cy="3960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7" name="Google Shape;917;p76"/>
          <p:cNvSpPr/>
          <p:nvPr/>
        </p:nvSpPr>
        <p:spPr>
          <a:xfrm>
            <a:off x="4042250" y="181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8" name="Google Shape;918;p76"/>
          <p:cNvCxnSpPr>
            <a:stCxn id="917" idx="2"/>
            <a:endCxn id="915" idx="0"/>
          </p:cNvCxnSpPr>
          <p:nvPr/>
        </p:nvCxnSpPr>
        <p:spPr>
          <a:xfrm>
            <a:off x="4578500" y="21691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9" name="Google Shape;919;p76"/>
          <p:cNvSpPr/>
          <p:nvPr/>
        </p:nvSpPr>
        <p:spPr>
          <a:xfrm>
            <a:off x="5404550" y="33185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920" name="Google Shape;920;p76"/>
          <p:cNvSpPr/>
          <p:nvPr/>
        </p:nvSpPr>
        <p:spPr>
          <a:xfrm>
            <a:off x="6625825" y="33182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921" name="Google Shape;921;p76"/>
          <p:cNvCxnSpPr>
            <a:stCxn id="913" idx="3"/>
            <a:endCxn id="919" idx="1"/>
          </p:cNvCxnSpPr>
          <p:nvPr/>
        </p:nvCxnSpPr>
        <p:spPr>
          <a:xfrm>
            <a:off x="5031050" y="3623350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Google Shape;922;p76"/>
          <p:cNvCxnSpPr>
            <a:stCxn id="919" idx="3"/>
            <a:endCxn id="920" idx="1"/>
          </p:cNvCxnSpPr>
          <p:nvPr/>
        </p:nvCxnSpPr>
        <p:spPr>
          <a:xfrm>
            <a:off x="6309650" y="3623650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Google Shape;923;p76"/>
          <p:cNvCxnSpPr>
            <a:endCxn id="919" idx="2"/>
          </p:cNvCxnSpPr>
          <p:nvPr/>
        </p:nvCxnSpPr>
        <p:spPr>
          <a:xfrm rot="10800000">
            <a:off x="5857100" y="3928750"/>
            <a:ext cx="982500" cy="865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4" name="Google Shape;924;p76"/>
          <p:cNvSpPr/>
          <p:nvPr/>
        </p:nvSpPr>
        <p:spPr>
          <a:xfrm>
            <a:off x="6625825" y="4487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Other branch commit</a:t>
            </a:r>
            <a:endParaRPr sz="1300"/>
          </a:p>
        </p:txBody>
      </p:sp>
      <p:sp>
        <p:nvSpPr>
          <p:cNvPr id="925" name="Google Shape;925;p76"/>
          <p:cNvSpPr/>
          <p:nvPr/>
        </p:nvSpPr>
        <p:spPr>
          <a:xfrm>
            <a:off x="7979050" y="46170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6" name="Google Shape;926;p76"/>
          <p:cNvCxnSpPr>
            <a:stCxn id="925" idx="1"/>
          </p:cNvCxnSpPr>
          <p:nvPr/>
        </p:nvCxnSpPr>
        <p:spPr>
          <a:xfrm rot="10800000">
            <a:off x="7530850" y="4792275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7" name="Google Shape;927;p76"/>
          <p:cNvSpPr/>
          <p:nvPr/>
        </p:nvSpPr>
        <p:spPr>
          <a:xfrm>
            <a:off x="1282125" y="3162925"/>
            <a:ext cx="6565325" cy="1945650"/>
          </a:xfrm>
          <a:custGeom>
            <a:rect b="b" l="l" r="r" t="t"/>
            <a:pathLst>
              <a:path extrusionOk="0" h="77826" w="262613">
                <a:moveTo>
                  <a:pt x="0" y="798"/>
                </a:moveTo>
                <a:lnTo>
                  <a:pt x="0" y="38514"/>
                </a:lnTo>
                <a:lnTo>
                  <a:pt x="174211" y="38514"/>
                </a:lnTo>
                <a:lnTo>
                  <a:pt x="174211" y="77826"/>
                </a:lnTo>
                <a:lnTo>
                  <a:pt x="262613" y="77826"/>
                </a:lnTo>
                <a:lnTo>
                  <a:pt x="262613" y="48492"/>
                </a:lnTo>
                <a:lnTo>
                  <a:pt x="209731" y="48492"/>
                </a:lnTo>
                <a:lnTo>
                  <a:pt x="209731" y="0"/>
                </a:lnTo>
                <a:close/>
              </a:path>
            </a:pathLst>
          </a:custGeom>
          <a:solidFill>
            <a:srgbClr val="FFFF00">
              <a:alpha val="29760"/>
            </a:srgbClr>
          </a:solidFill>
          <a:ln cap="flat" cmpd="sng" w="9525">
            <a:solidFill>
              <a:srgbClr val="FFE599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2" name="Google Shape;93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7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4" name="Google Shape;934;p77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creates a new commit that matches the historical state of a previous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5" name="Google Shape;935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77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937" name="Google Shape;937;p77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938" name="Google Shape;938;p77"/>
          <p:cNvCxnSpPr>
            <a:stCxn id="936" idx="3"/>
            <a:endCxn id="937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9" name="Google Shape;939;p77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940" name="Google Shape;940;p77"/>
          <p:cNvCxnSpPr>
            <a:stCxn id="937" idx="3"/>
            <a:endCxn id="939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1" name="Google Shape;941;p77"/>
          <p:cNvSpPr/>
          <p:nvPr/>
        </p:nvSpPr>
        <p:spPr>
          <a:xfrm>
            <a:off x="6562075" y="34682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2" name="Google Shape;942;p77"/>
          <p:cNvCxnSpPr>
            <a:stCxn id="941" idx="2"/>
            <a:endCxn id="943" idx="0"/>
          </p:cNvCxnSpPr>
          <p:nvPr/>
        </p:nvCxnSpPr>
        <p:spPr>
          <a:xfrm>
            <a:off x="7098325" y="38186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4" name="Google Shape;944;p77"/>
          <p:cNvSpPr/>
          <p:nvPr/>
        </p:nvSpPr>
        <p:spPr>
          <a:xfrm>
            <a:off x="6562075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5" name="Google Shape;945;p77"/>
          <p:cNvCxnSpPr>
            <a:stCxn id="944" idx="2"/>
            <a:endCxn id="941" idx="0"/>
          </p:cNvCxnSpPr>
          <p:nvPr/>
        </p:nvCxnSpPr>
        <p:spPr>
          <a:xfrm>
            <a:off x="7098325" y="306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6" name="Google Shape;946;p77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943" name="Google Shape;943;p77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947" name="Google Shape;947;p77"/>
          <p:cNvCxnSpPr>
            <a:stCxn id="939" idx="3"/>
            <a:endCxn id="946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77"/>
          <p:cNvCxnSpPr>
            <a:stCxn id="946" idx="3"/>
            <a:endCxn id="943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3" name="Google Shape;953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7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5" name="Google Shape;955;p78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doesn’t change the project history, which makes it a “safe” operation for commits that have already been published to a shared repository.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6" name="Google Shape;956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1" name="Google Shape;961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p7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3" name="Google Shape;963;p79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creates a new commit that matches the historical state of a previous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4" name="Google Shape;964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79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966" name="Google Shape;966;p79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967" name="Google Shape;967;p79"/>
          <p:cNvCxnSpPr>
            <a:stCxn id="965" idx="3"/>
            <a:endCxn id="966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8" name="Google Shape;968;p79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969" name="Google Shape;969;p79"/>
          <p:cNvCxnSpPr>
            <a:stCxn id="966" idx="3"/>
            <a:endCxn id="968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0" name="Google Shape;970;p79"/>
          <p:cNvSpPr/>
          <p:nvPr/>
        </p:nvSpPr>
        <p:spPr>
          <a:xfrm>
            <a:off x="6562075" y="34682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1" name="Google Shape;971;p79"/>
          <p:cNvCxnSpPr>
            <a:stCxn id="970" idx="2"/>
            <a:endCxn id="972" idx="0"/>
          </p:cNvCxnSpPr>
          <p:nvPr/>
        </p:nvCxnSpPr>
        <p:spPr>
          <a:xfrm>
            <a:off x="7098325" y="38186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3" name="Google Shape;973;p79"/>
          <p:cNvSpPr/>
          <p:nvPr/>
        </p:nvSpPr>
        <p:spPr>
          <a:xfrm>
            <a:off x="6562075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4" name="Google Shape;974;p79"/>
          <p:cNvCxnSpPr>
            <a:stCxn id="973" idx="2"/>
            <a:endCxn id="970" idx="0"/>
          </p:cNvCxnSpPr>
          <p:nvPr/>
        </p:nvCxnSpPr>
        <p:spPr>
          <a:xfrm>
            <a:off x="7098325" y="306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5" name="Google Shape;975;p79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972" name="Google Shape;972;p79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976" name="Google Shape;976;p79"/>
          <p:cNvCxnSpPr>
            <a:stCxn id="968" idx="3"/>
            <a:endCxn id="975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" name="Google Shape;977;p79"/>
          <p:cNvCxnSpPr>
            <a:stCxn id="975" idx="3"/>
            <a:endCxn id="972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2" name="Google Shape;98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8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4" name="Google Shape;984;p80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creates a new commit that matches the historical state of a previous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5" name="Google Shape;985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p80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987" name="Google Shape;987;p80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988" name="Google Shape;988;p80"/>
          <p:cNvCxnSpPr>
            <a:stCxn id="986" idx="3"/>
            <a:endCxn id="987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9" name="Google Shape;989;p80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990" name="Google Shape;990;p80"/>
          <p:cNvCxnSpPr>
            <a:stCxn id="987" idx="3"/>
            <a:endCxn id="989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1" name="Google Shape;991;p80"/>
          <p:cNvSpPr/>
          <p:nvPr/>
        </p:nvSpPr>
        <p:spPr>
          <a:xfrm>
            <a:off x="6562075" y="34682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2" name="Google Shape;992;p80"/>
          <p:cNvCxnSpPr>
            <a:stCxn id="991" idx="2"/>
            <a:endCxn id="993" idx="0"/>
          </p:cNvCxnSpPr>
          <p:nvPr/>
        </p:nvCxnSpPr>
        <p:spPr>
          <a:xfrm>
            <a:off x="7098325" y="38186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4" name="Google Shape;994;p80"/>
          <p:cNvSpPr/>
          <p:nvPr/>
        </p:nvSpPr>
        <p:spPr>
          <a:xfrm>
            <a:off x="6562075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5" name="Google Shape;995;p80"/>
          <p:cNvCxnSpPr>
            <a:stCxn id="994" idx="2"/>
            <a:endCxn id="991" idx="0"/>
          </p:cNvCxnSpPr>
          <p:nvPr/>
        </p:nvCxnSpPr>
        <p:spPr>
          <a:xfrm>
            <a:off x="7098325" y="306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6" name="Google Shape;996;p80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993" name="Google Shape;993;p80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997" name="Google Shape;997;p80"/>
          <p:cNvCxnSpPr>
            <a:stCxn id="989" idx="3"/>
            <a:endCxn id="996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" name="Google Shape;998;p80"/>
          <p:cNvCxnSpPr>
            <a:stCxn id="996" idx="3"/>
            <a:endCxn id="993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" name="Google Shape;1003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4" name="Google Shape;1004;p8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5" name="Google Shape;1005;p81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creates a new commit that matches the historical state of a previous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6" name="Google Shape;1006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7" name="Google Shape;1007;p81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008" name="Google Shape;1008;p81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009" name="Google Shape;1009;p81"/>
          <p:cNvCxnSpPr>
            <a:stCxn id="1007" idx="3"/>
            <a:endCxn id="1008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0" name="Google Shape;1010;p81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1011" name="Google Shape;1011;p81"/>
          <p:cNvCxnSpPr>
            <a:stCxn id="1008" idx="3"/>
            <a:endCxn id="1010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2" name="Google Shape;1012;p81"/>
          <p:cNvSpPr/>
          <p:nvPr/>
        </p:nvSpPr>
        <p:spPr>
          <a:xfrm>
            <a:off x="6562075" y="34682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3" name="Google Shape;1013;p81"/>
          <p:cNvCxnSpPr>
            <a:stCxn id="1012" idx="2"/>
            <a:endCxn id="1014" idx="0"/>
          </p:cNvCxnSpPr>
          <p:nvPr/>
        </p:nvCxnSpPr>
        <p:spPr>
          <a:xfrm>
            <a:off x="7098325" y="38186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5" name="Google Shape;1015;p81"/>
          <p:cNvSpPr/>
          <p:nvPr/>
        </p:nvSpPr>
        <p:spPr>
          <a:xfrm>
            <a:off x="6562075" y="27152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6" name="Google Shape;1016;p81"/>
          <p:cNvCxnSpPr>
            <a:stCxn id="1015" idx="2"/>
            <a:endCxn id="1012" idx="0"/>
          </p:cNvCxnSpPr>
          <p:nvPr/>
        </p:nvCxnSpPr>
        <p:spPr>
          <a:xfrm>
            <a:off x="7098325" y="306567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7" name="Google Shape;1017;p81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014" name="Google Shape;1014;p81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018" name="Google Shape;1018;p81"/>
          <p:cNvCxnSpPr>
            <a:stCxn id="1010" idx="3"/>
            <a:endCxn id="1017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9" name="Google Shape;1019;p81"/>
          <p:cNvCxnSpPr>
            <a:stCxn id="1017" idx="3"/>
            <a:endCxn id="1014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0" name="Google Shape;1020;p81"/>
          <p:cNvSpPr/>
          <p:nvPr/>
        </p:nvSpPr>
        <p:spPr>
          <a:xfrm>
            <a:off x="8013975" y="42218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endParaRPr/>
          </a:p>
        </p:txBody>
      </p:sp>
      <p:cxnSp>
        <p:nvCxnSpPr>
          <p:cNvPr id="1021" name="Google Shape;1021;p81"/>
          <p:cNvCxnSpPr>
            <a:stCxn id="1014" idx="3"/>
            <a:endCxn id="1020" idx="1"/>
          </p:cNvCxnSpPr>
          <p:nvPr/>
        </p:nvCxnSpPr>
        <p:spPr>
          <a:xfrm>
            <a:off x="7550875" y="4526325"/>
            <a:ext cx="463200" cy="600"/>
          </a:xfrm>
          <a:prstGeom prst="bentConnector3">
            <a:avLst>
              <a:gd fmla="val 49989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601050" y="1786800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4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Checkout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oogle Shape;1026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Google Shape;1027;p8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8" name="Google Shape;1028;p82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creates a new commit that matches the historical state of a previous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9" name="Google Shape;1029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82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031" name="Google Shape;1031;p82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032" name="Google Shape;1032;p82"/>
          <p:cNvCxnSpPr>
            <a:stCxn id="1030" idx="3"/>
            <a:endCxn id="1031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3" name="Google Shape;1033;p82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1034" name="Google Shape;1034;p82"/>
          <p:cNvCxnSpPr>
            <a:stCxn id="1031" idx="3"/>
            <a:endCxn id="1033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5" name="Google Shape;1035;p82"/>
          <p:cNvSpPr/>
          <p:nvPr/>
        </p:nvSpPr>
        <p:spPr>
          <a:xfrm>
            <a:off x="7930275" y="34688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6" name="Google Shape;1036;p82"/>
          <p:cNvCxnSpPr>
            <a:stCxn id="1035" idx="2"/>
            <a:endCxn id="1037" idx="0"/>
          </p:cNvCxnSpPr>
          <p:nvPr/>
        </p:nvCxnSpPr>
        <p:spPr>
          <a:xfrm flipH="1">
            <a:off x="7098225" y="3819225"/>
            <a:ext cx="1368300" cy="4020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8" name="Google Shape;1038;p82"/>
          <p:cNvSpPr/>
          <p:nvPr/>
        </p:nvSpPr>
        <p:spPr>
          <a:xfrm>
            <a:off x="7930275" y="27158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9" name="Google Shape;1039;p82"/>
          <p:cNvCxnSpPr>
            <a:stCxn id="1038" idx="2"/>
            <a:endCxn id="1035" idx="0"/>
          </p:cNvCxnSpPr>
          <p:nvPr/>
        </p:nvCxnSpPr>
        <p:spPr>
          <a:xfrm>
            <a:off x="8466525" y="30662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0" name="Google Shape;1040;p82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037" name="Google Shape;1037;p82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041" name="Google Shape;1041;p82"/>
          <p:cNvCxnSpPr>
            <a:stCxn id="1033" idx="3"/>
            <a:endCxn id="1040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2" name="Google Shape;1042;p82"/>
          <p:cNvCxnSpPr>
            <a:stCxn id="1040" idx="3"/>
            <a:endCxn id="1037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3" name="Google Shape;1043;p82"/>
          <p:cNvSpPr/>
          <p:nvPr/>
        </p:nvSpPr>
        <p:spPr>
          <a:xfrm>
            <a:off x="8013975" y="42218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endParaRPr/>
          </a:p>
        </p:txBody>
      </p:sp>
      <p:cxnSp>
        <p:nvCxnSpPr>
          <p:cNvPr id="1044" name="Google Shape;1044;p82"/>
          <p:cNvCxnSpPr>
            <a:stCxn id="1037" idx="3"/>
            <a:endCxn id="1043" idx="1"/>
          </p:cNvCxnSpPr>
          <p:nvPr/>
        </p:nvCxnSpPr>
        <p:spPr>
          <a:xfrm>
            <a:off x="7550875" y="4526325"/>
            <a:ext cx="463200" cy="600"/>
          </a:xfrm>
          <a:prstGeom prst="bentConnector3">
            <a:avLst>
              <a:gd fmla="val 49989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9" name="Google Shape;104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" name="Google Shape;1050;p8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1" name="Google Shape;1051;p83"/>
          <p:cNvSpPr txBox="1"/>
          <p:nvPr/>
        </p:nvSpPr>
        <p:spPr>
          <a:xfrm>
            <a:off x="272000" y="854825"/>
            <a:ext cx="7975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command is a forward-moving undo operation that offers a safe method of undoing changes. Instead of deleting or orphaning commits in the commit history, a revert will create a new commit that inverses the changes specified.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2" name="Google Shape;1052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3" name="Google Shape;1053;p83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054" name="Google Shape;1054;p83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055" name="Google Shape;1055;p83"/>
          <p:cNvCxnSpPr>
            <a:stCxn id="1053" idx="3"/>
            <a:endCxn id="1054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6" name="Google Shape;1056;p83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1057" name="Google Shape;1057;p83"/>
          <p:cNvCxnSpPr>
            <a:stCxn id="1054" idx="3"/>
            <a:endCxn id="1056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8" name="Google Shape;1058;p83"/>
          <p:cNvSpPr/>
          <p:nvPr/>
        </p:nvSpPr>
        <p:spPr>
          <a:xfrm>
            <a:off x="7930275" y="34688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59" name="Google Shape;1059;p83"/>
          <p:cNvCxnSpPr>
            <a:stCxn id="1058" idx="2"/>
            <a:endCxn id="1060" idx="0"/>
          </p:cNvCxnSpPr>
          <p:nvPr/>
        </p:nvCxnSpPr>
        <p:spPr>
          <a:xfrm>
            <a:off x="8466525" y="381922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1" name="Google Shape;1061;p83"/>
          <p:cNvSpPr/>
          <p:nvPr/>
        </p:nvSpPr>
        <p:spPr>
          <a:xfrm>
            <a:off x="7930275" y="27158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2" name="Google Shape;1062;p83"/>
          <p:cNvCxnSpPr>
            <a:stCxn id="1061" idx="2"/>
            <a:endCxn id="1058" idx="0"/>
          </p:cNvCxnSpPr>
          <p:nvPr/>
        </p:nvCxnSpPr>
        <p:spPr>
          <a:xfrm>
            <a:off x="8466525" y="30662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3" name="Google Shape;1063;p83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064" name="Google Shape;1064;p83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065" name="Google Shape;1065;p83"/>
          <p:cNvCxnSpPr>
            <a:stCxn id="1056" idx="3"/>
            <a:endCxn id="1063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6" name="Google Shape;1066;p83"/>
          <p:cNvCxnSpPr>
            <a:stCxn id="1063" idx="3"/>
            <a:endCxn id="1064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0" name="Google Shape;1060;p83"/>
          <p:cNvSpPr/>
          <p:nvPr/>
        </p:nvSpPr>
        <p:spPr>
          <a:xfrm>
            <a:off x="8013975" y="42218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endParaRPr/>
          </a:p>
        </p:txBody>
      </p:sp>
      <p:cxnSp>
        <p:nvCxnSpPr>
          <p:cNvPr id="1067" name="Google Shape;1067;p83"/>
          <p:cNvCxnSpPr>
            <a:stCxn id="1064" idx="3"/>
            <a:endCxn id="1060" idx="1"/>
          </p:cNvCxnSpPr>
          <p:nvPr/>
        </p:nvCxnSpPr>
        <p:spPr>
          <a:xfrm>
            <a:off x="7550875" y="4526325"/>
            <a:ext cx="463200" cy="600"/>
          </a:xfrm>
          <a:prstGeom prst="bentConnector3">
            <a:avLst>
              <a:gd fmla="val 49989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2" name="Google Shape;1072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Google Shape;1073;p8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4" name="Google Shape;1074;p84"/>
          <p:cNvSpPr txBox="1"/>
          <p:nvPr/>
        </p:nvSpPr>
        <p:spPr>
          <a:xfrm>
            <a:off x="272000" y="854825"/>
            <a:ext cx="7975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is a safer alternative to git reset in regards to losing work.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5" name="Google Shape;1075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6" name="Google Shape;1076;p84"/>
          <p:cNvSpPr/>
          <p:nvPr/>
        </p:nvSpPr>
        <p:spPr>
          <a:xfrm>
            <a:off x="14840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/>
          </a:p>
        </p:txBody>
      </p:sp>
      <p:sp>
        <p:nvSpPr>
          <p:cNvPr id="1077" name="Google Shape;1077;p84"/>
          <p:cNvSpPr/>
          <p:nvPr/>
        </p:nvSpPr>
        <p:spPr>
          <a:xfrm>
            <a:off x="276245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a9jd3h7</a:t>
            </a:r>
            <a:endParaRPr/>
          </a:p>
        </p:txBody>
      </p:sp>
      <p:cxnSp>
        <p:nvCxnSpPr>
          <p:cNvPr id="1078" name="Google Shape;1078;p84"/>
          <p:cNvCxnSpPr>
            <a:stCxn id="1076" idx="3"/>
            <a:endCxn id="1077" idx="1"/>
          </p:cNvCxnSpPr>
          <p:nvPr/>
        </p:nvCxnSpPr>
        <p:spPr>
          <a:xfrm>
            <a:off x="2389100" y="4526325"/>
            <a:ext cx="373500" cy="600"/>
          </a:xfrm>
          <a:prstGeom prst="bentConnector3">
            <a:avLst>
              <a:gd fmla="val 4998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9" name="Google Shape;1079;p84"/>
          <p:cNvSpPr/>
          <p:nvPr/>
        </p:nvSpPr>
        <p:spPr>
          <a:xfrm>
            <a:off x="4145900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cxnSp>
        <p:nvCxnSpPr>
          <p:cNvPr id="1080" name="Google Shape;1080;p84"/>
          <p:cNvCxnSpPr>
            <a:stCxn id="1077" idx="3"/>
            <a:endCxn id="1079" idx="1"/>
          </p:cNvCxnSpPr>
          <p:nvPr/>
        </p:nvCxnSpPr>
        <p:spPr>
          <a:xfrm>
            <a:off x="3667550" y="4526325"/>
            <a:ext cx="4785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1" name="Google Shape;1081;p84"/>
          <p:cNvSpPr/>
          <p:nvPr/>
        </p:nvSpPr>
        <p:spPr>
          <a:xfrm>
            <a:off x="7930275" y="34688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2" name="Google Shape;1082;p84"/>
          <p:cNvCxnSpPr>
            <a:stCxn id="1081" idx="2"/>
            <a:endCxn id="1083" idx="0"/>
          </p:cNvCxnSpPr>
          <p:nvPr/>
        </p:nvCxnSpPr>
        <p:spPr>
          <a:xfrm>
            <a:off x="8466525" y="3819225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4" name="Google Shape;1084;p84"/>
          <p:cNvSpPr/>
          <p:nvPr/>
        </p:nvSpPr>
        <p:spPr>
          <a:xfrm>
            <a:off x="7930275" y="27158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5" name="Google Shape;1085;p84"/>
          <p:cNvCxnSpPr>
            <a:stCxn id="1084" idx="2"/>
            <a:endCxn id="1081" idx="0"/>
          </p:cNvCxnSpPr>
          <p:nvPr/>
        </p:nvCxnSpPr>
        <p:spPr>
          <a:xfrm>
            <a:off x="8466525" y="306625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6" name="Google Shape;1086;p84"/>
          <p:cNvSpPr/>
          <p:nvPr/>
        </p:nvSpPr>
        <p:spPr>
          <a:xfrm>
            <a:off x="5424500" y="4221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087" name="Google Shape;1087;p84"/>
          <p:cNvSpPr/>
          <p:nvPr/>
        </p:nvSpPr>
        <p:spPr>
          <a:xfrm>
            <a:off x="6645775" y="42212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088" name="Google Shape;1088;p84"/>
          <p:cNvCxnSpPr>
            <a:stCxn id="1079" idx="3"/>
            <a:endCxn id="1086" idx="1"/>
          </p:cNvCxnSpPr>
          <p:nvPr/>
        </p:nvCxnSpPr>
        <p:spPr>
          <a:xfrm>
            <a:off x="5051000" y="452632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9" name="Google Shape;1089;p84"/>
          <p:cNvCxnSpPr>
            <a:stCxn id="1086" idx="3"/>
            <a:endCxn id="1087" idx="1"/>
          </p:cNvCxnSpPr>
          <p:nvPr/>
        </p:nvCxnSpPr>
        <p:spPr>
          <a:xfrm>
            <a:off x="6329600" y="452662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3" name="Google Shape;1083;p84"/>
          <p:cNvSpPr/>
          <p:nvPr/>
        </p:nvSpPr>
        <p:spPr>
          <a:xfrm>
            <a:off x="8013975" y="42218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endParaRPr/>
          </a:p>
        </p:txBody>
      </p:sp>
      <p:cxnSp>
        <p:nvCxnSpPr>
          <p:cNvPr id="1090" name="Google Shape;1090;p84"/>
          <p:cNvCxnSpPr>
            <a:stCxn id="1087" idx="3"/>
            <a:endCxn id="1083" idx="1"/>
          </p:cNvCxnSpPr>
          <p:nvPr/>
        </p:nvCxnSpPr>
        <p:spPr>
          <a:xfrm>
            <a:off x="7550875" y="4526325"/>
            <a:ext cx="463200" cy="600"/>
          </a:xfrm>
          <a:prstGeom prst="bentConnector3">
            <a:avLst>
              <a:gd fmla="val 49989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" name="Google Shape;1095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6" name="Google Shape;1096;p8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7" name="Google Shape;1097;p8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an example of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revert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8" name="Google Shape;1098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3" name="Google Shape;1103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4" name="Google Shape;1104;p86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86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86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86"/>
          <p:cNvSpPr txBox="1"/>
          <p:nvPr/>
        </p:nvSpPr>
        <p:spPr>
          <a:xfrm>
            <a:off x="601050" y="1786800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4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Exercises and Solution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8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4" name="Google Shape;1114;p87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test your skills with the Git’s “undo” set of commands.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Note: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will definitely want to reference the documentation or our lectures to remember the differences between restore, revert, and reset!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5" name="Google Shape;1115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0" name="Google Shape;1120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1" name="Google Shape;1121;p8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2" name="Google Shape;1122;p88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TASKS: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Clone the repository at this URL: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800"/>
              <a:buFont typeface="Montserrat"/>
              <a:buChar char="●"/>
            </a:pPr>
            <a:r>
              <a:rPr b="1" lang="en" sz="2800" u="sng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https://github.com/Pierian-Data/day-four-undo-exercise-file</a:t>
            </a:r>
            <a:endParaRPr b="1" sz="280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View the historical commits and confirm the name of the branch.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3" name="Google Shape;1123;p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" name="Google Shape;1128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8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0" name="Google Shape;1130;p89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TASKS: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Without permanently changing the content of the file at any commit, view what the file looked like after the “first commit”. This should give you a Detached HEAD at the first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After viewing the file, move the HEAD back to the current main branch (most recent commit).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1" name="Google Shape;1131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" name="Google Shape;1136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7" name="Google Shape;1137;p9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8" name="Google Shape;1138;p90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Go back to commit with message “second commit” and create a new branch called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new_branch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starting from that point (do not delete commits that came after this one).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Stay on the main branch pretend like you “forgot” to switch to your new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9" name="Google Shape;1139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4" name="Google Shape;1144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9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6" name="Google Shape;1146;p91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While on the main branch at the second commit, 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elete everything in the file using the text editor and your delete key.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Now using Git commands only (not just Ctrl+Z) restore the file so it matches what it looked like at the second commit (right before you deleted everything).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47" name="Google Shape;1147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checkout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is actually a very versatile command, so versatile in fact, that developers complained it was used for too many different actions, thus new git commands were created, such as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2" name="Google Shape;1152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3" name="Google Shape;1153;p9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4" name="Google Shape;1154;p92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While still on the main branch at the second commit, add a new line that says “new branch text”.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Add and Commit this change to the file.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Realize that you meant to actually do this change on your new_branch, figure out how to undo the commit on the main branch </a:t>
            </a:r>
            <a:r>
              <a:rPr i="1" lang="en" sz="2800">
                <a:latin typeface="Montserrat"/>
                <a:ea typeface="Montserrat"/>
                <a:cs typeface="Montserrat"/>
                <a:sym typeface="Montserrat"/>
              </a:rPr>
              <a:t>without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losing your work, then switch branches and do the add/commit.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5" name="Google Shape;1155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0" name="Google Shape;1160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1" name="Google Shape;1161;p9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2" name="Google Shape;1162;p93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Note!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repository was initially created on GitHub, meaning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branch is actually called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main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Keep this in mind as you switch or checkout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PAUSE THE VIDEO NOW IF YOU DON’T WANT TO SEE THE SOLUTIONS!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3" name="Google Shape;1163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8" name="Google Shape;1168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9" name="Google Shape;1169;p9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0" name="Google Shape;1170;p94"/>
          <p:cNvSpPr txBox="1"/>
          <p:nvPr/>
        </p:nvSpPr>
        <p:spPr>
          <a:xfrm>
            <a:off x="272000" y="854825"/>
            <a:ext cx="88719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Solution: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log --oneline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checkout 5f2f515 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checkout main </a:t>
            </a:r>
            <a:r>
              <a:rPr lang="en" sz="2300"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switch main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checkout 461e423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branch new_branch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restore myfile.txt 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commit -a -m “new branch text”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reset 1d9c172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switch new_branch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○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git commit -a -m “fixed new branch text”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1" name="Google Shape;1171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4 Undoing Changes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checkout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"checkout" is the act of switching between different versions of a target entity.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checkout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command can operate on three distinct entities: files, commits, and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