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9" r:id="rId3"/>
    <p:sldId id="260" r:id="rId4"/>
    <p:sldId id="261" r:id="rId5"/>
    <p:sldId id="267" r:id="rId6"/>
    <p:sldId id="262" r:id="rId7"/>
    <p:sldId id="268" r:id="rId8"/>
    <p:sldId id="272" r:id="rId9"/>
    <p:sldId id="270" r:id="rId10"/>
    <p:sldId id="273" r:id="rId11"/>
    <p:sldId id="263" r:id="rId12"/>
    <p:sldId id="274" r:id="rId13"/>
    <p:sldId id="264"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5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180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83390-6EF7-4314-B425-0900AEDC349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331758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31073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C83390-6EF7-4314-B425-0900AEDC3499}"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131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148654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33179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01296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83390-6EF7-4314-B425-0900AEDC349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30132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C83390-6EF7-4314-B425-0900AEDC349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141830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C83390-6EF7-4314-B425-0900AEDC3499}"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44022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C83390-6EF7-4314-B425-0900AEDC3499}"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58525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83390-6EF7-4314-B425-0900AEDC3499}"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16360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83390-6EF7-4314-B425-0900AEDC349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26458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C83390-6EF7-4314-B425-0900AEDC3499}" type="datetimeFigureOut">
              <a:rPr lang="en-IN" smtClean="0"/>
              <a:t>17-11-2022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986D421-CB82-47EF-B622-95655AD532A7}" type="slidenum">
              <a:rPr lang="en-IN" smtClean="0"/>
              <a:t>‹#›</a:t>
            </a:fld>
            <a:endParaRPr lang="en-IN"/>
          </a:p>
        </p:txBody>
      </p:sp>
    </p:spTree>
    <p:extLst>
      <p:ext uri="{BB962C8B-B14F-4D97-AF65-F5344CB8AC3E}">
        <p14:creationId xmlns:p14="http://schemas.microsoft.com/office/powerpoint/2010/main" val="42298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C83390-6EF7-4314-B425-0900AEDC3499}" type="datetimeFigureOut">
              <a:rPr lang="en-IN" smtClean="0"/>
              <a:t>17-11-2022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986D421-CB82-47EF-B622-95655AD532A7}" type="slidenum">
              <a:rPr lang="en-IN" smtClean="0"/>
              <a:t>‹#›</a:t>
            </a:fld>
            <a:endParaRPr lang="en-IN"/>
          </a:p>
        </p:txBody>
      </p:sp>
    </p:spTree>
    <p:extLst>
      <p:ext uri="{BB962C8B-B14F-4D97-AF65-F5344CB8AC3E}">
        <p14:creationId xmlns:p14="http://schemas.microsoft.com/office/powerpoint/2010/main" val="2484398158"/>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817A-86D4-4357-90E5-363BA579BA78}"/>
              </a:ext>
            </a:extLst>
          </p:cNvPr>
          <p:cNvSpPr>
            <a:spLocks noGrp="1"/>
          </p:cNvSpPr>
          <p:nvPr>
            <p:ph type="ctrTitle"/>
          </p:nvPr>
        </p:nvSpPr>
        <p:spPr>
          <a:xfrm>
            <a:off x="1524000" y="288781"/>
            <a:ext cx="9144000" cy="3039129"/>
          </a:xfrm>
        </p:spPr>
        <p:txBody>
          <a:bodyPr>
            <a:normAutofit fontScale="90000"/>
          </a:bodyPr>
          <a:lstStyle/>
          <a:p>
            <a:pPr algn="ctr"/>
            <a:r>
              <a:rPr lang="en-IN" sz="4400" b="1" dirty="0">
                <a:solidFill>
                  <a:schemeClr val="bg2"/>
                </a:solidFill>
                <a:latin typeface="Arial Black" panose="020B0A04020102020204" pitchFamily="34" charset="0"/>
              </a:rPr>
              <a:t>Department of Information Technology</a:t>
            </a:r>
            <a:br>
              <a:rPr lang="en-IN" sz="4400" b="1" dirty="0">
                <a:solidFill>
                  <a:schemeClr val="bg2"/>
                </a:solidFill>
                <a:latin typeface="Arial Black" panose="020B0A04020102020204" pitchFamily="34" charset="0"/>
              </a:rPr>
            </a:br>
            <a:r>
              <a:rPr lang="en-IN" sz="4400" b="1" dirty="0">
                <a:solidFill>
                  <a:schemeClr val="bg2"/>
                </a:solidFill>
                <a:latin typeface="Arial Black" panose="020B0A04020102020204" pitchFamily="34" charset="0"/>
              </a:rPr>
              <a:t>School of Studies in Engineering and Technology</a:t>
            </a:r>
            <a:br>
              <a:rPr lang="en-IN" sz="4400" b="1" dirty="0">
                <a:solidFill>
                  <a:schemeClr val="bg2"/>
                </a:solidFill>
                <a:latin typeface="Arial Black" panose="020B0A04020102020204" pitchFamily="34" charset="0"/>
              </a:rPr>
            </a:br>
            <a:r>
              <a:rPr lang="en-IN" sz="3600" b="1" dirty="0">
                <a:solidFill>
                  <a:schemeClr val="bg2"/>
                </a:solidFill>
                <a:latin typeface="Bell MT" panose="02020503060305020303" pitchFamily="18" charset="0"/>
              </a:rPr>
              <a:t>B.Tech – VII Semester (Session 2022-2023)</a:t>
            </a:r>
          </a:p>
        </p:txBody>
      </p:sp>
      <p:sp>
        <p:nvSpPr>
          <p:cNvPr id="3" name="Subtitle 2">
            <a:extLst>
              <a:ext uri="{FF2B5EF4-FFF2-40B4-BE49-F238E27FC236}">
                <a16:creationId xmlns:a16="http://schemas.microsoft.com/office/drawing/2014/main" id="{6C8D02A7-4DB1-4317-8075-40B46A957EEF}"/>
              </a:ext>
            </a:extLst>
          </p:cNvPr>
          <p:cNvSpPr>
            <a:spLocks noGrp="1"/>
          </p:cNvSpPr>
          <p:nvPr>
            <p:ph type="subTitle" idx="1"/>
          </p:nvPr>
        </p:nvSpPr>
        <p:spPr>
          <a:xfrm>
            <a:off x="2299598" y="3516703"/>
            <a:ext cx="8030678" cy="1393207"/>
          </a:xfrm>
        </p:spPr>
        <p:txBody>
          <a:bodyPr>
            <a:noAutofit/>
          </a:bodyPr>
          <a:lstStyle/>
          <a:p>
            <a:r>
              <a:rPr lang="en-IN" sz="3200" b="1" u="sng" dirty="0">
                <a:solidFill>
                  <a:schemeClr val="bg1">
                    <a:lumMod val="95000"/>
                    <a:lumOff val="5000"/>
                  </a:schemeClr>
                </a:solidFill>
                <a:latin typeface="Bell MT" panose="02020503060305020303" pitchFamily="18" charset="0"/>
              </a:rPr>
              <a:t>Project Name</a:t>
            </a:r>
          </a:p>
          <a:p>
            <a:r>
              <a:rPr lang="en-IN" sz="2800" b="1" dirty="0">
                <a:solidFill>
                  <a:srgbClr val="935F0D"/>
                </a:solidFill>
                <a:latin typeface="Bahnschrift" panose="020B0502040204020203" pitchFamily="34" charset="0"/>
              </a:rPr>
              <a:t>Student Support And Progression(CRM)</a:t>
            </a:r>
          </a:p>
        </p:txBody>
      </p:sp>
      <p:sp>
        <p:nvSpPr>
          <p:cNvPr id="4" name="Subtitle 2">
            <a:extLst>
              <a:ext uri="{FF2B5EF4-FFF2-40B4-BE49-F238E27FC236}">
                <a16:creationId xmlns:a16="http://schemas.microsoft.com/office/drawing/2014/main" id="{80F7CE9D-6228-48E7-ADDE-67902CE90E29}"/>
              </a:ext>
            </a:extLst>
          </p:cNvPr>
          <p:cNvSpPr txBox="1">
            <a:spLocks/>
          </p:cNvSpPr>
          <p:nvPr/>
        </p:nvSpPr>
        <p:spPr>
          <a:xfrm>
            <a:off x="426952" y="5351273"/>
            <a:ext cx="4455765" cy="1506727"/>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3400" b="1" u="sng" dirty="0">
                <a:solidFill>
                  <a:schemeClr val="accent1">
                    <a:lumMod val="40000"/>
                    <a:lumOff val="60000"/>
                  </a:schemeClr>
                </a:solidFill>
              </a:rPr>
              <a:t>Name of Project Members:-</a:t>
            </a:r>
            <a:endParaRPr lang="en-IN" b="1" dirty="0"/>
          </a:p>
          <a:p>
            <a:pPr marL="457200" indent="-457200" algn="l">
              <a:buFont typeface="Arial" panose="020B0604020202020204" pitchFamily="34" charset="0"/>
              <a:buAutoNum type="arabicPeriod"/>
            </a:pPr>
            <a:r>
              <a:rPr lang="en-IN" b="1" dirty="0"/>
              <a:t>Arvind Kumar(19107710)</a:t>
            </a:r>
          </a:p>
          <a:p>
            <a:pPr marL="457200" indent="-457200" algn="l">
              <a:buFont typeface="Arial" panose="020B0604020202020204" pitchFamily="34" charset="0"/>
              <a:buAutoNum type="arabicPeriod"/>
            </a:pPr>
            <a:r>
              <a:rPr lang="en-IN" b="1" dirty="0"/>
              <a:t>Samar Mahato(19107757)</a:t>
            </a:r>
          </a:p>
          <a:p>
            <a:pPr marL="457200" indent="-457200" algn="l">
              <a:buAutoNum type="arabicPeriod"/>
            </a:pPr>
            <a:r>
              <a:rPr lang="en-IN" b="1" dirty="0"/>
              <a:t>Atul Kumar(19107712)</a:t>
            </a:r>
          </a:p>
        </p:txBody>
      </p:sp>
      <p:sp>
        <p:nvSpPr>
          <p:cNvPr id="5" name="TextBox 4">
            <a:extLst>
              <a:ext uri="{FF2B5EF4-FFF2-40B4-BE49-F238E27FC236}">
                <a16:creationId xmlns:a16="http://schemas.microsoft.com/office/drawing/2014/main" id="{416800AC-2B9B-47BA-81B7-83CA27B67DE4}"/>
              </a:ext>
            </a:extLst>
          </p:cNvPr>
          <p:cNvSpPr txBox="1"/>
          <p:nvPr/>
        </p:nvSpPr>
        <p:spPr>
          <a:xfrm>
            <a:off x="7309283" y="5266091"/>
            <a:ext cx="4455765" cy="1123384"/>
          </a:xfrm>
          <a:prstGeom prst="rect">
            <a:avLst/>
          </a:prstGeom>
          <a:noFill/>
        </p:spPr>
        <p:txBody>
          <a:bodyPr wrap="square" rtlCol="0">
            <a:spAutoFit/>
          </a:bodyPr>
          <a:lstStyle/>
          <a:p>
            <a:r>
              <a:rPr lang="en-IN" sz="2900" b="1" u="sng" dirty="0">
                <a:solidFill>
                  <a:schemeClr val="accent1">
                    <a:lumMod val="40000"/>
                    <a:lumOff val="60000"/>
                  </a:schemeClr>
                </a:solidFill>
              </a:rPr>
              <a:t>Project Guide:-</a:t>
            </a:r>
          </a:p>
          <a:p>
            <a:endParaRPr lang="en-IN" sz="1800" b="1" u="sng" dirty="0">
              <a:solidFill>
                <a:srgbClr val="FFFF00"/>
              </a:solidFill>
            </a:endParaRPr>
          </a:p>
          <a:p>
            <a:r>
              <a:rPr lang="en-IN" sz="2000" b="1" dirty="0"/>
              <a:t>Asst. Prof. Deepak Kant </a:t>
            </a:r>
            <a:r>
              <a:rPr lang="en-IN" sz="2000" b="1" dirty="0" err="1"/>
              <a:t>Netam</a:t>
            </a:r>
            <a:endParaRPr lang="en-IN" sz="2000" b="1" dirty="0"/>
          </a:p>
        </p:txBody>
      </p:sp>
    </p:spTree>
    <p:extLst>
      <p:ext uri="{BB962C8B-B14F-4D97-AF65-F5344CB8AC3E}">
        <p14:creationId xmlns:p14="http://schemas.microsoft.com/office/powerpoint/2010/main" val="3562709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4F0C-6A82-40DC-81DD-3DDF7B5EBB63}"/>
              </a:ext>
            </a:extLst>
          </p:cNvPr>
          <p:cNvSpPr>
            <a:spLocks noGrp="1"/>
          </p:cNvSpPr>
          <p:nvPr>
            <p:ph type="title"/>
          </p:nvPr>
        </p:nvSpPr>
        <p:spPr/>
        <p:txBody>
          <a:bodyPr/>
          <a:lstStyle/>
          <a:p>
            <a:r>
              <a:rPr lang="en-IN" dirty="0"/>
              <a:t>Output</a:t>
            </a:r>
          </a:p>
        </p:txBody>
      </p:sp>
      <p:sp>
        <p:nvSpPr>
          <p:cNvPr id="5" name="Content Placeholder 4">
            <a:extLst>
              <a:ext uri="{FF2B5EF4-FFF2-40B4-BE49-F238E27FC236}">
                <a16:creationId xmlns:a16="http://schemas.microsoft.com/office/drawing/2014/main" id="{3E0D2F89-CD2D-D2DF-61AA-3CA71C6A4E76}"/>
              </a:ext>
            </a:extLst>
          </p:cNvPr>
          <p:cNvSpPr>
            <a:spLocks noGrp="1"/>
          </p:cNvSpPr>
          <p:nvPr>
            <p:ph idx="1"/>
          </p:nvPr>
        </p:nvSpPr>
        <p:spPr>
          <a:xfrm>
            <a:off x="339740" y="5878285"/>
            <a:ext cx="5242453" cy="1208421"/>
          </a:xfrm>
        </p:spPr>
        <p:txBody>
          <a:bodyPr>
            <a:normAutofit/>
          </a:bodyPr>
          <a:lstStyle/>
          <a:p>
            <a:pPr marL="0" indent="0">
              <a:buNone/>
            </a:pPr>
            <a:r>
              <a:rPr lang="en-IN" sz="1600" dirty="0"/>
              <a:t>Deployment of  smart contract in </a:t>
            </a:r>
            <a:r>
              <a:rPr lang="en-IN" sz="1600" dirty="0" err="1"/>
              <a:t>RemixIDE</a:t>
            </a:r>
            <a:endParaRPr lang="en-IN" sz="1600" dirty="0"/>
          </a:p>
        </p:txBody>
      </p:sp>
      <p:pic>
        <p:nvPicPr>
          <p:cNvPr id="6" name="Picture 5">
            <a:extLst>
              <a:ext uri="{FF2B5EF4-FFF2-40B4-BE49-F238E27FC236}">
                <a16:creationId xmlns:a16="http://schemas.microsoft.com/office/drawing/2014/main" id="{47DF8978-49B4-BE1B-FEF1-CD37D5D7FD3D}"/>
              </a:ext>
            </a:extLst>
          </p:cNvPr>
          <p:cNvPicPr>
            <a:picLocks noChangeAspect="1"/>
          </p:cNvPicPr>
          <p:nvPr/>
        </p:nvPicPr>
        <p:blipFill>
          <a:blip r:embed="rId2"/>
          <a:stretch>
            <a:fillRect/>
          </a:stretch>
        </p:blipFill>
        <p:spPr>
          <a:xfrm>
            <a:off x="947977" y="1884816"/>
            <a:ext cx="2957954" cy="4315687"/>
          </a:xfrm>
          <a:prstGeom prst="rect">
            <a:avLst/>
          </a:prstGeom>
        </p:spPr>
      </p:pic>
      <p:pic>
        <p:nvPicPr>
          <p:cNvPr id="3" name="Picture 2">
            <a:extLst>
              <a:ext uri="{FF2B5EF4-FFF2-40B4-BE49-F238E27FC236}">
                <a16:creationId xmlns:a16="http://schemas.microsoft.com/office/drawing/2014/main" id="{3BC4F8BC-50B1-49C7-FC49-44DEDDC883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3371" y="2011906"/>
            <a:ext cx="4350652" cy="3239363"/>
          </a:xfrm>
          <a:prstGeom prst="rect">
            <a:avLst/>
          </a:prstGeom>
        </p:spPr>
      </p:pic>
      <p:sp>
        <p:nvSpPr>
          <p:cNvPr id="7" name="Content Placeholder 4">
            <a:extLst>
              <a:ext uri="{FF2B5EF4-FFF2-40B4-BE49-F238E27FC236}">
                <a16:creationId xmlns:a16="http://schemas.microsoft.com/office/drawing/2014/main" id="{4475F4F7-AEA9-69D6-A2A3-5999A0588851}"/>
              </a:ext>
            </a:extLst>
          </p:cNvPr>
          <p:cNvSpPr txBox="1">
            <a:spLocks/>
          </p:cNvSpPr>
          <p:nvPr/>
        </p:nvSpPr>
        <p:spPr>
          <a:xfrm>
            <a:off x="7428412" y="5202391"/>
            <a:ext cx="3631369" cy="12084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IN" sz="1600" dirty="0"/>
              <a:t>Authenticate Through Metamask</a:t>
            </a:r>
          </a:p>
        </p:txBody>
      </p:sp>
    </p:spTree>
    <p:extLst>
      <p:ext uri="{BB962C8B-B14F-4D97-AF65-F5344CB8AC3E}">
        <p14:creationId xmlns:p14="http://schemas.microsoft.com/office/powerpoint/2010/main" val="262080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4F0C-6A82-40DC-81DD-3DDF7B5EBB63}"/>
              </a:ext>
            </a:extLst>
          </p:cNvPr>
          <p:cNvSpPr>
            <a:spLocks noGrp="1"/>
          </p:cNvSpPr>
          <p:nvPr>
            <p:ph type="title"/>
          </p:nvPr>
        </p:nvSpPr>
        <p:spPr/>
        <p:txBody>
          <a:bodyPr/>
          <a:lstStyle/>
          <a:p>
            <a:r>
              <a:rPr lang="en-IN" dirty="0"/>
              <a:t>Output</a:t>
            </a:r>
          </a:p>
        </p:txBody>
      </p:sp>
      <p:sp>
        <p:nvSpPr>
          <p:cNvPr id="11" name="Content Placeholder 10">
            <a:extLst>
              <a:ext uri="{FF2B5EF4-FFF2-40B4-BE49-F238E27FC236}">
                <a16:creationId xmlns:a16="http://schemas.microsoft.com/office/drawing/2014/main" id="{1C9271EF-78B1-E21E-71CF-C67AB6349090}"/>
              </a:ext>
            </a:extLst>
          </p:cNvPr>
          <p:cNvSpPr>
            <a:spLocks noGrp="1"/>
          </p:cNvSpPr>
          <p:nvPr>
            <p:ph idx="1"/>
          </p:nvPr>
        </p:nvSpPr>
        <p:spPr>
          <a:xfrm>
            <a:off x="887966" y="5738949"/>
            <a:ext cx="4041086" cy="868786"/>
          </a:xfrm>
        </p:spPr>
        <p:txBody>
          <a:bodyPr/>
          <a:lstStyle/>
          <a:p>
            <a:pPr marL="0" indent="0" algn="ctr">
              <a:buNone/>
            </a:pPr>
            <a:r>
              <a:rPr lang="en-IN" dirty="0"/>
              <a:t>Metamask Notification to Connect Database for Sign In</a:t>
            </a:r>
          </a:p>
        </p:txBody>
      </p:sp>
      <p:pic>
        <p:nvPicPr>
          <p:cNvPr id="8" name="Picture 7">
            <a:extLst>
              <a:ext uri="{FF2B5EF4-FFF2-40B4-BE49-F238E27FC236}">
                <a16:creationId xmlns:a16="http://schemas.microsoft.com/office/drawing/2014/main" id="{EBFB2AB3-1685-82C7-AF4A-2F42D631DF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897" y="1912373"/>
            <a:ext cx="6810104" cy="3730781"/>
          </a:xfrm>
          <a:prstGeom prst="rect">
            <a:avLst/>
          </a:prstGeom>
        </p:spPr>
      </p:pic>
      <p:pic>
        <p:nvPicPr>
          <p:cNvPr id="9" name="Picture 8">
            <a:extLst>
              <a:ext uri="{FF2B5EF4-FFF2-40B4-BE49-F238E27FC236}">
                <a16:creationId xmlns:a16="http://schemas.microsoft.com/office/drawing/2014/main" id="{5E0E24FC-1EA8-9370-A241-364742A44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12373"/>
            <a:ext cx="5246888" cy="3946425"/>
          </a:xfrm>
          <a:prstGeom prst="rect">
            <a:avLst/>
          </a:prstGeom>
        </p:spPr>
      </p:pic>
      <p:sp>
        <p:nvSpPr>
          <p:cNvPr id="12" name="Content Placeholder 10">
            <a:extLst>
              <a:ext uri="{FF2B5EF4-FFF2-40B4-BE49-F238E27FC236}">
                <a16:creationId xmlns:a16="http://schemas.microsoft.com/office/drawing/2014/main" id="{694BBCDE-111B-F228-227E-EE5B3B2D809D}"/>
              </a:ext>
            </a:extLst>
          </p:cNvPr>
          <p:cNvSpPr txBox="1">
            <a:spLocks/>
          </p:cNvSpPr>
          <p:nvPr/>
        </p:nvSpPr>
        <p:spPr>
          <a:xfrm>
            <a:off x="6683520" y="5703496"/>
            <a:ext cx="4041086" cy="8687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IN" dirty="0"/>
              <a:t>Upload Image and Text</a:t>
            </a:r>
          </a:p>
        </p:txBody>
      </p:sp>
    </p:spTree>
    <p:extLst>
      <p:ext uri="{BB962C8B-B14F-4D97-AF65-F5344CB8AC3E}">
        <p14:creationId xmlns:p14="http://schemas.microsoft.com/office/powerpoint/2010/main" val="246116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4F0C-6A82-40DC-81DD-3DDF7B5EBB63}"/>
              </a:ext>
            </a:extLst>
          </p:cNvPr>
          <p:cNvSpPr>
            <a:spLocks noGrp="1"/>
          </p:cNvSpPr>
          <p:nvPr>
            <p:ph type="title"/>
          </p:nvPr>
        </p:nvSpPr>
        <p:spPr/>
        <p:txBody>
          <a:bodyPr/>
          <a:lstStyle/>
          <a:p>
            <a:r>
              <a:rPr lang="en-IN" dirty="0"/>
              <a:t>Output</a:t>
            </a:r>
          </a:p>
        </p:txBody>
      </p:sp>
      <p:sp>
        <p:nvSpPr>
          <p:cNvPr id="12" name="Content Placeholder 10">
            <a:extLst>
              <a:ext uri="{FF2B5EF4-FFF2-40B4-BE49-F238E27FC236}">
                <a16:creationId xmlns:a16="http://schemas.microsoft.com/office/drawing/2014/main" id="{694BBCDE-111B-F228-227E-EE5B3B2D809D}"/>
              </a:ext>
            </a:extLst>
          </p:cNvPr>
          <p:cNvSpPr txBox="1">
            <a:spLocks/>
          </p:cNvSpPr>
          <p:nvPr/>
        </p:nvSpPr>
        <p:spPr>
          <a:xfrm>
            <a:off x="3853234" y="6244045"/>
            <a:ext cx="4041086" cy="60115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IN" dirty="0"/>
              <a:t>Final Output</a:t>
            </a:r>
          </a:p>
        </p:txBody>
      </p:sp>
      <p:pic>
        <p:nvPicPr>
          <p:cNvPr id="5" name="Picture 4">
            <a:extLst>
              <a:ext uri="{FF2B5EF4-FFF2-40B4-BE49-F238E27FC236}">
                <a16:creationId xmlns:a16="http://schemas.microsoft.com/office/drawing/2014/main" id="{D526B0F5-8D13-5701-50FB-ACF5253E9D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1405" y="1916111"/>
            <a:ext cx="8669935" cy="4327933"/>
          </a:xfrm>
          <a:prstGeom prst="rect">
            <a:avLst/>
          </a:prstGeom>
        </p:spPr>
      </p:pic>
    </p:spTree>
    <p:extLst>
      <p:ext uri="{BB962C8B-B14F-4D97-AF65-F5344CB8AC3E}">
        <p14:creationId xmlns:p14="http://schemas.microsoft.com/office/powerpoint/2010/main" val="284664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7CDB-60A3-4F94-A11D-E94E10CFE087}"/>
              </a:ext>
            </a:extLst>
          </p:cNvPr>
          <p:cNvSpPr>
            <a:spLocks noGrp="1"/>
          </p:cNvSpPr>
          <p:nvPr>
            <p:ph type="title"/>
          </p:nvPr>
        </p:nvSpPr>
        <p:spPr/>
        <p:txBody>
          <a:bodyPr/>
          <a:lstStyle/>
          <a:p>
            <a:r>
              <a:rPr lang="en-IN" dirty="0"/>
              <a:t>Feasibility Study </a:t>
            </a:r>
          </a:p>
        </p:txBody>
      </p:sp>
      <p:sp>
        <p:nvSpPr>
          <p:cNvPr id="3" name="Content Placeholder 2">
            <a:extLst>
              <a:ext uri="{FF2B5EF4-FFF2-40B4-BE49-F238E27FC236}">
                <a16:creationId xmlns:a16="http://schemas.microsoft.com/office/drawing/2014/main" id="{8C3E5604-43B9-4FC5-B8FF-F3A8492F19E5}"/>
              </a:ext>
            </a:extLst>
          </p:cNvPr>
          <p:cNvSpPr>
            <a:spLocks noGrp="1"/>
          </p:cNvSpPr>
          <p:nvPr>
            <p:ph idx="1"/>
          </p:nvPr>
        </p:nvSpPr>
        <p:spPr/>
        <p:txBody>
          <a:bodyPr/>
          <a:lstStyle/>
          <a:p>
            <a:pPr algn="just"/>
            <a:r>
              <a:rPr lang="en-US" dirty="0"/>
              <a:t>Validating appropriate objectives for a blockchain based project is a crucial stage to determining its feasibility.</a:t>
            </a:r>
          </a:p>
          <a:p>
            <a:pPr algn="just"/>
            <a:r>
              <a:rPr lang="en-US" dirty="0"/>
              <a:t>Apart from Ethereum we are used Matic that provide more feasibility to authenticate the user.</a:t>
            </a:r>
          </a:p>
          <a:p>
            <a:pPr algn="just"/>
            <a:r>
              <a:rPr lang="en-US" dirty="0"/>
              <a:t>Most of the using applications are freely available for the testing purpose that will very feasible to enhance the project with commercial purpose.</a:t>
            </a:r>
          </a:p>
          <a:p>
            <a:pPr algn="just"/>
            <a:r>
              <a:rPr lang="en-US" dirty="0"/>
              <a:t>The major challenge in blockchain technology doesn’t allow modification of the data once the recorded.</a:t>
            </a:r>
          </a:p>
        </p:txBody>
      </p:sp>
    </p:spTree>
    <p:extLst>
      <p:ext uri="{BB962C8B-B14F-4D97-AF65-F5344CB8AC3E}">
        <p14:creationId xmlns:p14="http://schemas.microsoft.com/office/powerpoint/2010/main" val="311815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FC7B-15B1-49BC-87D1-762F909A9C95}"/>
              </a:ext>
            </a:extLst>
          </p:cNvPr>
          <p:cNvSpPr>
            <a:spLocks noGrp="1"/>
          </p:cNvSpPr>
          <p:nvPr>
            <p:ph type="title"/>
          </p:nvPr>
        </p:nvSpPr>
        <p:spPr/>
        <p:txBody>
          <a:bodyPr/>
          <a:lstStyle/>
          <a:p>
            <a:r>
              <a:rPr lang="en-US" dirty="0"/>
              <a:t>Future work (Scope of work):</a:t>
            </a:r>
            <a:endParaRPr lang="en-IN" dirty="0"/>
          </a:p>
        </p:txBody>
      </p:sp>
      <p:sp>
        <p:nvSpPr>
          <p:cNvPr id="3" name="Content Placeholder 2">
            <a:extLst>
              <a:ext uri="{FF2B5EF4-FFF2-40B4-BE49-F238E27FC236}">
                <a16:creationId xmlns:a16="http://schemas.microsoft.com/office/drawing/2014/main" id="{A8315191-F968-42B5-B499-FCE2B5F3F2A1}"/>
              </a:ext>
            </a:extLst>
          </p:cNvPr>
          <p:cNvSpPr>
            <a:spLocks noGrp="1"/>
          </p:cNvSpPr>
          <p:nvPr>
            <p:ph idx="1"/>
          </p:nvPr>
        </p:nvSpPr>
        <p:spPr>
          <a:xfrm>
            <a:off x="1141412" y="1979720"/>
            <a:ext cx="9905999" cy="3811481"/>
          </a:xfrm>
        </p:spPr>
        <p:txBody>
          <a:bodyPr>
            <a:normAutofit/>
          </a:bodyPr>
          <a:lstStyle/>
          <a:p>
            <a:endParaRPr lang="en-US" dirty="0"/>
          </a:p>
          <a:p>
            <a:pPr marL="0" indent="0">
              <a:buNone/>
            </a:pPr>
            <a:r>
              <a:rPr lang="en-US" dirty="0"/>
              <a:t>For the aspects of the work, there are some functionalities which could be added to the project. </a:t>
            </a:r>
          </a:p>
          <a:p>
            <a:pPr marL="0" indent="0">
              <a:buNone/>
            </a:pPr>
            <a:endParaRPr lang="en-US" dirty="0"/>
          </a:p>
          <a:p>
            <a:r>
              <a:rPr lang="en-IN" sz="1800" dirty="0">
                <a:effectLst/>
                <a:latin typeface="+mj-lt"/>
                <a:ea typeface="Times New Roman" panose="02020603050405020304" pitchFamily="18" charset="0"/>
              </a:rPr>
              <a:t>This decentralised technology based on block chains can also be applied to other social media applications.</a:t>
            </a:r>
          </a:p>
          <a:p>
            <a:r>
              <a:rPr lang="en-IN" dirty="0">
                <a:latin typeface="+mj-lt"/>
              </a:rPr>
              <a:t>Direct interact with student-student, student-faculty and faculty-head of the department.</a:t>
            </a:r>
          </a:p>
          <a:p>
            <a:r>
              <a:rPr lang="en-IN" sz="1800" dirty="0">
                <a:effectLst/>
                <a:latin typeface="+mj-lt"/>
                <a:ea typeface="Times New Roman" panose="02020603050405020304" pitchFamily="18" charset="0"/>
              </a:rPr>
              <a:t>And also add the Certificate Verification System that will help the Universities and Colleges (Shortens the verification time of the college degree 2-3 days to 10 minutes).</a:t>
            </a:r>
            <a:endParaRPr lang="en-US" dirty="0">
              <a:latin typeface="+mj-lt"/>
            </a:endParaRPr>
          </a:p>
        </p:txBody>
      </p:sp>
    </p:spTree>
    <p:extLst>
      <p:ext uri="{BB962C8B-B14F-4D97-AF65-F5344CB8AC3E}">
        <p14:creationId xmlns:p14="http://schemas.microsoft.com/office/powerpoint/2010/main" val="28567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EAD64-4F11-1E36-64A4-782687B4D289}"/>
              </a:ext>
            </a:extLst>
          </p:cNvPr>
          <p:cNvSpPr>
            <a:spLocks noGrp="1"/>
          </p:cNvSpPr>
          <p:nvPr>
            <p:ph idx="1"/>
          </p:nvPr>
        </p:nvSpPr>
        <p:spPr>
          <a:xfrm>
            <a:off x="1083076" y="790113"/>
            <a:ext cx="9964335" cy="5001088"/>
          </a:xfrm>
        </p:spPr>
        <p:txBody>
          <a:bodyPr/>
          <a:lstStyle/>
          <a:p>
            <a:pPr marL="2286000" lvl="5" indent="0" algn="ctr">
              <a:buNone/>
            </a:pPr>
            <a:endParaRPr lang="en-IN" sz="5400" dirty="0"/>
          </a:p>
          <a:p>
            <a:pPr marL="2286000" lvl="5" indent="0" algn="ctr">
              <a:buNone/>
            </a:pPr>
            <a:endParaRPr lang="en-IN" sz="5400" dirty="0"/>
          </a:p>
          <a:p>
            <a:pPr marL="2286000" lvl="5" indent="0">
              <a:buNone/>
            </a:pPr>
            <a:r>
              <a:rPr lang="en-IN" sz="5400" dirty="0"/>
              <a:t>		Thank You</a:t>
            </a:r>
          </a:p>
          <a:p>
            <a:pPr marL="2286000" lvl="5" indent="0" algn="ctr">
              <a:buNone/>
            </a:pPr>
            <a:endParaRPr lang="en-IN" sz="5400" dirty="0"/>
          </a:p>
        </p:txBody>
      </p:sp>
    </p:spTree>
    <p:extLst>
      <p:ext uri="{BB962C8B-B14F-4D97-AF65-F5344CB8AC3E}">
        <p14:creationId xmlns:p14="http://schemas.microsoft.com/office/powerpoint/2010/main" val="2163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0F61-CD9B-476F-BDA2-962ED759DB0E}"/>
              </a:ext>
            </a:extLst>
          </p:cNvPr>
          <p:cNvSpPr>
            <a:spLocks noGrp="1"/>
          </p:cNvSpPr>
          <p:nvPr>
            <p:ph type="title"/>
          </p:nvPr>
        </p:nvSpPr>
        <p:spPr/>
        <p:txBody>
          <a:bodyPr/>
          <a:lstStyle/>
          <a:p>
            <a:r>
              <a:rPr lang="en-IN" dirty="0"/>
              <a:t>Abstract of project</a:t>
            </a:r>
          </a:p>
        </p:txBody>
      </p:sp>
      <p:sp>
        <p:nvSpPr>
          <p:cNvPr id="3" name="Content Placeholder 2">
            <a:extLst>
              <a:ext uri="{FF2B5EF4-FFF2-40B4-BE49-F238E27FC236}">
                <a16:creationId xmlns:a16="http://schemas.microsoft.com/office/drawing/2014/main" id="{AF8F1B61-2BC4-48B0-827C-7520DFD4D485}"/>
              </a:ext>
            </a:extLst>
          </p:cNvPr>
          <p:cNvSpPr>
            <a:spLocks noGrp="1"/>
          </p:cNvSpPr>
          <p:nvPr>
            <p:ph idx="1"/>
          </p:nvPr>
        </p:nvSpPr>
        <p:spPr/>
        <p:txBody>
          <a:bodyPr>
            <a:normAutofit/>
          </a:bodyPr>
          <a:lstStyle/>
          <a:p>
            <a:pPr algn="just"/>
            <a:r>
              <a:rPr lang="en-IN" sz="2400" b="1" dirty="0">
                <a:solidFill>
                  <a:schemeClr val="accent4">
                    <a:lumMod val="50000"/>
                  </a:schemeClr>
                </a:solidFill>
                <a:latin typeface="Bahnschrift" panose="020B0502040204020203" pitchFamily="34" charset="0"/>
              </a:rPr>
              <a:t>Student Support </a:t>
            </a:r>
            <a:r>
              <a:rPr lang="en-IN" sz="2400" b="1" dirty="0">
                <a:solidFill>
                  <a:srgbClr val="935F0D"/>
                </a:solidFill>
                <a:latin typeface="Bahnschrift" panose="020B0502040204020203" pitchFamily="34" charset="0"/>
              </a:rPr>
              <a:t>And</a:t>
            </a:r>
            <a:r>
              <a:rPr lang="en-IN" sz="2400" b="1" dirty="0">
                <a:solidFill>
                  <a:schemeClr val="accent4">
                    <a:lumMod val="50000"/>
                  </a:schemeClr>
                </a:solidFill>
                <a:latin typeface="Bahnschrift" panose="020B0502040204020203" pitchFamily="34" charset="0"/>
              </a:rPr>
              <a:t> Progression(CRM- Content Resource) </a:t>
            </a:r>
            <a:r>
              <a:rPr lang="en-US" dirty="0"/>
              <a:t>is the platform in which all student of our college or other colleges can create a community to </a:t>
            </a:r>
            <a:r>
              <a:rPr lang="en-US" dirty="0" err="1"/>
              <a:t>collabrate</a:t>
            </a:r>
            <a:r>
              <a:rPr lang="en-US" dirty="0"/>
              <a:t>. This is on-campus discussion forum for the student of the campus. The platform Student Support And Progression is a blockchain based platform that is used for students interaction and as well as  students can posts their achievement that will helpful to the department to collect the data of the students.  The user needs to create an account to posts questions, achievement and answers .</a:t>
            </a:r>
            <a:endParaRPr lang="en-IN" dirty="0"/>
          </a:p>
        </p:txBody>
      </p:sp>
    </p:spTree>
    <p:extLst>
      <p:ext uri="{BB962C8B-B14F-4D97-AF65-F5344CB8AC3E}">
        <p14:creationId xmlns:p14="http://schemas.microsoft.com/office/powerpoint/2010/main" val="265986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2B99-4CE0-4465-9208-29049DF075A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49670A0-282C-469A-AE9C-64AB07B3BD67}"/>
              </a:ext>
            </a:extLst>
          </p:cNvPr>
          <p:cNvSpPr>
            <a:spLocks noGrp="1"/>
          </p:cNvSpPr>
          <p:nvPr>
            <p:ph idx="1"/>
          </p:nvPr>
        </p:nvSpPr>
        <p:spPr/>
        <p:txBody>
          <a:bodyPr>
            <a:normAutofit/>
          </a:bodyPr>
          <a:lstStyle/>
          <a:p>
            <a:pPr algn="just"/>
            <a:r>
              <a:rPr lang="en-US" dirty="0"/>
              <a:t>Student Support And Progression – It is the decentralized platform for the effective interaction, effective exposer, and a right direction towards communication. This application is to provide our users opportunities to enhance their knowledge by sharing their views (by asking and answering questions) and discussions with other users. </a:t>
            </a:r>
          </a:p>
          <a:p>
            <a:pPr algn="just"/>
            <a:r>
              <a:rPr lang="en-US" dirty="0"/>
              <a:t>Also, Students can share their achievements like GATE/CAT/GRE/JAM score, achieved medals in competitions, scholarships, etc. that will save in blockchain database and provide the secure and transparent information management. There is no third party allows to misuse the data and its provide the owners data control.</a:t>
            </a:r>
            <a:endParaRPr lang="en-IN" dirty="0"/>
          </a:p>
        </p:txBody>
      </p:sp>
    </p:spTree>
    <p:extLst>
      <p:ext uri="{BB962C8B-B14F-4D97-AF65-F5344CB8AC3E}">
        <p14:creationId xmlns:p14="http://schemas.microsoft.com/office/powerpoint/2010/main" val="303394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3882-2805-4255-9019-DA6B542E2DBD}"/>
              </a:ext>
            </a:extLst>
          </p:cNvPr>
          <p:cNvSpPr>
            <a:spLocks noGrp="1"/>
          </p:cNvSpPr>
          <p:nvPr>
            <p:ph type="title"/>
          </p:nvPr>
        </p:nvSpPr>
        <p:spPr/>
        <p:txBody>
          <a:bodyPr/>
          <a:lstStyle/>
          <a:p>
            <a:r>
              <a:rPr lang="en-IN" dirty="0"/>
              <a:t>Objective of the project</a:t>
            </a:r>
          </a:p>
        </p:txBody>
      </p:sp>
      <p:sp>
        <p:nvSpPr>
          <p:cNvPr id="3" name="Content Placeholder 2">
            <a:extLst>
              <a:ext uri="{FF2B5EF4-FFF2-40B4-BE49-F238E27FC236}">
                <a16:creationId xmlns:a16="http://schemas.microsoft.com/office/drawing/2014/main" id="{0F713A3B-9C30-4D84-931F-947E53B5BE15}"/>
              </a:ext>
            </a:extLst>
          </p:cNvPr>
          <p:cNvSpPr>
            <a:spLocks noGrp="1"/>
          </p:cNvSpPr>
          <p:nvPr>
            <p:ph idx="1"/>
          </p:nvPr>
        </p:nvSpPr>
        <p:spPr/>
        <p:txBody>
          <a:bodyPr/>
          <a:lstStyle/>
          <a:p>
            <a:pPr algn="just"/>
            <a:r>
              <a:rPr lang="en-US" dirty="0"/>
              <a:t>Using the blockchain to develop a effective platform for interaction, exposure and quality communication between the students regarding questions, answer and their secure data management. It is developed by blockchain based database.</a:t>
            </a:r>
          </a:p>
          <a:p>
            <a:endParaRPr lang="en-IN" dirty="0"/>
          </a:p>
        </p:txBody>
      </p:sp>
    </p:spTree>
    <p:extLst>
      <p:ext uri="{BB962C8B-B14F-4D97-AF65-F5344CB8AC3E}">
        <p14:creationId xmlns:p14="http://schemas.microsoft.com/office/powerpoint/2010/main" val="12445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ECCE-E7EF-85A4-AD62-6FAC314F0500}"/>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E7495054-7FCF-3E24-8F10-25E2DA97B742}"/>
              </a:ext>
            </a:extLst>
          </p:cNvPr>
          <p:cNvSpPr>
            <a:spLocks noGrp="1"/>
          </p:cNvSpPr>
          <p:nvPr>
            <p:ph idx="1"/>
          </p:nvPr>
        </p:nvSpPr>
        <p:spPr>
          <a:xfrm>
            <a:off x="818712" y="2222287"/>
            <a:ext cx="10554574" cy="4635713"/>
          </a:xfrm>
        </p:spPr>
        <p:txBody>
          <a:bodyPr>
            <a:normAutofit/>
          </a:bodyPr>
          <a:lstStyle/>
          <a:p>
            <a:pPr marL="0" indent="0">
              <a:buNone/>
            </a:pPr>
            <a:r>
              <a:rPr lang="en-US" dirty="0"/>
              <a:t>These are some researches work we came across which have some similarities with our projects: </a:t>
            </a:r>
          </a:p>
          <a:p>
            <a:r>
              <a:rPr lang="en-IN" dirty="0">
                <a:effectLst/>
                <a:latin typeface="+mj-lt"/>
                <a:ea typeface="Times New Roman" panose="02020603050405020304" pitchFamily="18" charset="0"/>
              </a:rPr>
              <a:t>Dinesh Kumar </a:t>
            </a:r>
            <a:r>
              <a:rPr lang="en-IN" dirty="0" err="1">
                <a:effectLst/>
                <a:latin typeface="+mj-lt"/>
                <a:ea typeface="Times New Roman" panose="02020603050405020304" pitchFamily="18" charset="0"/>
              </a:rPr>
              <a:t>K,Senthil</a:t>
            </a:r>
            <a:r>
              <a:rPr lang="en-IN" dirty="0">
                <a:effectLst/>
                <a:latin typeface="+mj-lt"/>
                <a:ea typeface="Times New Roman" panose="02020603050405020304" pitchFamily="18" charset="0"/>
              </a:rPr>
              <a:t> P, and Manoj Kumar D.S, “Educational Certificate Verification  System Using Blockchain”, International Journal of Scientific &amp; Technology Research, ISSN2277-8616,Vol.9, No. 3,pp.82-85, 2020</a:t>
            </a:r>
          </a:p>
          <a:p>
            <a:r>
              <a:rPr lang="en-IN" sz="1800" dirty="0" err="1">
                <a:effectLst/>
                <a:latin typeface="+mj-lt"/>
                <a:ea typeface="Times New Roman" panose="02020603050405020304" pitchFamily="18" charset="0"/>
              </a:rPr>
              <a:t>Valeti</a:t>
            </a:r>
            <a:r>
              <a:rPr lang="en-IN" sz="1800" dirty="0">
                <a:effectLst/>
                <a:latin typeface="+mj-lt"/>
                <a:ea typeface="Times New Roman" panose="02020603050405020304" pitchFamily="18" charset="0"/>
              </a:rPr>
              <a:t> Deepika, 2D. Lalitha </a:t>
            </a:r>
            <a:r>
              <a:rPr lang="en-IN" sz="1800" dirty="0" err="1">
                <a:effectLst/>
                <a:latin typeface="+mj-lt"/>
                <a:ea typeface="Times New Roman" panose="02020603050405020304" pitchFamily="18" charset="0"/>
              </a:rPr>
              <a:t>Bhaskari</a:t>
            </a:r>
            <a:r>
              <a:rPr lang="en-IN" sz="1800" dirty="0">
                <a:effectLst/>
                <a:latin typeface="+mj-lt"/>
                <a:ea typeface="Times New Roman" panose="02020603050405020304" pitchFamily="18" charset="0"/>
              </a:rPr>
              <a:t> 1M.Tech Student, Department of Information Technology, 2Professor, Department of Computer Science and Systems Engineering, Andhra University College of Engineering (A), Andhra University, Visakhapatnam, AP, India. © 2020 JETIR November 2020, Volume 7, Issue 11 www.jetir.org (ISSN-2349-5162)</a:t>
            </a:r>
          </a:p>
          <a:p>
            <a:r>
              <a:rPr lang="en-IN" sz="1800" dirty="0">
                <a:effectLst/>
                <a:latin typeface="+mj-lt"/>
                <a:ea typeface="Times New Roman" panose="02020603050405020304" pitchFamily="18" charset="0"/>
              </a:rPr>
              <a:t>Md. </a:t>
            </a:r>
            <a:r>
              <a:rPr lang="en-IN" sz="1800" dirty="0" err="1">
                <a:effectLst/>
                <a:latin typeface="+mj-lt"/>
                <a:ea typeface="Times New Roman" panose="02020603050405020304" pitchFamily="18" charset="0"/>
              </a:rPr>
              <a:t>Sabab</a:t>
            </a:r>
            <a:r>
              <a:rPr lang="en-IN" sz="1800" dirty="0">
                <a:effectLst/>
                <a:latin typeface="+mj-lt"/>
                <a:ea typeface="Times New Roman" panose="02020603050405020304" pitchFamily="18" charset="0"/>
              </a:rPr>
              <a:t> </a:t>
            </a:r>
            <a:r>
              <a:rPr lang="en-IN" sz="1800" dirty="0" err="1">
                <a:effectLst/>
                <a:latin typeface="+mj-lt"/>
                <a:ea typeface="Times New Roman" panose="02020603050405020304" pitchFamily="18" charset="0"/>
              </a:rPr>
              <a:t>Zulfiker</a:t>
            </a:r>
            <a:r>
              <a:rPr lang="en-IN" sz="1800" dirty="0">
                <a:effectLst/>
                <a:latin typeface="+mj-lt"/>
                <a:ea typeface="Times New Roman" panose="02020603050405020304" pitchFamily="18" charset="0"/>
              </a:rPr>
              <a:t>, Nasrin Kabir, Al Amin Biswas, </a:t>
            </a:r>
            <a:r>
              <a:rPr lang="en-IN" sz="1800" dirty="0" err="1">
                <a:effectLst/>
                <a:latin typeface="+mj-lt"/>
                <a:ea typeface="Times New Roman" panose="02020603050405020304" pitchFamily="18" charset="0"/>
              </a:rPr>
              <a:t>Partha</a:t>
            </a:r>
            <a:r>
              <a:rPr lang="en-IN" sz="1800" dirty="0">
                <a:effectLst/>
                <a:latin typeface="+mj-lt"/>
                <a:ea typeface="Times New Roman" panose="02020603050405020304" pitchFamily="18" charset="0"/>
              </a:rPr>
              <a:t> Chakraborty and Md. </a:t>
            </a:r>
            <a:r>
              <a:rPr lang="en-IN" sz="1800" dirty="0" err="1">
                <a:effectLst/>
                <a:latin typeface="+mj-lt"/>
                <a:ea typeface="Times New Roman" panose="02020603050405020304" pitchFamily="18" charset="0"/>
              </a:rPr>
              <a:t>Mahfujur</a:t>
            </a:r>
            <a:r>
              <a:rPr lang="en-IN" sz="1800" dirty="0">
                <a:effectLst/>
                <a:latin typeface="+mj-lt"/>
                <a:ea typeface="Times New Roman" panose="02020603050405020304" pitchFamily="18" charset="0"/>
              </a:rPr>
              <a:t> Rahman, “Predicting Students’ Performance of the Private Universities of Bangladesh using Machine Learning Approaches” International Journal of Advanced Computer Science and Applications(IJACSA), 11(3), 2020. </a:t>
            </a:r>
          </a:p>
          <a:p>
            <a:endParaRPr lang="en-IN" dirty="0">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4530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7C5-F3B9-4F55-8493-64C4524B87DB}"/>
              </a:ext>
            </a:extLst>
          </p:cNvPr>
          <p:cNvSpPr>
            <a:spLocks noGrp="1"/>
          </p:cNvSpPr>
          <p:nvPr>
            <p:ph type="title"/>
          </p:nvPr>
        </p:nvSpPr>
        <p:spPr>
          <a:xfrm>
            <a:off x="1143001" y="192389"/>
            <a:ext cx="9905998" cy="1254671"/>
          </a:xfrm>
        </p:spPr>
        <p:txBody>
          <a:bodyPr/>
          <a:lstStyle/>
          <a:p>
            <a:r>
              <a:rPr lang="en-IN" dirty="0"/>
              <a:t>Proposed methodology</a:t>
            </a:r>
          </a:p>
        </p:txBody>
      </p:sp>
      <p:sp>
        <p:nvSpPr>
          <p:cNvPr id="3" name="Content Placeholder 2">
            <a:extLst>
              <a:ext uri="{FF2B5EF4-FFF2-40B4-BE49-F238E27FC236}">
                <a16:creationId xmlns:a16="http://schemas.microsoft.com/office/drawing/2014/main" id="{5DB0A122-6024-4407-808A-8B8C97653FBE}"/>
              </a:ext>
            </a:extLst>
          </p:cNvPr>
          <p:cNvSpPr>
            <a:spLocks noGrp="1"/>
          </p:cNvSpPr>
          <p:nvPr>
            <p:ph idx="1"/>
          </p:nvPr>
        </p:nvSpPr>
        <p:spPr>
          <a:xfrm>
            <a:off x="1056127" y="1882065"/>
            <a:ext cx="10094226" cy="4900475"/>
          </a:xfrm>
        </p:spPr>
        <p:txBody>
          <a:bodyPr>
            <a:normAutofit/>
          </a:bodyPr>
          <a:lstStyle/>
          <a:p>
            <a:pPr marL="0" indent="0" algn="just">
              <a:buNone/>
            </a:pPr>
            <a:r>
              <a:rPr lang="en-US" dirty="0"/>
              <a:t>The prototyping model is a systems development method in which prototype is build, tested, and then reworked as necessary until an acceptance outcome is achieved from which the complete system or product can be developed. We will follow the following methodology: - </a:t>
            </a:r>
          </a:p>
          <a:p>
            <a:pPr algn="just"/>
            <a:r>
              <a:rPr lang="en-US" dirty="0"/>
              <a:t> Requirement Analysis </a:t>
            </a:r>
          </a:p>
          <a:p>
            <a:pPr algn="just"/>
            <a:r>
              <a:rPr lang="en-US" dirty="0"/>
              <a:t> Feasibility Study </a:t>
            </a:r>
          </a:p>
          <a:p>
            <a:pPr algn="just"/>
            <a:r>
              <a:rPr lang="en-US" dirty="0"/>
              <a:t> Create a prototype </a:t>
            </a:r>
          </a:p>
          <a:p>
            <a:pPr algn="just"/>
            <a:r>
              <a:rPr lang="en-US" dirty="0"/>
              <a:t> Customer review and approval </a:t>
            </a:r>
          </a:p>
          <a:p>
            <a:pPr algn="just"/>
            <a:r>
              <a:rPr lang="en-US" dirty="0"/>
              <a:t> Design </a:t>
            </a:r>
          </a:p>
          <a:p>
            <a:pPr algn="just"/>
            <a:r>
              <a:rPr lang="en-US" dirty="0"/>
              <a:t> Coding </a:t>
            </a:r>
          </a:p>
          <a:p>
            <a:pPr algn="just"/>
            <a:r>
              <a:rPr lang="en-US" dirty="0"/>
              <a:t> Testing </a:t>
            </a:r>
          </a:p>
          <a:p>
            <a:pPr algn="just"/>
            <a:r>
              <a:rPr lang="en-US" dirty="0"/>
              <a:t> Installation and Maintenance</a:t>
            </a:r>
            <a:endParaRPr lang="en-IN" dirty="0"/>
          </a:p>
        </p:txBody>
      </p:sp>
      <p:pic>
        <p:nvPicPr>
          <p:cNvPr id="5" name="Picture 4">
            <a:extLst>
              <a:ext uri="{FF2B5EF4-FFF2-40B4-BE49-F238E27FC236}">
                <a16:creationId xmlns:a16="http://schemas.microsoft.com/office/drawing/2014/main" id="{94607136-2F08-27A8-3C38-B82F20B40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84" y="3053918"/>
            <a:ext cx="4371089" cy="3804082"/>
          </a:xfrm>
          <a:prstGeom prst="rect">
            <a:avLst/>
          </a:prstGeom>
        </p:spPr>
      </p:pic>
    </p:spTree>
    <p:extLst>
      <p:ext uri="{BB962C8B-B14F-4D97-AF65-F5344CB8AC3E}">
        <p14:creationId xmlns:p14="http://schemas.microsoft.com/office/powerpoint/2010/main" val="308983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57C-6B4D-2FE9-3004-F112CFD61160}"/>
              </a:ext>
            </a:extLst>
          </p:cNvPr>
          <p:cNvSpPr>
            <a:spLocks noGrp="1"/>
          </p:cNvSpPr>
          <p:nvPr>
            <p:ph type="title"/>
          </p:nvPr>
        </p:nvSpPr>
        <p:spPr/>
        <p:txBody>
          <a:bodyPr/>
          <a:lstStyle/>
          <a:p>
            <a:r>
              <a:rPr lang="en-IN" dirty="0"/>
              <a:t>Hardware/ Software Requirement</a:t>
            </a:r>
          </a:p>
        </p:txBody>
      </p:sp>
      <p:sp>
        <p:nvSpPr>
          <p:cNvPr id="3" name="Content Placeholder 2">
            <a:extLst>
              <a:ext uri="{FF2B5EF4-FFF2-40B4-BE49-F238E27FC236}">
                <a16:creationId xmlns:a16="http://schemas.microsoft.com/office/drawing/2014/main" id="{553B82CF-EE9E-9A28-2D55-0E75C216A534}"/>
              </a:ext>
            </a:extLst>
          </p:cNvPr>
          <p:cNvSpPr>
            <a:spLocks noGrp="1"/>
          </p:cNvSpPr>
          <p:nvPr>
            <p:ph idx="1"/>
          </p:nvPr>
        </p:nvSpPr>
        <p:spPr>
          <a:xfrm>
            <a:off x="0" y="1788461"/>
            <a:ext cx="3535680" cy="4966638"/>
          </a:xfrm>
        </p:spPr>
        <p:txBody>
          <a:bodyPr>
            <a:normAutofit/>
          </a:bodyPr>
          <a:lstStyle/>
          <a:p>
            <a:r>
              <a:rPr lang="en-IN" sz="2000" dirty="0"/>
              <a:t>Software</a:t>
            </a:r>
          </a:p>
          <a:p>
            <a:pPr>
              <a:buFont typeface="Wingdings" panose="05000000000000000000" pitchFamily="2" charset="2"/>
              <a:buChar char="Ø"/>
            </a:pPr>
            <a:r>
              <a:rPr lang="en-IN" sz="1400" b="1" dirty="0"/>
              <a:t>VS code: “^1.73”</a:t>
            </a:r>
          </a:p>
          <a:p>
            <a:pPr>
              <a:buFont typeface="Wingdings" panose="05000000000000000000" pitchFamily="2" charset="2"/>
              <a:buChar char="Ø"/>
            </a:pPr>
            <a:r>
              <a:rPr lang="en-IN" sz="1400" b="1" dirty="0" err="1"/>
              <a:t>RemixId</a:t>
            </a:r>
            <a:r>
              <a:rPr lang="en-IN" sz="1400" b="1" dirty="0"/>
              <a:t> : “^0.28.1”</a:t>
            </a:r>
          </a:p>
          <a:p>
            <a:pPr>
              <a:buFont typeface="Wingdings" panose="05000000000000000000" pitchFamily="2" charset="2"/>
              <a:buChar char="Ø"/>
            </a:pPr>
            <a:r>
              <a:rPr lang="en-IN" sz="1400" b="1" dirty="0"/>
              <a:t>Metamask (Ethereum wallet)</a:t>
            </a:r>
          </a:p>
          <a:p>
            <a:pPr>
              <a:buFont typeface="Wingdings" panose="05000000000000000000" pitchFamily="2" charset="2"/>
              <a:buChar char="Ø"/>
            </a:pPr>
            <a:r>
              <a:rPr lang="en-IN" sz="1400" b="1" dirty="0"/>
              <a:t>GitHub: “^2.7.4”</a:t>
            </a:r>
          </a:p>
          <a:p>
            <a:pPr>
              <a:buFont typeface="Wingdings" panose="05000000000000000000" pitchFamily="2" charset="2"/>
              <a:buChar char="Ø"/>
            </a:pPr>
            <a:r>
              <a:rPr lang="en-IN" sz="1400" b="1" dirty="0"/>
              <a:t>Figma </a:t>
            </a:r>
          </a:p>
          <a:p>
            <a:pPr marL="0" indent="0">
              <a:buNone/>
            </a:pPr>
            <a:endParaRPr lang="en-IN" dirty="0"/>
          </a:p>
        </p:txBody>
      </p:sp>
      <p:sp>
        <p:nvSpPr>
          <p:cNvPr id="4" name="Content Placeholder 2">
            <a:extLst>
              <a:ext uri="{FF2B5EF4-FFF2-40B4-BE49-F238E27FC236}">
                <a16:creationId xmlns:a16="http://schemas.microsoft.com/office/drawing/2014/main" id="{30EEB588-A435-3CBC-4FD8-ECB58BCB0FDD}"/>
              </a:ext>
            </a:extLst>
          </p:cNvPr>
          <p:cNvSpPr txBox="1">
            <a:spLocks/>
          </p:cNvSpPr>
          <p:nvPr/>
        </p:nvSpPr>
        <p:spPr>
          <a:xfrm>
            <a:off x="3999466" y="1830402"/>
            <a:ext cx="3770702" cy="4519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000" dirty="0"/>
              <a:t>Frontend Technology </a:t>
            </a:r>
          </a:p>
          <a:p>
            <a:pPr>
              <a:buFont typeface="Wingdings" panose="05000000000000000000" pitchFamily="2" charset="2"/>
              <a:buChar char="Ø"/>
            </a:pPr>
            <a:r>
              <a:rPr lang="en-IN" sz="1400" b="1" dirty="0"/>
              <a:t>HTML5 </a:t>
            </a:r>
          </a:p>
          <a:p>
            <a:pPr>
              <a:buFont typeface="Wingdings" panose="05000000000000000000" pitchFamily="2" charset="2"/>
              <a:buChar char="Ø"/>
            </a:pPr>
            <a:r>
              <a:rPr lang="en-IN" sz="1400" b="1" dirty="0"/>
              <a:t>CSS(Cascading style sheet)</a:t>
            </a:r>
          </a:p>
          <a:p>
            <a:pPr>
              <a:buFont typeface="Wingdings" panose="05000000000000000000" pitchFamily="2" charset="2"/>
              <a:buChar char="Ø"/>
            </a:pPr>
            <a:r>
              <a:rPr lang="en-IN" sz="1400" b="1" dirty="0"/>
              <a:t>JavaScript (web3.JS library)</a:t>
            </a:r>
          </a:p>
          <a:p>
            <a:pPr>
              <a:buFont typeface="Wingdings" panose="05000000000000000000" pitchFamily="2" charset="2"/>
              <a:buChar char="Ø"/>
            </a:pPr>
            <a:r>
              <a:rPr lang="en-IN" sz="1400" b="1" dirty="0"/>
              <a:t>ReactJS: “^17.0.2”</a:t>
            </a:r>
          </a:p>
          <a:p>
            <a:pPr marL="0" indent="0">
              <a:buFont typeface="Wingdings 2" charset="2"/>
              <a:buNone/>
            </a:pPr>
            <a:endParaRPr lang="en-IN" dirty="0"/>
          </a:p>
        </p:txBody>
      </p:sp>
      <p:sp>
        <p:nvSpPr>
          <p:cNvPr id="5" name="Content Placeholder 2">
            <a:extLst>
              <a:ext uri="{FF2B5EF4-FFF2-40B4-BE49-F238E27FC236}">
                <a16:creationId xmlns:a16="http://schemas.microsoft.com/office/drawing/2014/main" id="{0709E420-FD2A-63FC-950D-CBFCB07157A2}"/>
              </a:ext>
            </a:extLst>
          </p:cNvPr>
          <p:cNvSpPr txBox="1">
            <a:spLocks/>
          </p:cNvSpPr>
          <p:nvPr/>
        </p:nvSpPr>
        <p:spPr>
          <a:xfrm>
            <a:off x="8490859" y="2299062"/>
            <a:ext cx="3770702" cy="43717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000" dirty="0"/>
              <a:t>Backend Technology</a:t>
            </a:r>
          </a:p>
          <a:p>
            <a:pPr>
              <a:buFont typeface="Wingdings" panose="05000000000000000000" pitchFamily="2" charset="2"/>
              <a:buChar char="Ø"/>
            </a:pPr>
            <a:r>
              <a:rPr lang="en-IN" sz="1400" b="1" dirty="0"/>
              <a:t>NodeJS: “^16.14.1”, Web3.0 Module </a:t>
            </a:r>
          </a:p>
          <a:p>
            <a:pPr>
              <a:buFont typeface="Wingdings" panose="05000000000000000000" pitchFamily="2" charset="2"/>
              <a:buChar char="Ø"/>
            </a:pPr>
            <a:r>
              <a:rPr lang="en-IN" sz="1400" b="1" dirty="0"/>
              <a:t>Solidity: “^0.8.7”</a:t>
            </a:r>
          </a:p>
          <a:p>
            <a:pPr>
              <a:buFont typeface="Wingdings" panose="05000000000000000000" pitchFamily="2" charset="2"/>
              <a:buChar char="Ø"/>
            </a:pPr>
            <a:r>
              <a:rPr lang="en-IN" sz="1400" b="1" dirty="0"/>
              <a:t>Moralis : “^1.3.1” </a:t>
            </a:r>
          </a:p>
          <a:p>
            <a:pPr>
              <a:buFont typeface="Wingdings" panose="05000000000000000000" pitchFamily="2" charset="2"/>
              <a:buChar char="Ø"/>
            </a:pPr>
            <a:r>
              <a:rPr lang="en-IN" sz="1400" b="1" dirty="0">
                <a:latin typeface="Consolas" panose="020B0609020204030204" pitchFamily="49" charset="0"/>
              </a:rPr>
              <a:t>Web3uikit:"^0.1.75</a:t>
            </a:r>
            <a:r>
              <a:rPr lang="en-IN" sz="1100" b="1" dirty="0">
                <a:latin typeface="Consolas" panose="020B0609020204030204" pitchFamily="49" charset="0"/>
              </a:rPr>
              <a:t>"</a:t>
            </a:r>
            <a:endParaRPr lang="en-IN" sz="1100" b="1" dirty="0"/>
          </a:p>
          <a:p>
            <a:r>
              <a:rPr lang="en-IN" sz="2000" dirty="0"/>
              <a:t>Blockchain Network</a:t>
            </a:r>
          </a:p>
          <a:p>
            <a:pPr>
              <a:buFont typeface="Wingdings" panose="05000000000000000000" pitchFamily="2" charset="2"/>
              <a:buChar char="Ø"/>
            </a:pPr>
            <a:r>
              <a:rPr lang="en-IN" sz="1400" b="1" dirty="0"/>
              <a:t>Mumbai Testnet(Polygon) Network</a:t>
            </a:r>
          </a:p>
          <a:p>
            <a:pPr marL="0" indent="0">
              <a:buFont typeface="Wingdings 2" charset="2"/>
              <a:buNone/>
            </a:pPr>
            <a:endParaRPr lang="en-IN" dirty="0"/>
          </a:p>
        </p:txBody>
      </p:sp>
    </p:spTree>
    <p:extLst>
      <p:ext uri="{BB962C8B-B14F-4D97-AF65-F5344CB8AC3E}">
        <p14:creationId xmlns:p14="http://schemas.microsoft.com/office/powerpoint/2010/main" val="278199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5447-50F1-7EF8-789C-32340D93ABC9}"/>
              </a:ext>
            </a:extLst>
          </p:cNvPr>
          <p:cNvSpPr>
            <a:spLocks noGrp="1"/>
          </p:cNvSpPr>
          <p:nvPr>
            <p:ph type="title"/>
          </p:nvPr>
        </p:nvSpPr>
        <p:spPr/>
        <p:txBody>
          <a:bodyPr/>
          <a:lstStyle/>
          <a:p>
            <a:r>
              <a:rPr lang="en-IN" dirty="0"/>
              <a:t>Follow Diagram</a:t>
            </a:r>
          </a:p>
        </p:txBody>
      </p:sp>
      <p:sp>
        <p:nvSpPr>
          <p:cNvPr id="7" name="Content Placeholder 6">
            <a:extLst>
              <a:ext uri="{FF2B5EF4-FFF2-40B4-BE49-F238E27FC236}">
                <a16:creationId xmlns:a16="http://schemas.microsoft.com/office/drawing/2014/main" id="{48C3FA93-B1BD-B667-B779-C2DD3B117294}"/>
              </a:ext>
            </a:extLst>
          </p:cNvPr>
          <p:cNvSpPr>
            <a:spLocks noGrp="1"/>
          </p:cNvSpPr>
          <p:nvPr>
            <p:ph idx="1"/>
          </p:nvPr>
        </p:nvSpPr>
        <p:spPr>
          <a:xfrm>
            <a:off x="966758" y="5022553"/>
            <a:ext cx="3613951" cy="684938"/>
          </a:xfrm>
        </p:spPr>
        <p:txBody>
          <a:bodyPr/>
          <a:lstStyle/>
          <a:p>
            <a:pPr marL="0" indent="0">
              <a:buNone/>
            </a:pPr>
            <a:r>
              <a:rPr lang="en-IN" dirty="0"/>
              <a:t>Work Follow of Smart Contract</a:t>
            </a:r>
          </a:p>
        </p:txBody>
      </p:sp>
      <p:pic>
        <p:nvPicPr>
          <p:cNvPr id="5" name="Picture 4">
            <a:extLst>
              <a:ext uri="{FF2B5EF4-FFF2-40B4-BE49-F238E27FC236}">
                <a16:creationId xmlns:a16="http://schemas.microsoft.com/office/drawing/2014/main" id="{CA272888-33D2-5B74-3AD7-46F7A7FBD8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26" y="3138009"/>
            <a:ext cx="5615649" cy="1884544"/>
          </a:xfrm>
          <a:prstGeom prst="rect">
            <a:avLst/>
          </a:prstGeom>
        </p:spPr>
      </p:pic>
      <p:pic>
        <p:nvPicPr>
          <p:cNvPr id="3" name="Picture 2">
            <a:extLst>
              <a:ext uri="{FF2B5EF4-FFF2-40B4-BE49-F238E27FC236}">
                <a16:creationId xmlns:a16="http://schemas.microsoft.com/office/drawing/2014/main" id="{B33F1E2D-8643-9EE7-0D74-7D1078B8B48A}"/>
              </a:ext>
            </a:extLst>
          </p:cNvPr>
          <p:cNvPicPr>
            <a:picLocks noChangeAspect="1"/>
          </p:cNvPicPr>
          <p:nvPr/>
        </p:nvPicPr>
        <p:blipFill>
          <a:blip r:embed="rId3"/>
          <a:stretch>
            <a:fillRect/>
          </a:stretch>
        </p:blipFill>
        <p:spPr>
          <a:xfrm>
            <a:off x="6909335" y="2369364"/>
            <a:ext cx="4983939" cy="3421833"/>
          </a:xfrm>
          <a:prstGeom prst="rect">
            <a:avLst/>
          </a:prstGeom>
        </p:spPr>
      </p:pic>
      <p:sp>
        <p:nvSpPr>
          <p:cNvPr id="8" name="Content Placeholder 6">
            <a:extLst>
              <a:ext uri="{FF2B5EF4-FFF2-40B4-BE49-F238E27FC236}">
                <a16:creationId xmlns:a16="http://schemas.microsoft.com/office/drawing/2014/main" id="{09EE23AF-6870-066D-CBD7-3B2D8B918BB8}"/>
              </a:ext>
            </a:extLst>
          </p:cNvPr>
          <p:cNvSpPr txBox="1">
            <a:spLocks/>
          </p:cNvSpPr>
          <p:nvPr/>
        </p:nvSpPr>
        <p:spPr>
          <a:xfrm>
            <a:off x="7271657" y="5791197"/>
            <a:ext cx="4110342" cy="6849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IN" dirty="0"/>
              <a:t>Workflow Diagram to connect IPFS</a:t>
            </a:r>
          </a:p>
        </p:txBody>
      </p:sp>
    </p:spTree>
    <p:extLst>
      <p:ext uri="{BB962C8B-B14F-4D97-AF65-F5344CB8AC3E}">
        <p14:creationId xmlns:p14="http://schemas.microsoft.com/office/powerpoint/2010/main" val="98097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5447-50F1-7EF8-789C-32340D93ABC9}"/>
              </a:ext>
            </a:extLst>
          </p:cNvPr>
          <p:cNvSpPr>
            <a:spLocks noGrp="1"/>
          </p:cNvSpPr>
          <p:nvPr>
            <p:ph type="title"/>
          </p:nvPr>
        </p:nvSpPr>
        <p:spPr/>
        <p:txBody>
          <a:bodyPr/>
          <a:lstStyle/>
          <a:p>
            <a:r>
              <a:rPr lang="en-IN" dirty="0"/>
              <a:t>Proposed Work</a:t>
            </a:r>
          </a:p>
        </p:txBody>
      </p:sp>
      <p:sp>
        <p:nvSpPr>
          <p:cNvPr id="7" name="Content Placeholder 6">
            <a:extLst>
              <a:ext uri="{FF2B5EF4-FFF2-40B4-BE49-F238E27FC236}">
                <a16:creationId xmlns:a16="http://schemas.microsoft.com/office/drawing/2014/main" id="{2112B715-1AB2-C711-B512-1F8CDBE7BC57}"/>
              </a:ext>
            </a:extLst>
          </p:cNvPr>
          <p:cNvSpPr>
            <a:spLocks noGrp="1"/>
          </p:cNvSpPr>
          <p:nvPr>
            <p:ph idx="1"/>
          </p:nvPr>
        </p:nvSpPr>
        <p:spPr>
          <a:xfrm>
            <a:off x="4476204" y="5991497"/>
            <a:ext cx="3553099" cy="904540"/>
          </a:xfrm>
        </p:spPr>
        <p:txBody>
          <a:bodyPr/>
          <a:lstStyle/>
          <a:p>
            <a:pPr marL="0" indent="0">
              <a:buNone/>
            </a:pPr>
            <a:r>
              <a:rPr lang="en-IN" dirty="0"/>
              <a:t>Workflow Diagram the system</a:t>
            </a:r>
          </a:p>
        </p:txBody>
      </p:sp>
      <p:pic>
        <p:nvPicPr>
          <p:cNvPr id="4" name="Picture 3">
            <a:extLst>
              <a:ext uri="{FF2B5EF4-FFF2-40B4-BE49-F238E27FC236}">
                <a16:creationId xmlns:a16="http://schemas.microsoft.com/office/drawing/2014/main" id="{F021748D-2276-0B01-FC26-6ED91919B774}"/>
              </a:ext>
            </a:extLst>
          </p:cNvPr>
          <p:cNvPicPr>
            <a:picLocks noChangeAspect="1"/>
          </p:cNvPicPr>
          <p:nvPr/>
        </p:nvPicPr>
        <p:blipFill>
          <a:blip r:embed="rId2"/>
          <a:stretch>
            <a:fillRect/>
          </a:stretch>
        </p:blipFill>
        <p:spPr>
          <a:xfrm>
            <a:off x="2917372" y="1888897"/>
            <a:ext cx="6566263" cy="4294189"/>
          </a:xfrm>
          <a:prstGeom prst="rect">
            <a:avLst/>
          </a:prstGeom>
        </p:spPr>
      </p:pic>
    </p:spTree>
    <p:extLst>
      <p:ext uri="{BB962C8B-B14F-4D97-AF65-F5344CB8AC3E}">
        <p14:creationId xmlns:p14="http://schemas.microsoft.com/office/powerpoint/2010/main" val="2440154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386</TotalTime>
  <Words>851</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Bahnschrift</vt:lpstr>
      <vt:lpstr>Bell MT</vt:lpstr>
      <vt:lpstr>Century Gothic</vt:lpstr>
      <vt:lpstr>Consolas</vt:lpstr>
      <vt:lpstr>Wingdings</vt:lpstr>
      <vt:lpstr>Wingdings 2</vt:lpstr>
      <vt:lpstr>Quotable</vt:lpstr>
      <vt:lpstr>Department of Information Technology School of Studies in Engineering and Technology B.Tech – VII Semester (Session 2022-2023)</vt:lpstr>
      <vt:lpstr>Abstract of project</vt:lpstr>
      <vt:lpstr>Introduction</vt:lpstr>
      <vt:lpstr>Objective of the project</vt:lpstr>
      <vt:lpstr>Literature Review</vt:lpstr>
      <vt:lpstr>Proposed methodology</vt:lpstr>
      <vt:lpstr>Hardware/ Software Requirement</vt:lpstr>
      <vt:lpstr>Follow Diagram</vt:lpstr>
      <vt:lpstr>Proposed Work</vt:lpstr>
      <vt:lpstr>Output</vt:lpstr>
      <vt:lpstr>Output</vt:lpstr>
      <vt:lpstr>Output</vt:lpstr>
      <vt:lpstr>Feasibility Study </vt:lpstr>
      <vt:lpstr>Future work (Scope of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School of Studies in Engineering and Technology B.Tech – VI Semester (Session 2021-2022)</dc:title>
  <dc:creator>Arvind kumar</dc:creator>
  <cp:lastModifiedBy>Arvind kumar</cp:lastModifiedBy>
  <cp:revision>17</cp:revision>
  <dcterms:created xsi:type="dcterms:W3CDTF">2022-03-12T17:19:31Z</dcterms:created>
  <dcterms:modified xsi:type="dcterms:W3CDTF">2022-11-16T22:25:10Z</dcterms:modified>
</cp:coreProperties>
</file>