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66" r:id="rId3"/>
    <p:sldId id="257" r:id="rId4"/>
    <p:sldId id="267" r:id="rId5"/>
    <p:sldId id="268" r:id="rId6"/>
    <p:sldId id="269" r:id="rId7"/>
    <p:sldId id="270" r:id="rId8"/>
    <p:sldId id="271" r:id="rId9"/>
    <p:sldId id="262" r:id="rId10"/>
    <p:sldId id="264" r:id="rId11"/>
  </p:sldIdLst>
  <p:sldSz cx="9144000" cy="5715000" type="screen16x10"/>
  <p:notesSz cx="6858000" cy="9144000"/>
  <p:defaultTextStyle>
    <a:lvl1pPr defTabSz="457200">
      <a:defRPr>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104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07C848-46C6-4420-BAD0-4F71F3016E8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D74AB5B0-7F2F-4917-B458-D7A8EF7BE017}">
      <dgm:prSet phldrT="[Text]"/>
      <dgm:spPr/>
      <dgm:t>
        <a:bodyPr/>
        <a:lstStyle/>
        <a:p>
          <a:r>
            <a:rPr lang="en-US" b="1" dirty="0">
              <a:solidFill>
                <a:schemeClr val="bg1"/>
              </a:solidFill>
            </a:rPr>
            <a:t>Intrusion Detection module</a:t>
          </a:r>
          <a:endParaRPr lang="en-US" dirty="0"/>
        </a:p>
      </dgm:t>
    </dgm:pt>
    <dgm:pt modelId="{CEC69C68-0D3E-416E-82F7-92B48B997D9A}" type="parTrans" cxnId="{9833B618-260B-48A3-A4BC-2A41347D2BEB}">
      <dgm:prSet/>
      <dgm:spPr/>
      <dgm:t>
        <a:bodyPr/>
        <a:lstStyle/>
        <a:p>
          <a:endParaRPr lang="en-US"/>
        </a:p>
      </dgm:t>
    </dgm:pt>
    <dgm:pt modelId="{F0AD5BC6-5577-41D7-A5E1-AF6BD52ECAFC}" type="sibTrans" cxnId="{9833B618-260B-48A3-A4BC-2A41347D2BEB}">
      <dgm:prSet/>
      <dgm:spPr/>
      <dgm:t>
        <a:bodyPr/>
        <a:lstStyle/>
        <a:p>
          <a:endParaRPr lang="en-US"/>
        </a:p>
      </dgm:t>
    </dgm:pt>
    <dgm:pt modelId="{45B96AC8-CCF3-48DA-8199-B0EE5CBDADD2}">
      <dgm:prSet phldrT="[Text]"/>
      <dgm:spPr/>
      <dgm:t>
        <a:bodyPr/>
        <a:lstStyle/>
        <a:p>
          <a:r>
            <a:rPr lang="en-US" b="1" dirty="0">
              <a:solidFill>
                <a:schemeClr val="bg1"/>
              </a:solidFill>
            </a:rPr>
            <a:t>Interactive GUI </a:t>
          </a:r>
          <a:endParaRPr lang="en-US" dirty="0"/>
        </a:p>
      </dgm:t>
    </dgm:pt>
    <dgm:pt modelId="{5F3A565F-54E1-44B5-821B-7CCA24CA4D66}" type="sibTrans" cxnId="{A3AA412B-79CA-40AC-80E5-CF9EA9DA67F7}">
      <dgm:prSet/>
      <dgm:spPr/>
      <dgm:t>
        <a:bodyPr/>
        <a:lstStyle/>
        <a:p>
          <a:endParaRPr lang="en-US"/>
        </a:p>
      </dgm:t>
    </dgm:pt>
    <dgm:pt modelId="{2AEFE04D-B217-44AF-99D8-5C4883C89F56}" type="parTrans" cxnId="{A3AA412B-79CA-40AC-80E5-CF9EA9DA67F7}">
      <dgm:prSet/>
      <dgm:spPr/>
      <dgm:t>
        <a:bodyPr/>
        <a:lstStyle/>
        <a:p>
          <a:endParaRPr lang="en-US"/>
        </a:p>
      </dgm:t>
    </dgm:pt>
    <dgm:pt modelId="{CF23A850-2FDA-4FC8-8F53-D1A1A143ED36}">
      <dgm:prSet phldrT="[Text]"/>
      <dgm:spPr/>
      <dgm:t>
        <a:bodyPr/>
        <a:lstStyle/>
        <a:p>
          <a:r>
            <a:rPr lang="en-US" b="1" dirty="0">
              <a:solidFill>
                <a:srgbClr val="FFFFFF"/>
              </a:solidFill>
            </a:rPr>
            <a:t>Real-Time Intrusion Detection System</a:t>
          </a:r>
          <a:endParaRPr lang="en-US" dirty="0"/>
        </a:p>
      </dgm:t>
    </dgm:pt>
    <dgm:pt modelId="{667D5A0A-7BDE-4796-8444-A7FF68E81BCF}" type="sibTrans" cxnId="{0BD8D01F-75EE-4CF7-84E0-7EFDD1210EB9}">
      <dgm:prSet/>
      <dgm:spPr/>
      <dgm:t>
        <a:bodyPr/>
        <a:lstStyle/>
        <a:p>
          <a:endParaRPr lang="en-US"/>
        </a:p>
      </dgm:t>
    </dgm:pt>
    <dgm:pt modelId="{D46405CB-50F4-4D3E-8736-99C5DDE6E6E7}" type="parTrans" cxnId="{0BD8D01F-75EE-4CF7-84E0-7EFDD1210EB9}">
      <dgm:prSet/>
      <dgm:spPr/>
      <dgm:t>
        <a:bodyPr/>
        <a:lstStyle/>
        <a:p>
          <a:endParaRPr lang="en-US"/>
        </a:p>
      </dgm:t>
    </dgm:pt>
    <dgm:pt modelId="{EEAA1BF5-2CB4-4301-945A-56F987EE9425}" type="pres">
      <dgm:prSet presAssocID="{3F07C848-46C6-4420-BAD0-4F71F3016E8E}" presName="diagram" presStyleCnt="0">
        <dgm:presLayoutVars>
          <dgm:chPref val="1"/>
          <dgm:dir/>
          <dgm:animOne val="branch"/>
          <dgm:animLvl val="lvl"/>
          <dgm:resizeHandles val="exact"/>
        </dgm:presLayoutVars>
      </dgm:prSet>
      <dgm:spPr/>
    </dgm:pt>
    <dgm:pt modelId="{D0DFD060-E0D7-428F-91E7-4F8429D25F0B}" type="pres">
      <dgm:prSet presAssocID="{CF23A850-2FDA-4FC8-8F53-D1A1A143ED36}" presName="root1" presStyleCnt="0"/>
      <dgm:spPr/>
    </dgm:pt>
    <dgm:pt modelId="{0A73D62B-20A9-4A18-BD2D-ED6252FCA2BF}" type="pres">
      <dgm:prSet presAssocID="{CF23A850-2FDA-4FC8-8F53-D1A1A143ED36}" presName="LevelOneTextNode" presStyleLbl="node0" presStyleIdx="0" presStyleCnt="1">
        <dgm:presLayoutVars>
          <dgm:chPref val="3"/>
        </dgm:presLayoutVars>
      </dgm:prSet>
      <dgm:spPr/>
    </dgm:pt>
    <dgm:pt modelId="{F9338489-AF65-4BC8-BD1C-612F9F3DDA49}" type="pres">
      <dgm:prSet presAssocID="{CF23A850-2FDA-4FC8-8F53-D1A1A143ED36}" presName="level2hierChild" presStyleCnt="0"/>
      <dgm:spPr/>
    </dgm:pt>
    <dgm:pt modelId="{56E531EA-D8CE-48DE-BBC7-63A387C78AB9}" type="pres">
      <dgm:prSet presAssocID="{2AEFE04D-B217-44AF-99D8-5C4883C89F56}" presName="conn2-1" presStyleLbl="parChTrans1D2" presStyleIdx="0" presStyleCnt="2"/>
      <dgm:spPr/>
    </dgm:pt>
    <dgm:pt modelId="{8C766B75-3DBA-480D-9FFB-1ABE790B320B}" type="pres">
      <dgm:prSet presAssocID="{2AEFE04D-B217-44AF-99D8-5C4883C89F56}" presName="connTx" presStyleLbl="parChTrans1D2" presStyleIdx="0" presStyleCnt="2"/>
      <dgm:spPr/>
    </dgm:pt>
    <dgm:pt modelId="{56DB684B-0FCB-4D7B-8804-5EF420B34B4E}" type="pres">
      <dgm:prSet presAssocID="{45B96AC8-CCF3-48DA-8199-B0EE5CBDADD2}" presName="root2" presStyleCnt="0"/>
      <dgm:spPr/>
    </dgm:pt>
    <dgm:pt modelId="{092DF560-EB94-4F00-8186-459BD9E0A948}" type="pres">
      <dgm:prSet presAssocID="{45B96AC8-CCF3-48DA-8199-B0EE5CBDADD2}" presName="LevelTwoTextNode" presStyleLbl="node2" presStyleIdx="0" presStyleCnt="2">
        <dgm:presLayoutVars>
          <dgm:chPref val="3"/>
        </dgm:presLayoutVars>
      </dgm:prSet>
      <dgm:spPr/>
    </dgm:pt>
    <dgm:pt modelId="{A4770B85-3A72-4C29-8958-0C106FB8F0CC}" type="pres">
      <dgm:prSet presAssocID="{45B96AC8-CCF3-48DA-8199-B0EE5CBDADD2}" presName="level3hierChild" presStyleCnt="0"/>
      <dgm:spPr/>
    </dgm:pt>
    <dgm:pt modelId="{EFE1E743-8148-45F5-9F3A-844331E8F99F}" type="pres">
      <dgm:prSet presAssocID="{CEC69C68-0D3E-416E-82F7-92B48B997D9A}" presName="conn2-1" presStyleLbl="parChTrans1D2" presStyleIdx="1" presStyleCnt="2"/>
      <dgm:spPr/>
    </dgm:pt>
    <dgm:pt modelId="{F052FE6A-6A61-4742-81F4-06EFFB587FE5}" type="pres">
      <dgm:prSet presAssocID="{CEC69C68-0D3E-416E-82F7-92B48B997D9A}" presName="connTx" presStyleLbl="parChTrans1D2" presStyleIdx="1" presStyleCnt="2"/>
      <dgm:spPr/>
    </dgm:pt>
    <dgm:pt modelId="{496BE01C-ECD2-4778-AD24-E80B177DB618}" type="pres">
      <dgm:prSet presAssocID="{D74AB5B0-7F2F-4917-B458-D7A8EF7BE017}" presName="root2" presStyleCnt="0"/>
      <dgm:spPr/>
    </dgm:pt>
    <dgm:pt modelId="{BA9A924B-D5DB-4077-AE1F-1801429DC617}" type="pres">
      <dgm:prSet presAssocID="{D74AB5B0-7F2F-4917-B458-D7A8EF7BE017}" presName="LevelTwoTextNode" presStyleLbl="node2" presStyleIdx="1" presStyleCnt="2">
        <dgm:presLayoutVars>
          <dgm:chPref val="3"/>
        </dgm:presLayoutVars>
      </dgm:prSet>
      <dgm:spPr/>
    </dgm:pt>
    <dgm:pt modelId="{E26238C4-9FC6-4ADE-9C6F-20C8649AA640}" type="pres">
      <dgm:prSet presAssocID="{D74AB5B0-7F2F-4917-B458-D7A8EF7BE017}" presName="level3hierChild" presStyleCnt="0"/>
      <dgm:spPr/>
    </dgm:pt>
  </dgm:ptLst>
  <dgm:cxnLst>
    <dgm:cxn modelId="{0214760B-C71D-4331-9F0A-F4C64C032710}" type="presOf" srcId="{CEC69C68-0D3E-416E-82F7-92B48B997D9A}" destId="{F052FE6A-6A61-4742-81F4-06EFFB587FE5}" srcOrd="1" destOrd="0" presId="urn:microsoft.com/office/officeart/2005/8/layout/hierarchy2"/>
    <dgm:cxn modelId="{BF55E80F-336E-4CEB-9A49-AC2E7AE445B9}" type="presOf" srcId="{D74AB5B0-7F2F-4917-B458-D7A8EF7BE017}" destId="{BA9A924B-D5DB-4077-AE1F-1801429DC617}" srcOrd="0" destOrd="0" presId="urn:microsoft.com/office/officeart/2005/8/layout/hierarchy2"/>
    <dgm:cxn modelId="{3E26E616-4E09-4BB4-86CD-A2C87AB14DD0}" type="presOf" srcId="{2AEFE04D-B217-44AF-99D8-5C4883C89F56}" destId="{8C766B75-3DBA-480D-9FFB-1ABE790B320B}" srcOrd="1" destOrd="0" presId="urn:microsoft.com/office/officeart/2005/8/layout/hierarchy2"/>
    <dgm:cxn modelId="{9833B618-260B-48A3-A4BC-2A41347D2BEB}" srcId="{CF23A850-2FDA-4FC8-8F53-D1A1A143ED36}" destId="{D74AB5B0-7F2F-4917-B458-D7A8EF7BE017}" srcOrd="1" destOrd="0" parTransId="{CEC69C68-0D3E-416E-82F7-92B48B997D9A}" sibTransId="{F0AD5BC6-5577-41D7-A5E1-AF6BD52ECAFC}"/>
    <dgm:cxn modelId="{0BD8D01F-75EE-4CF7-84E0-7EFDD1210EB9}" srcId="{3F07C848-46C6-4420-BAD0-4F71F3016E8E}" destId="{CF23A850-2FDA-4FC8-8F53-D1A1A143ED36}" srcOrd="0" destOrd="0" parTransId="{D46405CB-50F4-4D3E-8736-99C5DDE6E6E7}" sibTransId="{667D5A0A-7BDE-4796-8444-A7FF68E81BCF}"/>
    <dgm:cxn modelId="{A3AA412B-79CA-40AC-80E5-CF9EA9DA67F7}" srcId="{CF23A850-2FDA-4FC8-8F53-D1A1A143ED36}" destId="{45B96AC8-CCF3-48DA-8199-B0EE5CBDADD2}" srcOrd="0" destOrd="0" parTransId="{2AEFE04D-B217-44AF-99D8-5C4883C89F56}" sibTransId="{5F3A565F-54E1-44B5-821B-7CCA24CA4D66}"/>
    <dgm:cxn modelId="{AD670D71-5A71-4FFF-B8A7-618A20259672}" type="presOf" srcId="{45B96AC8-CCF3-48DA-8199-B0EE5CBDADD2}" destId="{092DF560-EB94-4F00-8186-459BD9E0A948}" srcOrd="0" destOrd="0" presId="urn:microsoft.com/office/officeart/2005/8/layout/hierarchy2"/>
    <dgm:cxn modelId="{805B5D8A-D9B2-4D0E-AD2B-F2FD249EA0FF}" type="presOf" srcId="{3F07C848-46C6-4420-BAD0-4F71F3016E8E}" destId="{EEAA1BF5-2CB4-4301-945A-56F987EE9425}" srcOrd="0" destOrd="0" presId="urn:microsoft.com/office/officeart/2005/8/layout/hierarchy2"/>
    <dgm:cxn modelId="{E929CEC4-47B2-439F-A832-7B23A6DF7566}" type="presOf" srcId="{2AEFE04D-B217-44AF-99D8-5C4883C89F56}" destId="{56E531EA-D8CE-48DE-BBC7-63A387C78AB9}" srcOrd="0" destOrd="0" presId="urn:microsoft.com/office/officeart/2005/8/layout/hierarchy2"/>
    <dgm:cxn modelId="{D98289CD-2F08-4DFA-8351-CB81132C0756}" type="presOf" srcId="{CF23A850-2FDA-4FC8-8F53-D1A1A143ED36}" destId="{0A73D62B-20A9-4A18-BD2D-ED6252FCA2BF}" srcOrd="0" destOrd="0" presId="urn:microsoft.com/office/officeart/2005/8/layout/hierarchy2"/>
    <dgm:cxn modelId="{E50C8CD9-F6D3-4CC4-B4FF-ACECB7364D31}" type="presOf" srcId="{CEC69C68-0D3E-416E-82F7-92B48B997D9A}" destId="{EFE1E743-8148-45F5-9F3A-844331E8F99F}" srcOrd="0" destOrd="0" presId="urn:microsoft.com/office/officeart/2005/8/layout/hierarchy2"/>
    <dgm:cxn modelId="{43FBF80B-64D6-4480-B4AD-D4C96297691A}" type="presParOf" srcId="{EEAA1BF5-2CB4-4301-945A-56F987EE9425}" destId="{D0DFD060-E0D7-428F-91E7-4F8429D25F0B}" srcOrd="0" destOrd="0" presId="urn:microsoft.com/office/officeart/2005/8/layout/hierarchy2"/>
    <dgm:cxn modelId="{0A231385-D5A3-4C7C-94F5-BB47902DF8C6}" type="presParOf" srcId="{D0DFD060-E0D7-428F-91E7-4F8429D25F0B}" destId="{0A73D62B-20A9-4A18-BD2D-ED6252FCA2BF}" srcOrd="0" destOrd="0" presId="urn:microsoft.com/office/officeart/2005/8/layout/hierarchy2"/>
    <dgm:cxn modelId="{84E37299-189E-4572-B925-4045AAFFEBA2}" type="presParOf" srcId="{D0DFD060-E0D7-428F-91E7-4F8429D25F0B}" destId="{F9338489-AF65-4BC8-BD1C-612F9F3DDA49}" srcOrd="1" destOrd="0" presId="urn:microsoft.com/office/officeart/2005/8/layout/hierarchy2"/>
    <dgm:cxn modelId="{363079A9-EA5E-4BFA-8D83-D7EF5732168A}" type="presParOf" srcId="{F9338489-AF65-4BC8-BD1C-612F9F3DDA49}" destId="{56E531EA-D8CE-48DE-BBC7-63A387C78AB9}" srcOrd="0" destOrd="0" presId="urn:microsoft.com/office/officeart/2005/8/layout/hierarchy2"/>
    <dgm:cxn modelId="{E8A07071-F0BE-453A-A854-DB197CC70A71}" type="presParOf" srcId="{56E531EA-D8CE-48DE-BBC7-63A387C78AB9}" destId="{8C766B75-3DBA-480D-9FFB-1ABE790B320B}" srcOrd="0" destOrd="0" presId="urn:microsoft.com/office/officeart/2005/8/layout/hierarchy2"/>
    <dgm:cxn modelId="{1A03059E-E6FC-4765-9149-D87269E9F596}" type="presParOf" srcId="{F9338489-AF65-4BC8-BD1C-612F9F3DDA49}" destId="{56DB684B-0FCB-4D7B-8804-5EF420B34B4E}" srcOrd="1" destOrd="0" presId="urn:microsoft.com/office/officeart/2005/8/layout/hierarchy2"/>
    <dgm:cxn modelId="{01E17234-1791-4382-8B15-75A5341DE055}" type="presParOf" srcId="{56DB684B-0FCB-4D7B-8804-5EF420B34B4E}" destId="{092DF560-EB94-4F00-8186-459BD9E0A948}" srcOrd="0" destOrd="0" presId="urn:microsoft.com/office/officeart/2005/8/layout/hierarchy2"/>
    <dgm:cxn modelId="{28FB3086-BFF5-4EC5-B10F-A4E10B3AC0C0}" type="presParOf" srcId="{56DB684B-0FCB-4D7B-8804-5EF420B34B4E}" destId="{A4770B85-3A72-4C29-8958-0C106FB8F0CC}" srcOrd="1" destOrd="0" presId="urn:microsoft.com/office/officeart/2005/8/layout/hierarchy2"/>
    <dgm:cxn modelId="{2418E3BC-D80D-4C38-B65E-0420F47810BD}" type="presParOf" srcId="{F9338489-AF65-4BC8-BD1C-612F9F3DDA49}" destId="{EFE1E743-8148-45F5-9F3A-844331E8F99F}" srcOrd="2" destOrd="0" presId="urn:microsoft.com/office/officeart/2005/8/layout/hierarchy2"/>
    <dgm:cxn modelId="{00FFDA14-BAF1-4DAE-8FF3-1D049F6029F7}" type="presParOf" srcId="{EFE1E743-8148-45F5-9F3A-844331E8F99F}" destId="{F052FE6A-6A61-4742-81F4-06EFFB587FE5}" srcOrd="0" destOrd="0" presId="urn:microsoft.com/office/officeart/2005/8/layout/hierarchy2"/>
    <dgm:cxn modelId="{587DDDA4-8A16-4E07-A91F-BC0820AABF0A}" type="presParOf" srcId="{F9338489-AF65-4BC8-BD1C-612F9F3DDA49}" destId="{496BE01C-ECD2-4778-AD24-E80B177DB618}" srcOrd="3" destOrd="0" presId="urn:microsoft.com/office/officeart/2005/8/layout/hierarchy2"/>
    <dgm:cxn modelId="{32FCF4D0-0BF1-4146-AEFF-3C9D3EF685F6}" type="presParOf" srcId="{496BE01C-ECD2-4778-AD24-E80B177DB618}" destId="{BA9A924B-D5DB-4077-AE1F-1801429DC617}" srcOrd="0" destOrd="0" presId="urn:microsoft.com/office/officeart/2005/8/layout/hierarchy2"/>
    <dgm:cxn modelId="{C3C9BC5B-160E-49ED-A2BB-27EAECD9AADC}" type="presParOf" srcId="{496BE01C-ECD2-4778-AD24-E80B177DB618}" destId="{E26238C4-9FC6-4ADE-9C6F-20C8649AA640}"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73D62B-20A9-4A18-BD2D-ED6252FCA2BF}">
      <dsp:nvSpPr>
        <dsp:cNvPr id="0" name=""/>
        <dsp:cNvSpPr/>
      </dsp:nvSpPr>
      <dsp:spPr>
        <a:xfrm>
          <a:off x="583" y="1093390"/>
          <a:ext cx="1423884" cy="7119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FFFFFF"/>
              </a:solidFill>
            </a:rPr>
            <a:t>Real-Time Intrusion Detection System</a:t>
          </a:r>
          <a:endParaRPr lang="en-US" sz="1200" kern="1200" dirty="0"/>
        </a:p>
      </dsp:txBody>
      <dsp:txXfrm>
        <a:off x="21435" y="1114242"/>
        <a:ext cx="1382180" cy="670238"/>
      </dsp:txXfrm>
    </dsp:sp>
    <dsp:sp modelId="{56E531EA-D8CE-48DE-BBC7-63A387C78AB9}">
      <dsp:nvSpPr>
        <dsp:cNvPr id="0" name=""/>
        <dsp:cNvSpPr/>
      </dsp:nvSpPr>
      <dsp:spPr>
        <a:xfrm rot="19457599">
          <a:off x="1358541" y="1222574"/>
          <a:ext cx="701407" cy="44208"/>
        </a:xfrm>
        <a:custGeom>
          <a:avLst/>
          <a:gdLst/>
          <a:ahLst/>
          <a:cxnLst/>
          <a:rect l="0" t="0" r="0" b="0"/>
          <a:pathLst>
            <a:path>
              <a:moveTo>
                <a:pt x="0" y="22104"/>
              </a:moveTo>
              <a:lnTo>
                <a:pt x="701407" y="221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91709" y="1227143"/>
        <a:ext cx="35070" cy="35070"/>
      </dsp:txXfrm>
    </dsp:sp>
    <dsp:sp modelId="{092DF560-EB94-4F00-8186-459BD9E0A948}">
      <dsp:nvSpPr>
        <dsp:cNvPr id="0" name=""/>
        <dsp:cNvSpPr/>
      </dsp:nvSpPr>
      <dsp:spPr>
        <a:xfrm>
          <a:off x="1994021" y="684023"/>
          <a:ext cx="1423884" cy="7119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Interactive GUI </a:t>
          </a:r>
          <a:endParaRPr lang="en-US" sz="1200" kern="1200" dirty="0"/>
        </a:p>
      </dsp:txBody>
      <dsp:txXfrm>
        <a:off x="2014873" y="704875"/>
        <a:ext cx="1382180" cy="670238"/>
      </dsp:txXfrm>
    </dsp:sp>
    <dsp:sp modelId="{EFE1E743-8148-45F5-9F3A-844331E8F99F}">
      <dsp:nvSpPr>
        <dsp:cNvPr id="0" name=""/>
        <dsp:cNvSpPr/>
      </dsp:nvSpPr>
      <dsp:spPr>
        <a:xfrm rot="2142401">
          <a:off x="1358541" y="1631940"/>
          <a:ext cx="701407" cy="44208"/>
        </a:xfrm>
        <a:custGeom>
          <a:avLst/>
          <a:gdLst/>
          <a:ahLst/>
          <a:cxnLst/>
          <a:rect l="0" t="0" r="0" b="0"/>
          <a:pathLst>
            <a:path>
              <a:moveTo>
                <a:pt x="0" y="22104"/>
              </a:moveTo>
              <a:lnTo>
                <a:pt x="701407" y="221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91709" y="1636510"/>
        <a:ext cx="35070" cy="35070"/>
      </dsp:txXfrm>
    </dsp:sp>
    <dsp:sp modelId="{BA9A924B-D5DB-4077-AE1F-1801429DC617}">
      <dsp:nvSpPr>
        <dsp:cNvPr id="0" name=""/>
        <dsp:cNvSpPr/>
      </dsp:nvSpPr>
      <dsp:spPr>
        <a:xfrm>
          <a:off x="1994021" y="1502757"/>
          <a:ext cx="1423884" cy="7119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Intrusion Detection module</a:t>
          </a:r>
          <a:endParaRPr lang="en-US" sz="1200" kern="1200" dirty="0"/>
        </a:p>
      </dsp:txBody>
      <dsp:txXfrm>
        <a:off x="2014873" y="1523609"/>
        <a:ext cx="1382180" cy="67023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Shape 14"/>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5" name="Shape 15"/>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body" idx="1"/>
          </p:nvPr>
        </p:nvSpPr>
        <p:spPr>
          <a:xfrm>
            <a:off x="0" y="1457325"/>
            <a:ext cx="9144000" cy="2800350"/>
          </a:xfrm>
          <a:prstGeom prst="rect">
            <a:avLst/>
          </a:prstGeom>
        </p:spPr>
        <p:txBody>
          <a:bodyPr lIns="274320" tIns="274320" rIns="274320" bIns="274320" anchor="ctr">
            <a:normAutofit/>
          </a:bodyPr>
          <a:lstStyle>
            <a:lvl1pPr algn="ctr">
              <a:spcBef>
                <a:spcPts val="1100"/>
              </a:spcBef>
              <a:defRPr sz="4800" b="1">
                <a:solidFill>
                  <a:srgbClr val="FFFFFF"/>
                </a:solidFill>
              </a:defRPr>
            </a:lvl1pPr>
            <a:lvl2pPr marL="1502228" indent="-1045028" algn="ctr">
              <a:spcBef>
                <a:spcPts val="1100"/>
              </a:spcBef>
              <a:defRPr sz="4800" b="1">
                <a:solidFill>
                  <a:srgbClr val="FFFFFF"/>
                </a:solidFill>
              </a:defRPr>
            </a:lvl2pPr>
            <a:lvl3pPr marL="1698171" indent="-783771" algn="ctr">
              <a:spcBef>
                <a:spcPts val="1100"/>
              </a:spcBef>
              <a:buSzPct val="100000"/>
              <a:buChar char="•"/>
              <a:defRPr sz="4800" b="1">
                <a:solidFill>
                  <a:srgbClr val="FFFFFF"/>
                </a:solidFill>
              </a:defRPr>
            </a:lvl3pPr>
            <a:lvl4pPr marL="2155371" indent="-783771" algn="ctr">
              <a:spcBef>
                <a:spcPts val="1100"/>
              </a:spcBef>
              <a:defRPr sz="4800" b="1">
                <a:solidFill>
                  <a:srgbClr val="FFFFFF"/>
                </a:solidFill>
              </a:defRPr>
            </a:lvl4pPr>
            <a:lvl5pPr algn="ctr">
              <a:spcBef>
                <a:spcPts val="1100"/>
              </a:spcBef>
              <a:defRPr sz="4800" b="1">
                <a:solidFill>
                  <a:srgbClr val="FFFFFF"/>
                </a:solidFill>
              </a:defRPr>
            </a:lvl5pPr>
          </a:lstStyle>
          <a:p>
            <a:pPr lvl="0">
              <a:defRPr sz="1800" b="0">
                <a:solidFill>
                  <a:srgbClr val="000000"/>
                </a:solidFill>
              </a:defRPr>
            </a:pPr>
            <a:r>
              <a:rPr sz="4800" b="1">
                <a:solidFill>
                  <a:srgbClr val="FFFFFF"/>
                </a:solidFill>
              </a:rPr>
              <a:t>Body Level One</a:t>
            </a:r>
          </a:p>
          <a:p>
            <a:pPr lvl="1">
              <a:defRPr sz="1800" b="0">
                <a:solidFill>
                  <a:srgbClr val="000000"/>
                </a:solidFill>
              </a:defRPr>
            </a:pPr>
            <a:r>
              <a:rPr sz="4800" b="1">
                <a:solidFill>
                  <a:srgbClr val="FFFFFF"/>
                </a:solidFill>
              </a:rPr>
              <a:t>Body Level Two</a:t>
            </a:r>
          </a:p>
          <a:p>
            <a:pPr lvl="2">
              <a:defRPr sz="1800" b="0">
                <a:solidFill>
                  <a:srgbClr val="000000"/>
                </a:solidFill>
              </a:defRPr>
            </a:pPr>
            <a:r>
              <a:rPr sz="4800" b="1">
                <a:solidFill>
                  <a:srgbClr val="FFFFFF"/>
                </a:solidFill>
              </a:rPr>
              <a:t>Body Level Three</a:t>
            </a:r>
          </a:p>
          <a:p>
            <a:pPr lvl="3">
              <a:defRPr sz="1800" b="0">
                <a:solidFill>
                  <a:srgbClr val="000000"/>
                </a:solidFill>
              </a:defRPr>
            </a:pPr>
            <a:r>
              <a:rPr sz="4800" b="1">
                <a:solidFill>
                  <a:srgbClr val="FFFFFF"/>
                </a:solidFill>
              </a:rPr>
              <a:t>Body Level Four</a:t>
            </a:r>
          </a:p>
          <a:p>
            <a:pPr lvl="4">
              <a:defRPr sz="1800" b="0">
                <a:solidFill>
                  <a:srgbClr val="000000"/>
                </a:solidFill>
              </a:defRPr>
            </a:pPr>
            <a:r>
              <a:rPr sz="4800" b="1">
                <a:solidFill>
                  <a:srgbClr val="FFFFFF"/>
                </a:solidFill>
              </a:rPr>
              <a:t>Body Level Five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8" name="Shape 8"/>
          <p:cNvSpPr>
            <a:spLocks noGrp="1"/>
          </p:cNvSpPr>
          <p:nvPr>
            <p:ph type="title"/>
          </p:nvPr>
        </p:nvSpPr>
        <p:spPr>
          <a:prstGeom prst="rect">
            <a:avLst/>
          </a:prstGeom>
        </p:spPr>
        <p:txBody>
          <a:bodyPr/>
          <a:lstStyle/>
          <a:p>
            <a:pPr lvl="0">
              <a:defRPr sz="1800" b="0">
                <a:solidFill>
                  <a:srgbClr val="000000"/>
                </a:solidFill>
              </a:defRPr>
            </a:pPr>
            <a:r>
              <a:rPr sz="4700" b="1">
                <a:solidFill>
                  <a:srgbClr val="FFFFFF"/>
                </a:solidFill>
              </a:rPr>
              <a:t>Title Text</a:t>
            </a:r>
          </a:p>
        </p:txBody>
      </p:sp>
      <p:sp>
        <p:nvSpPr>
          <p:cNvPr id="9" name="Shape 9"/>
          <p:cNvSpPr>
            <a:spLocks noGrp="1"/>
          </p:cNvSpPr>
          <p:nvPr>
            <p:ph type="body" idx="1"/>
          </p:nvPr>
        </p:nvSpPr>
        <p:spPr>
          <a:prstGeom prst="rect">
            <a:avLst/>
          </a:prstGeom>
        </p:spPr>
        <p:txBody>
          <a:bodyPr/>
          <a:lstStyle/>
          <a:p>
            <a:pPr lvl="0">
              <a:defRPr sz="1800">
                <a:solidFill>
                  <a:srgbClr val="000000"/>
                </a:solidFill>
              </a:defRPr>
            </a:pPr>
            <a:r>
              <a:rPr sz="700">
                <a:solidFill>
                  <a:srgbClr val="808080"/>
                </a:solidFill>
              </a:rPr>
              <a:t>Body Level One</a:t>
            </a:r>
          </a:p>
          <a:p>
            <a:pPr lvl="1">
              <a:defRPr sz="1800">
                <a:solidFill>
                  <a:srgbClr val="000000"/>
                </a:solidFill>
              </a:defRPr>
            </a:pPr>
            <a:r>
              <a:rPr sz="700">
                <a:solidFill>
                  <a:srgbClr val="808080"/>
                </a:solidFill>
              </a:rPr>
              <a:t>Body Level Two</a:t>
            </a:r>
          </a:p>
          <a:p>
            <a:pPr lvl="2">
              <a:defRPr sz="1800">
                <a:solidFill>
                  <a:srgbClr val="000000"/>
                </a:solidFill>
              </a:defRPr>
            </a:pPr>
            <a:r>
              <a:rPr sz="700">
                <a:solidFill>
                  <a:srgbClr val="808080"/>
                </a:solidFill>
              </a:rPr>
              <a:t>Body Level Three</a:t>
            </a:r>
          </a:p>
          <a:p>
            <a:pPr lvl="3">
              <a:defRPr sz="1800">
                <a:solidFill>
                  <a:srgbClr val="000000"/>
                </a:solidFill>
              </a:defRPr>
            </a:pPr>
            <a:r>
              <a:rPr sz="700">
                <a:solidFill>
                  <a:srgbClr val="808080"/>
                </a:solidFill>
              </a:rPr>
              <a:t>Body Level Four</a:t>
            </a:r>
          </a:p>
          <a:p>
            <a:pPr lvl="4">
              <a:defRPr sz="1800">
                <a:solidFill>
                  <a:srgbClr val="000000"/>
                </a:solidFill>
              </a:defRPr>
            </a:pPr>
            <a:r>
              <a:rPr sz="700">
                <a:solidFill>
                  <a:srgbClr val="808080"/>
                </a:solidFill>
              </a:rP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11" name="Shape 11"/>
          <p:cNvSpPr>
            <a:spLocks noGrp="1"/>
          </p:cNvSpPr>
          <p:nvPr>
            <p:ph type="body" idx="1"/>
          </p:nvPr>
        </p:nvSpPr>
        <p:spPr>
          <a:xfrm>
            <a:off x="0" y="647700"/>
            <a:ext cx="9151008" cy="5067300"/>
          </a:xfrm>
          <a:prstGeom prst="rect">
            <a:avLst/>
          </a:prstGeom>
          <a:solidFill/>
        </p:spPr>
        <p:txBody>
          <a:bodyPr lIns="274320" tIns="274320" rIns="274320" bIns="274320" anchor="ctr">
            <a:normAutofit/>
          </a:bodyPr>
          <a:lstStyle>
            <a:lvl1pPr>
              <a:spcBef>
                <a:spcPts val="500"/>
              </a:spcBef>
              <a:defRPr sz="2200" b="1">
                <a:solidFill>
                  <a:srgbClr val="FFFFFF"/>
                </a:solidFill>
              </a:defRPr>
            </a:lvl1pPr>
            <a:lvl2pPr marL="936171" indent="-478971">
              <a:spcBef>
                <a:spcPts val="500"/>
              </a:spcBef>
              <a:defRPr sz="2200" b="1">
                <a:solidFill>
                  <a:srgbClr val="FFFFFF"/>
                </a:solidFill>
              </a:defRPr>
            </a:lvl2pPr>
            <a:lvl3pPr marL="1273628" indent="-359228">
              <a:spcBef>
                <a:spcPts val="500"/>
              </a:spcBef>
              <a:buSzPct val="100000"/>
              <a:buChar char="•"/>
              <a:defRPr sz="2200" b="1">
                <a:solidFill>
                  <a:srgbClr val="FFFFFF"/>
                </a:solidFill>
              </a:defRPr>
            </a:lvl3pPr>
            <a:lvl4pPr marL="1730828" indent="-359228">
              <a:spcBef>
                <a:spcPts val="500"/>
              </a:spcBef>
              <a:defRPr sz="2200" b="1">
                <a:solidFill>
                  <a:srgbClr val="FFFFFF"/>
                </a:solidFill>
              </a:defRPr>
            </a:lvl4pPr>
            <a:lvl5pPr>
              <a:spcBef>
                <a:spcPts val="500"/>
              </a:spcBef>
              <a:defRPr sz="2200" b="1">
                <a:solidFill>
                  <a:srgbClr val="FFFFFF"/>
                </a:solidFill>
              </a:defRPr>
            </a:lvl5pPr>
          </a:lstStyle>
          <a:p>
            <a:pPr lvl="0">
              <a:defRPr sz="1800" b="0">
                <a:solidFill>
                  <a:srgbClr val="000000"/>
                </a:solidFill>
              </a:defRPr>
            </a:pPr>
            <a:r>
              <a:rPr sz="2200" b="1">
                <a:solidFill>
                  <a:srgbClr val="FFFFFF"/>
                </a:solidFill>
              </a:rPr>
              <a:t>Body Level One</a:t>
            </a:r>
          </a:p>
          <a:p>
            <a:pPr lvl="1">
              <a:defRPr sz="1800" b="0">
                <a:solidFill>
                  <a:srgbClr val="000000"/>
                </a:solidFill>
              </a:defRPr>
            </a:pPr>
            <a:r>
              <a:rPr sz="2200" b="1">
                <a:solidFill>
                  <a:srgbClr val="FFFFFF"/>
                </a:solidFill>
              </a:rPr>
              <a:t>Body Level Two</a:t>
            </a:r>
          </a:p>
          <a:p>
            <a:pPr lvl="2">
              <a:defRPr sz="1800" b="0">
                <a:solidFill>
                  <a:srgbClr val="000000"/>
                </a:solidFill>
              </a:defRPr>
            </a:pPr>
            <a:r>
              <a:rPr sz="2200" b="1">
                <a:solidFill>
                  <a:srgbClr val="FFFFFF"/>
                </a:solidFill>
              </a:rPr>
              <a:t>Body Level Three</a:t>
            </a:r>
          </a:p>
          <a:p>
            <a:pPr lvl="3">
              <a:defRPr sz="1800" b="0">
                <a:solidFill>
                  <a:srgbClr val="000000"/>
                </a:solidFill>
              </a:defRPr>
            </a:pPr>
            <a:r>
              <a:rPr sz="2200" b="1">
                <a:solidFill>
                  <a:srgbClr val="FFFFFF"/>
                </a:solidFill>
              </a:rPr>
              <a:t>Body Level Four</a:t>
            </a:r>
          </a:p>
          <a:p>
            <a:pPr lvl="4">
              <a:defRPr sz="1800" b="0">
                <a:solidFill>
                  <a:srgbClr val="000000"/>
                </a:solidFill>
              </a:defRPr>
            </a:pPr>
            <a:r>
              <a:rPr sz="2200" b="1">
                <a:solidFill>
                  <a:srgbClr val="FFFFFF"/>
                </a:solidFill>
              </a:rPr>
              <a:t>Body Level Five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13" name="Shape 13"/>
          <p:cNvSpPr>
            <a:spLocks noGrp="1"/>
          </p:cNvSpPr>
          <p:nvPr>
            <p:ph type="body" idx="1"/>
          </p:nvPr>
        </p:nvSpPr>
        <p:spPr>
          <a:xfrm>
            <a:off x="0" y="640080"/>
            <a:ext cx="9144000" cy="5074921"/>
          </a:xfrm>
          <a:prstGeom prst="rect">
            <a:avLst/>
          </a:prstGeom>
          <a:solidFill/>
        </p:spPr>
        <p:txBody>
          <a:bodyPr lIns="274320" tIns="274320" rIns="274320" bIns="274320" anchor="ctr">
            <a:normAutofit/>
          </a:bodyPr>
          <a:lstStyle>
            <a:lvl1pPr>
              <a:spcBef>
                <a:spcPts val="500"/>
              </a:spcBef>
              <a:defRPr sz="2200" b="1">
                <a:solidFill>
                  <a:srgbClr val="FFFFFF"/>
                </a:solidFill>
              </a:defRPr>
            </a:lvl1pPr>
            <a:lvl2pPr marL="936171" indent="-478971">
              <a:spcBef>
                <a:spcPts val="500"/>
              </a:spcBef>
              <a:defRPr sz="2200" b="1">
                <a:solidFill>
                  <a:srgbClr val="FFFFFF"/>
                </a:solidFill>
              </a:defRPr>
            </a:lvl2pPr>
            <a:lvl3pPr marL="1273628" indent="-359228">
              <a:spcBef>
                <a:spcPts val="500"/>
              </a:spcBef>
              <a:buSzPct val="100000"/>
              <a:buChar char="•"/>
              <a:defRPr sz="2200" b="1">
                <a:solidFill>
                  <a:srgbClr val="FFFFFF"/>
                </a:solidFill>
              </a:defRPr>
            </a:lvl3pPr>
            <a:lvl4pPr marL="1730828" indent="-359228">
              <a:spcBef>
                <a:spcPts val="500"/>
              </a:spcBef>
              <a:defRPr sz="2200" b="1">
                <a:solidFill>
                  <a:srgbClr val="FFFFFF"/>
                </a:solidFill>
              </a:defRPr>
            </a:lvl4pPr>
            <a:lvl5pPr>
              <a:spcBef>
                <a:spcPts val="500"/>
              </a:spcBef>
              <a:defRPr sz="2200" b="1">
                <a:solidFill>
                  <a:srgbClr val="FFFFFF"/>
                </a:solidFill>
              </a:defRPr>
            </a:lvl5pPr>
          </a:lstStyle>
          <a:p>
            <a:pPr lvl="0">
              <a:defRPr sz="1800" b="0">
                <a:solidFill>
                  <a:srgbClr val="000000"/>
                </a:solidFill>
              </a:defRPr>
            </a:pPr>
            <a:r>
              <a:rPr sz="2200" b="1">
                <a:solidFill>
                  <a:srgbClr val="FFFFFF"/>
                </a:solidFill>
              </a:rPr>
              <a:t>Body Level One</a:t>
            </a:r>
          </a:p>
          <a:p>
            <a:pPr lvl="1">
              <a:defRPr sz="1800" b="0">
                <a:solidFill>
                  <a:srgbClr val="000000"/>
                </a:solidFill>
              </a:defRPr>
            </a:pPr>
            <a:r>
              <a:rPr sz="2200" b="1">
                <a:solidFill>
                  <a:srgbClr val="FFFFFF"/>
                </a:solidFill>
              </a:rPr>
              <a:t>Body Level Two</a:t>
            </a:r>
          </a:p>
          <a:p>
            <a:pPr lvl="2">
              <a:defRPr sz="1800" b="0">
                <a:solidFill>
                  <a:srgbClr val="000000"/>
                </a:solidFill>
              </a:defRPr>
            </a:pPr>
            <a:r>
              <a:rPr sz="2200" b="1">
                <a:solidFill>
                  <a:srgbClr val="FFFFFF"/>
                </a:solidFill>
              </a:rPr>
              <a:t>Body Level Three</a:t>
            </a:r>
          </a:p>
          <a:p>
            <a:pPr lvl="3">
              <a:defRPr sz="1800" b="0">
                <a:solidFill>
                  <a:srgbClr val="000000"/>
                </a:solidFill>
              </a:defRPr>
            </a:pPr>
            <a:r>
              <a:rPr sz="2200" b="1">
                <a:solidFill>
                  <a:srgbClr val="FFFFFF"/>
                </a:solidFill>
              </a:rPr>
              <a:t>Body Level Four</a:t>
            </a:r>
          </a:p>
          <a:p>
            <a:pPr lvl="4">
              <a:defRPr sz="1800" b="0">
                <a:solidFill>
                  <a:srgbClr val="000000"/>
                </a:solidFill>
              </a:defRPr>
            </a:pPr>
            <a:r>
              <a:rPr sz="2200" b="1">
                <a:solidFill>
                  <a:srgbClr val="FFFFFF"/>
                </a:solidFill>
              </a:rPr>
              <a:t>Body Level Five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0" y="1384300"/>
            <a:ext cx="9144000" cy="2717800"/>
          </a:xfrm>
          <a:prstGeom prst="rect">
            <a:avLst/>
          </a:prstGeom>
          <a:solidFill/>
          <a:ln w="12700">
            <a:miter lim="400000"/>
          </a:ln>
          <a:extLst>
            <a:ext uri="{C572A759-6A51-4108-AA02-DFA0A04FC94B}">
              <ma14:wrappingTextBoxFlag xmlns:ma14="http://schemas.microsoft.com/office/mac/drawingml/2011/main" xmlns="" val="1"/>
            </a:ext>
          </a:extLst>
        </p:spPr>
        <p:txBody>
          <a:bodyPr lIns="274320" tIns="274320" rIns="274320" bIns="274320" anchor="ctr">
            <a:normAutofit/>
          </a:bodyPr>
          <a:lstStyle/>
          <a:p>
            <a:pPr lvl="0">
              <a:defRPr sz="1800" b="0">
                <a:solidFill>
                  <a:srgbClr val="000000"/>
                </a:solidFill>
              </a:defRPr>
            </a:pPr>
            <a:r>
              <a:rPr sz="4700" b="1">
                <a:solidFill>
                  <a:srgbClr val="FFFFFF"/>
                </a:solidFill>
              </a:rPr>
              <a:t>Title Text</a:t>
            </a:r>
          </a:p>
        </p:txBody>
      </p:sp>
      <p:sp>
        <p:nvSpPr>
          <p:cNvPr id="3" name="Shape 3"/>
          <p:cNvSpPr>
            <a:spLocks noGrp="1"/>
          </p:cNvSpPr>
          <p:nvPr>
            <p:ph type="body" idx="1"/>
          </p:nvPr>
        </p:nvSpPr>
        <p:spPr>
          <a:xfrm>
            <a:off x="4648200" y="266700"/>
            <a:ext cx="4343400" cy="11176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pPr lvl="0">
              <a:defRPr sz="1800">
                <a:solidFill>
                  <a:srgbClr val="000000"/>
                </a:solidFill>
              </a:defRPr>
            </a:pPr>
            <a:r>
              <a:rPr sz="700">
                <a:solidFill>
                  <a:srgbClr val="808080"/>
                </a:solidFill>
              </a:rPr>
              <a:t>Body Level One</a:t>
            </a:r>
          </a:p>
          <a:p>
            <a:pPr lvl="1">
              <a:defRPr sz="1800">
                <a:solidFill>
                  <a:srgbClr val="000000"/>
                </a:solidFill>
              </a:defRPr>
            </a:pPr>
            <a:r>
              <a:rPr sz="700">
                <a:solidFill>
                  <a:srgbClr val="808080"/>
                </a:solidFill>
              </a:rPr>
              <a:t>Body Level Two</a:t>
            </a:r>
          </a:p>
          <a:p>
            <a:pPr lvl="2">
              <a:defRPr sz="1800">
                <a:solidFill>
                  <a:srgbClr val="000000"/>
                </a:solidFill>
              </a:defRPr>
            </a:pPr>
            <a:r>
              <a:rPr sz="700">
                <a:solidFill>
                  <a:srgbClr val="808080"/>
                </a:solidFill>
              </a:rPr>
              <a:t>Body Level Three</a:t>
            </a:r>
          </a:p>
          <a:p>
            <a:pPr lvl="3">
              <a:defRPr sz="1800">
                <a:solidFill>
                  <a:srgbClr val="000000"/>
                </a:solidFill>
              </a:defRPr>
            </a:pPr>
            <a:r>
              <a:rPr sz="700">
                <a:solidFill>
                  <a:srgbClr val="808080"/>
                </a:solidFill>
              </a:rPr>
              <a:t>Body Level Four</a:t>
            </a:r>
          </a:p>
          <a:p>
            <a:pPr lvl="4">
              <a:defRPr sz="1800">
                <a:solidFill>
                  <a:srgbClr val="000000"/>
                </a:solidFill>
              </a:defRPr>
            </a:pPr>
            <a:r>
              <a:rPr sz="700">
                <a:solidFill>
                  <a:srgbClr val="808080"/>
                </a:solidFill>
              </a:rPr>
              <a:t>Body Level Five</a:t>
            </a:r>
          </a:p>
        </p:txBody>
      </p:sp>
      <p:pic>
        <p:nvPicPr>
          <p:cNvPr id="4" name="image1.png" descr="nyu_short_white.png"/>
          <p:cNvPicPr/>
          <p:nvPr/>
        </p:nvPicPr>
        <p:blipFill>
          <a:blip r:embed="rId6">
            <a:extLst/>
          </a:blip>
          <a:stretch>
            <a:fillRect/>
          </a:stretch>
        </p:blipFill>
        <p:spPr>
          <a:xfrm>
            <a:off x="178115" y="190500"/>
            <a:ext cx="1005840" cy="341376"/>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algn="ctr" defTabSz="457200">
        <a:defRPr sz="4700" b="1">
          <a:solidFill>
            <a:srgbClr val="FFFFFF"/>
          </a:solidFill>
          <a:latin typeface="Arial"/>
          <a:ea typeface="Arial"/>
          <a:cs typeface="Arial"/>
          <a:sym typeface="Arial"/>
        </a:defRPr>
      </a:lvl1pPr>
      <a:lvl2pPr algn="ctr" defTabSz="457200">
        <a:defRPr sz="4700" b="1">
          <a:solidFill>
            <a:srgbClr val="FFFFFF"/>
          </a:solidFill>
          <a:latin typeface="Arial"/>
          <a:ea typeface="Arial"/>
          <a:cs typeface="Arial"/>
          <a:sym typeface="Arial"/>
        </a:defRPr>
      </a:lvl2pPr>
      <a:lvl3pPr algn="ctr" defTabSz="457200">
        <a:defRPr sz="4700" b="1">
          <a:solidFill>
            <a:srgbClr val="FFFFFF"/>
          </a:solidFill>
          <a:latin typeface="Arial"/>
          <a:ea typeface="Arial"/>
          <a:cs typeface="Arial"/>
          <a:sym typeface="Arial"/>
        </a:defRPr>
      </a:lvl3pPr>
      <a:lvl4pPr algn="ctr" defTabSz="457200">
        <a:defRPr sz="4700" b="1">
          <a:solidFill>
            <a:srgbClr val="FFFFFF"/>
          </a:solidFill>
          <a:latin typeface="Arial"/>
          <a:ea typeface="Arial"/>
          <a:cs typeface="Arial"/>
          <a:sym typeface="Arial"/>
        </a:defRPr>
      </a:lvl4pPr>
      <a:lvl5pPr algn="ctr" defTabSz="457200">
        <a:defRPr sz="4700" b="1">
          <a:solidFill>
            <a:srgbClr val="FFFFFF"/>
          </a:solidFill>
          <a:latin typeface="Arial"/>
          <a:ea typeface="Arial"/>
          <a:cs typeface="Arial"/>
          <a:sym typeface="Arial"/>
        </a:defRPr>
      </a:lvl5pPr>
      <a:lvl6pPr algn="ctr" defTabSz="457200">
        <a:defRPr sz="4700" b="1">
          <a:solidFill>
            <a:srgbClr val="FFFFFF"/>
          </a:solidFill>
          <a:latin typeface="Arial"/>
          <a:ea typeface="Arial"/>
          <a:cs typeface="Arial"/>
          <a:sym typeface="Arial"/>
        </a:defRPr>
      </a:lvl6pPr>
      <a:lvl7pPr algn="ctr" defTabSz="457200">
        <a:defRPr sz="4700" b="1">
          <a:solidFill>
            <a:srgbClr val="FFFFFF"/>
          </a:solidFill>
          <a:latin typeface="Arial"/>
          <a:ea typeface="Arial"/>
          <a:cs typeface="Arial"/>
          <a:sym typeface="Arial"/>
        </a:defRPr>
      </a:lvl7pPr>
      <a:lvl8pPr algn="ctr" defTabSz="457200">
        <a:defRPr sz="4700" b="1">
          <a:solidFill>
            <a:srgbClr val="FFFFFF"/>
          </a:solidFill>
          <a:latin typeface="Arial"/>
          <a:ea typeface="Arial"/>
          <a:cs typeface="Arial"/>
          <a:sym typeface="Arial"/>
        </a:defRPr>
      </a:lvl8pPr>
      <a:lvl9pPr algn="ctr" defTabSz="457200">
        <a:defRPr sz="4700" b="1">
          <a:solidFill>
            <a:srgbClr val="FFFFFF"/>
          </a:solidFill>
          <a:latin typeface="Arial"/>
          <a:ea typeface="Arial"/>
          <a:cs typeface="Arial"/>
          <a:sym typeface="Arial"/>
        </a:defRPr>
      </a:lvl9pPr>
    </p:titleStyle>
    <p:bodyStyle>
      <a:lvl1pPr defTabSz="457200">
        <a:spcBef>
          <a:spcPts val="100"/>
        </a:spcBef>
        <a:defRPr sz="700">
          <a:solidFill>
            <a:srgbClr val="808080"/>
          </a:solidFill>
          <a:latin typeface="Arial"/>
          <a:ea typeface="Arial"/>
          <a:cs typeface="Arial"/>
          <a:sym typeface="Arial"/>
        </a:defRPr>
      </a:lvl1pPr>
      <a:lvl2pPr marL="914400" indent="-457200" defTabSz="457200">
        <a:spcBef>
          <a:spcPts val="100"/>
        </a:spcBef>
        <a:buSzPct val="100000"/>
        <a:buChar char="•"/>
        <a:defRPr sz="700">
          <a:solidFill>
            <a:srgbClr val="808080"/>
          </a:solidFill>
          <a:latin typeface="Arial"/>
          <a:ea typeface="Arial"/>
          <a:cs typeface="Arial"/>
          <a:sym typeface="Arial"/>
        </a:defRPr>
      </a:lvl2pPr>
      <a:lvl3pPr defTabSz="457200">
        <a:spcBef>
          <a:spcPts val="100"/>
        </a:spcBef>
        <a:defRPr sz="700">
          <a:solidFill>
            <a:srgbClr val="808080"/>
          </a:solidFill>
          <a:latin typeface="Arial"/>
          <a:ea typeface="Arial"/>
          <a:cs typeface="Arial"/>
          <a:sym typeface="Arial"/>
        </a:defRPr>
      </a:lvl3pPr>
      <a:lvl4pPr marL="1714500" indent="-342900" defTabSz="457200">
        <a:spcBef>
          <a:spcPts val="100"/>
        </a:spcBef>
        <a:buSzPct val="100000"/>
        <a:buChar char="•"/>
        <a:defRPr sz="700">
          <a:solidFill>
            <a:srgbClr val="808080"/>
          </a:solidFill>
          <a:latin typeface="Arial"/>
          <a:ea typeface="Arial"/>
          <a:cs typeface="Arial"/>
          <a:sym typeface="Arial"/>
        </a:defRPr>
      </a:lvl4pPr>
      <a:lvl5pPr indent="1828800" defTabSz="457200">
        <a:spcBef>
          <a:spcPts val="100"/>
        </a:spcBef>
        <a:defRPr sz="700">
          <a:solidFill>
            <a:srgbClr val="808080"/>
          </a:solidFill>
          <a:latin typeface="Arial"/>
          <a:ea typeface="Arial"/>
          <a:cs typeface="Arial"/>
          <a:sym typeface="Arial"/>
        </a:defRPr>
      </a:lvl5pPr>
      <a:lvl6pPr marL="2366010" indent="-80010" defTabSz="457200">
        <a:spcBef>
          <a:spcPts val="100"/>
        </a:spcBef>
        <a:buSzPct val="100000"/>
        <a:buChar char="•"/>
        <a:defRPr sz="700">
          <a:solidFill>
            <a:srgbClr val="808080"/>
          </a:solidFill>
          <a:latin typeface="Arial"/>
          <a:ea typeface="Arial"/>
          <a:cs typeface="Arial"/>
          <a:sym typeface="Arial"/>
        </a:defRPr>
      </a:lvl6pPr>
      <a:lvl7pPr marL="2823210" indent="-80010" defTabSz="457200">
        <a:spcBef>
          <a:spcPts val="100"/>
        </a:spcBef>
        <a:buSzPct val="100000"/>
        <a:buChar char="•"/>
        <a:defRPr sz="700">
          <a:solidFill>
            <a:srgbClr val="808080"/>
          </a:solidFill>
          <a:latin typeface="Arial"/>
          <a:ea typeface="Arial"/>
          <a:cs typeface="Arial"/>
          <a:sym typeface="Arial"/>
        </a:defRPr>
      </a:lvl7pPr>
      <a:lvl8pPr marL="3280409" indent="-80009" defTabSz="457200">
        <a:spcBef>
          <a:spcPts val="100"/>
        </a:spcBef>
        <a:buSzPct val="100000"/>
        <a:buChar char="•"/>
        <a:defRPr sz="700">
          <a:solidFill>
            <a:srgbClr val="808080"/>
          </a:solidFill>
          <a:latin typeface="Arial"/>
          <a:ea typeface="Arial"/>
          <a:cs typeface="Arial"/>
          <a:sym typeface="Arial"/>
        </a:defRPr>
      </a:lvl8pPr>
      <a:lvl9pPr marL="3737609" indent="-80009" defTabSz="457200">
        <a:spcBef>
          <a:spcPts val="100"/>
        </a:spcBef>
        <a:buSzPct val="100000"/>
        <a:buChar char="•"/>
        <a:defRPr sz="700">
          <a:solidFill>
            <a:srgbClr val="808080"/>
          </a:solidFill>
          <a:latin typeface="Arial"/>
          <a:ea typeface="Arial"/>
          <a:cs typeface="Arial"/>
          <a:sym typeface="Arial"/>
        </a:defRPr>
      </a:lvl9pPr>
    </p:bodyStyle>
    <p:otherStyle>
      <a:lvl1pPr algn="r" defTabSz="457200">
        <a:defRPr sz="1200">
          <a:solidFill>
            <a:schemeClr val="tx1"/>
          </a:solidFill>
          <a:latin typeface="+mn-lt"/>
          <a:ea typeface="+mn-ea"/>
          <a:cs typeface="+mn-cs"/>
          <a:sym typeface="Calibri"/>
        </a:defRPr>
      </a:lvl1pPr>
      <a:lvl2pPr indent="457200" algn="r" defTabSz="457200">
        <a:defRPr sz="1200">
          <a:solidFill>
            <a:schemeClr val="tx1"/>
          </a:solidFill>
          <a:latin typeface="+mn-lt"/>
          <a:ea typeface="+mn-ea"/>
          <a:cs typeface="+mn-cs"/>
          <a:sym typeface="Calibri"/>
        </a:defRPr>
      </a:lvl2pPr>
      <a:lvl3pPr indent="914400" algn="r" defTabSz="457200">
        <a:defRPr sz="1200">
          <a:solidFill>
            <a:schemeClr val="tx1"/>
          </a:solidFill>
          <a:latin typeface="+mn-lt"/>
          <a:ea typeface="+mn-ea"/>
          <a:cs typeface="+mn-cs"/>
          <a:sym typeface="Calibri"/>
        </a:defRPr>
      </a:lvl3pPr>
      <a:lvl4pPr indent="1371600" algn="r" defTabSz="457200">
        <a:defRPr sz="1200">
          <a:solidFill>
            <a:schemeClr val="tx1"/>
          </a:solidFill>
          <a:latin typeface="+mn-lt"/>
          <a:ea typeface="+mn-ea"/>
          <a:cs typeface="+mn-cs"/>
          <a:sym typeface="Calibri"/>
        </a:defRPr>
      </a:lvl4pPr>
      <a:lvl5pPr indent="1828800" algn="r" defTabSz="457200">
        <a:defRPr sz="1200">
          <a:solidFill>
            <a:schemeClr val="tx1"/>
          </a:solidFill>
          <a:latin typeface="+mn-lt"/>
          <a:ea typeface="+mn-ea"/>
          <a:cs typeface="+mn-cs"/>
          <a:sym typeface="Calibri"/>
        </a:defRPr>
      </a:lvl5pPr>
      <a:lvl6pPr indent="2286000" algn="r" defTabSz="457200">
        <a:defRPr sz="1200">
          <a:solidFill>
            <a:schemeClr val="tx1"/>
          </a:solidFill>
          <a:latin typeface="+mn-lt"/>
          <a:ea typeface="+mn-ea"/>
          <a:cs typeface="+mn-cs"/>
          <a:sym typeface="Calibri"/>
        </a:defRPr>
      </a:lvl6pPr>
      <a:lvl7pPr indent="2743200" algn="r" defTabSz="457200">
        <a:defRPr sz="1200">
          <a:solidFill>
            <a:schemeClr val="tx1"/>
          </a:solidFill>
          <a:latin typeface="+mn-lt"/>
          <a:ea typeface="+mn-ea"/>
          <a:cs typeface="+mn-cs"/>
          <a:sym typeface="Calibri"/>
        </a:defRPr>
      </a:lvl7pPr>
      <a:lvl8pPr indent="3200400" algn="r" defTabSz="457200">
        <a:defRPr sz="1200">
          <a:solidFill>
            <a:schemeClr val="tx1"/>
          </a:solidFill>
          <a:latin typeface="+mn-lt"/>
          <a:ea typeface="+mn-ea"/>
          <a:cs typeface="+mn-cs"/>
          <a:sym typeface="Calibri"/>
        </a:defRPr>
      </a:lvl8pPr>
      <a:lvl9pPr indent="3657600" algn="r" defTabSz="457200">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3.jpg"/>
          <p:cNvPicPr/>
          <p:nvPr/>
        </p:nvPicPr>
        <p:blipFill>
          <a:blip r:embed="rId2">
            <a:extLst/>
          </a:blip>
          <a:stretch>
            <a:fillRect/>
          </a:stretch>
        </p:blipFill>
        <p:spPr>
          <a:xfrm>
            <a:off x="0" y="0"/>
            <a:ext cx="9144000" cy="5715000"/>
          </a:xfrm>
          <a:prstGeom prst="rect">
            <a:avLst/>
          </a:prstGeom>
          <a:ln w="12700">
            <a:miter lim="400000"/>
          </a:ln>
        </p:spPr>
      </p:pic>
      <p:sp>
        <p:nvSpPr>
          <p:cNvPr id="18" name="Shape 18"/>
          <p:cNvSpPr>
            <a:spLocks noGrp="1"/>
          </p:cNvSpPr>
          <p:nvPr>
            <p:ph type="title"/>
          </p:nvPr>
        </p:nvSpPr>
        <p:spPr>
          <a:xfrm>
            <a:off x="0" y="1193038"/>
            <a:ext cx="9144000" cy="1752601"/>
          </a:xfrm>
          <a:prstGeom prst="rect">
            <a:avLst/>
          </a:prstGeom>
        </p:spPr>
        <p:txBody>
          <a:bodyPr>
            <a:normAutofit fontScale="90000"/>
          </a:bodyPr>
          <a:lstStyle>
            <a:lvl1pPr defTabSz="411479">
              <a:defRPr sz="4230"/>
            </a:lvl1pPr>
          </a:lstStyle>
          <a:p>
            <a:pPr lvl="0">
              <a:defRPr sz="1800" b="0">
                <a:solidFill>
                  <a:srgbClr val="000000"/>
                </a:solidFill>
              </a:defRPr>
            </a:pPr>
            <a:r>
              <a:rPr lang="en-US" sz="4230" b="1" dirty="0">
                <a:solidFill>
                  <a:srgbClr val="FFFFFF"/>
                </a:solidFill>
                <a:latin typeface="Arial" panose="020B0604020202020204" pitchFamily="34" charset="0"/>
                <a:cs typeface="Arial" panose="020B0604020202020204" pitchFamily="34" charset="0"/>
              </a:rPr>
              <a:t>Real-Time</a:t>
            </a:r>
            <a:r>
              <a:rPr lang="en-US" sz="4230" b="1" dirty="0">
                <a:solidFill>
                  <a:srgbClr val="FFFFFF"/>
                </a:solidFill>
                <a:latin typeface="+mj-lt"/>
              </a:rPr>
              <a:t> Intrusion Detection Security System</a:t>
            </a:r>
          </a:p>
        </p:txBody>
      </p:sp>
      <p:pic>
        <p:nvPicPr>
          <p:cNvPr id="20" name="image1.png" descr="nyu_short_white.png"/>
          <p:cNvPicPr/>
          <p:nvPr/>
        </p:nvPicPr>
        <p:blipFill>
          <a:blip r:embed="rId3">
            <a:extLst/>
          </a:blip>
          <a:stretch>
            <a:fillRect/>
          </a:stretch>
        </p:blipFill>
        <p:spPr>
          <a:xfrm>
            <a:off x="178115" y="190500"/>
            <a:ext cx="1005840" cy="341376"/>
          </a:xfrm>
          <a:prstGeom prst="rect">
            <a:avLst/>
          </a:prstGeom>
          <a:ln w="12700">
            <a:miter lim="400000"/>
          </a:ln>
        </p:spPr>
      </p:pic>
      <p:sp>
        <p:nvSpPr>
          <p:cNvPr id="21" name="Shape 21"/>
          <p:cNvSpPr/>
          <p:nvPr/>
        </p:nvSpPr>
        <p:spPr>
          <a:xfrm>
            <a:off x="0" y="3527942"/>
            <a:ext cx="9144000" cy="1752600"/>
          </a:xfrm>
          <a:prstGeom prst="rect">
            <a:avLst/>
          </a:prstGeom>
          <a:solidFill/>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algn="ctr">
              <a:defRPr sz="2200" b="1">
                <a:solidFill>
                  <a:srgbClr val="FFFFFF"/>
                </a:solidFill>
                <a:latin typeface="Arial"/>
                <a:ea typeface="Arial"/>
                <a:cs typeface="Arial"/>
                <a:sym typeface="Arial"/>
              </a:defRPr>
            </a:lvl1pPr>
          </a:lstStyle>
          <a:p>
            <a:pPr lvl="0">
              <a:defRPr sz="1800" b="0">
                <a:solidFill>
                  <a:srgbClr val="000000"/>
                </a:solidFill>
              </a:defRPr>
            </a:pPr>
            <a:r>
              <a:rPr sz="2200" b="1" dirty="0">
                <a:solidFill>
                  <a:srgbClr val="FFFFFF"/>
                </a:solidFill>
              </a:rPr>
              <a:t>By </a:t>
            </a:r>
            <a:endParaRPr lang="en-IN" sz="2200" b="1" dirty="0">
              <a:solidFill>
                <a:srgbClr val="FFFFFF"/>
              </a:solidFill>
            </a:endParaRPr>
          </a:p>
          <a:p>
            <a:pPr lvl="0">
              <a:defRPr sz="1800" b="0">
                <a:solidFill>
                  <a:srgbClr val="000000"/>
                </a:solidFill>
              </a:defRPr>
            </a:pPr>
            <a:r>
              <a:rPr lang="en-IN" sz="2200" b="1" dirty="0">
                <a:solidFill>
                  <a:srgbClr val="FFFFFF"/>
                </a:solidFill>
              </a:rPr>
              <a:t>Samarpan Biswas</a:t>
            </a:r>
            <a:r>
              <a:rPr sz="2200" b="1" dirty="0">
                <a:solidFill>
                  <a:srgbClr val="FFFFFF"/>
                </a:solidFill>
              </a:rPr>
              <a:t>, </a:t>
            </a:r>
            <a:r>
              <a:rPr lang="en-IN" sz="2200" b="1" dirty="0">
                <a:solidFill>
                  <a:srgbClr val="FFFFFF"/>
                </a:solidFill>
              </a:rPr>
              <a:t>Ishita Chowdhury and Rachana Swamy</a:t>
            </a:r>
            <a:endParaRPr sz="2200" b="1" dirty="0">
              <a:solidFill>
                <a:srgbClr val="FFFFFF"/>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image3.jpg"/>
          <p:cNvPicPr/>
          <p:nvPr/>
        </p:nvPicPr>
        <p:blipFill>
          <a:blip r:embed="rId2">
            <a:extLst/>
          </a:blip>
          <a:stretch>
            <a:fillRect/>
          </a:stretch>
        </p:blipFill>
        <p:spPr>
          <a:xfrm>
            <a:off x="0" y="0"/>
            <a:ext cx="9144000" cy="5715000"/>
          </a:xfrm>
          <a:prstGeom prst="rect">
            <a:avLst/>
          </a:prstGeom>
          <a:ln w="12700">
            <a:miter lim="400000"/>
          </a:ln>
        </p:spPr>
      </p:pic>
      <p:sp>
        <p:nvSpPr>
          <p:cNvPr id="72" name="Shape 72"/>
          <p:cNvSpPr>
            <a:spLocks noGrp="1"/>
          </p:cNvSpPr>
          <p:nvPr>
            <p:ph type="body" idx="1"/>
          </p:nvPr>
        </p:nvSpPr>
        <p:spPr>
          <a:prstGeom prst="rect">
            <a:avLst/>
          </a:prstGeom>
        </p:spPr>
        <p:txBody>
          <a:bodyPr/>
          <a:lstStyle/>
          <a:p>
            <a:pPr lvl="0"/>
            <a:endParaRPr/>
          </a:p>
        </p:txBody>
      </p:sp>
      <p:sp>
        <p:nvSpPr>
          <p:cNvPr id="73" name="Shape 73"/>
          <p:cNvSpPr/>
          <p:nvPr/>
        </p:nvSpPr>
        <p:spPr>
          <a:xfrm>
            <a:off x="0" y="787080"/>
            <a:ext cx="9144000" cy="5074921"/>
          </a:xfrm>
          <a:prstGeom prst="rect">
            <a:avLst/>
          </a:prstGeom>
          <a:solidFill/>
          <a:ln w="12700">
            <a:miter lim="400000"/>
          </a:ln>
        </p:spPr>
        <p:txBody>
          <a:bodyPr lIns="0" tIns="0" rIns="0" bIns="0" anchor="ctr">
            <a:normAutofit/>
          </a:bodyPr>
          <a:lstStyle/>
          <a:p>
            <a:pPr lvl="0">
              <a:spcBef>
                <a:spcPts val="500"/>
              </a:spcBef>
              <a:defRPr sz="2200" b="1">
                <a:solidFill>
                  <a:srgbClr val="FFFFFF"/>
                </a:solidFill>
                <a:latin typeface="Arial"/>
                <a:ea typeface="Arial"/>
                <a:cs typeface="Arial"/>
                <a:sym typeface="Arial"/>
              </a:defRPr>
            </a:pPr>
            <a:endParaRPr/>
          </a:p>
        </p:txBody>
      </p:sp>
      <p:sp>
        <p:nvSpPr>
          <p:cNvPr id="75" name="Shape 75"/>
          <p:cNvSpPr/>
          <p:nvPr/>
        </p:nvSpPr>
        <p:spPr>
          <a:xfrm>
            <a:off x="374120" y="1585853"/>
            <a:ext cx="8395759" cy="313932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80473" lvl="0" indent="-180473">
              <a:buSzPct val="60000"/>
              <a:buBlip>
                <a:blip r:embed="rId3"/>
              </a:buBlip>
            </a:pPr>
            <a:r>
              <a:rPr b="1" dirty="0">
                <a:solidFill>
                  <a:srgbClr val="FFFFFF"/>
                </a:solidFill>
              </a:rPr>
              <a:t>The GUI interface can implement a cellular device installed which will notify the user directly by send him or her a picture of the intruder’s face</a:t>
            </a:r>
            <a:endParaRPr lang="en-IN" b="1" dirty="0">
              <a:solidFill>
                <a:srgbClr val="FFFFFF"/>
              </a:solidFill>
            </a:endParaRPr>
          </a:p>
          <a:p>
            <a:pPr lvl="0">
              <a:buSzPct val="60000"/>
            </a:pPr>
            <a:endParaRPr lang="en-IN" b="1" dirty="0">
              <a:solidFill>
                <a:srgbClr val="FFFFFF"/>
              </a:solidFill>
            </a:endParaRPr>
          </a:p>
          <a:p>
            <a:pPr marL="180473" indent="-180473">
              <a:buSzPct val="60000"/>
              <a:buBlip>
                <a:blip r:embed="rId3"/>
              </a:buBlip>
            </a:pPr>
            <a:r>
              <a:rPr lang="en-US" b="1" dirty="0">
                <a:solidFill>
                  <a:schemeClr val="bg1"/>
                </a:solidFill>
              </a:rPr>
              <a:t>As an additional security measure, we will trigger an alarm which can be only turned off if the administrator activates unlocking mechanism from his end OR a known face comes in front of any camera OR replicate the case mentioned in “Added Feature” section above.</a:t>
            </a:r>
            <a:endParaRPr lang="en-IN" b="1" dirty="0">
              <a:solidFill>
                <a:schemeClr val="bg1"/>
              </a:solidFill>
            </a:endParaRPr>
          </a:p>
          <a:p>
            <a:pPr lvl="0"/>
            <a:endParaRPr b="1" dirty="0">
              <a:solidFill>
                <a:srgbClr val="FFFFFF"/>
              </a:solidFill>
            </a:endParaRPr>
          </a:p>
          <a:p>
            <a:pPr marL="180473" lvl="0" indent="-180473">
              <a:buSzPct val="60000"/>
              <a:buBlip>
                <a:blip r:embed="rId3"/>
              </a:buBlip>
            </a:pPr>
            <a:r>
              <a:rPr b="1" dirty="0">
                <a:solidFill>
                  <a:srgbClr val="FFFFFF"/>
                </a:solidFill>
              </a:rPr>
              <a:t>More research can be done in the face recognition in order to make it more robust than it is right now to make sure it even works under poor lighting or even no lighting by installing a night vision setup</a:t>
            </a:r>
          </a:p>
        </p:txBody>
      </p:sp>
      <p:pic>
        <p:nvPicPr>
          <p:cNvPr id="76" name="image1.png" descr="nyu_short_white.png"/>
          <p:cNvPicPr/>
          <p:nvPr/>
        </p:nvPicPr>
        <p:blipFill>
          <a:blip r:embed="rId4">
            <a:extLst/>
          </a:blip>
          <a:stretch>
            <a:fillRect/>
          </a:stretch>
        </p:blipFill>
        <p:spPr>
          <a:xfrm>
            <a:off x="178115" y="190500"/>
            <a:ext cx="1005840" cy="341376"/>
          </a:xfrm>
          <a:prstGeom prst="rect">
            <a:avLst/>
          </a:prstGeom>
          <a:ln w="12700">
            <a:miter lim="400000"/>
          </a:ln>
        </p:spPr>
      </p:pic>
      <p:sp>
        <p:nvSpPr>
          <p:cNvPr id="8" name="Rectangle 7">
            <a:extLst>
              <a:ext uri="{FF2B5EF4-FFF2-40B4-BE49-F238E27FC236}">
                <a16:creationId xmlns:a16="http://schemas.microsoft.com/office/drawing/2014/main" id="{F881BE48-71DE-467E-A25B-D5FD8FA4EE2F}"/>
              </a:ext>
            </a:extLst>
          </p:cNvPr>
          <p:cNvSpPr/>
          <p:nvPr/>
        </p:nvSpPr>
        <p:spPr>
          <a:xfrm>
            <a:off x="3194864" y="894079"/>
            <a:ext cx="2598788" cy="584775"/>
          </a:xfrm>
          <a:prstGeom prst="rect">
            <a:avLst/>
          </a:prstGeom>
          <a:noFill/>
        </p:spPr>
        <p:txBody>
          <a:bodyPr wrap="none" lIns="91440" tIns="45720" rIns="91440" bIns="45720">
            <a:spAutoFit/>
          </a:bodyPr>
          <a:lstStyle/>
          <a:p>
            <a:pPr lvl="0">
              <a:defRPr sz="1800">
                <a:solidFill>
                  <a:srgbClr val="000000"/>
                </a:solidFill>
              </a:defRPr>
            </a:pPr>
            <a:r>
              <a:rPr lang="en-US" sz="3200" b="1" dirty="0">
                <a:solidFill>
                  <a:schemeClr val="bg1"/>
                </a:solidFill>
                <a:latin typeface="Arial" panose="020B0604020202020204" pitchFamily="34" charset="0"/>
                <a:cs typeface="Arial" panose="020B0604020202020204" pitchFamily="34" charset="0"/>
              </a:rPr>
              <a:t>Future Work</a:t>
            </a:r>
            <a:endParaRPr lang="en-US" sz="3600" b="1" dirty="0">
              <a:solidFill>
                <a:srgbClr val="FFFFFF"/>
              </a:solidFill>
              <a:latin typeface="Arial" panose="020B0604020202020204" pitchFamily="34" charset="0"/>
              <a:cs typeface="Arial" panose="020B0604020202020204" pitchFamily="34" charset="0"/>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image3.jpg"/>
          <p:cNvPicPr/>
          <p:nvPr/>
        </p:nvPicPr>
        <p:blipFill>
          <a:blip r:embed="rId2">
            <a:extLst/>
          </a:blip>
          <a:stretch>
            <a:fillRect/>
          </a:stretch>
        </p:blipFill>
        <p:spPr>
          <a:xfrm>
            <a:off x="0" y="0"/>
            <a:ext cx="9144000" cy="5715000"/>
          </a:xfrm>
          <a:prstGeom prst="rect">
            <a:avLst/>
          </a:prstGeom>
          <a:ln w="12700">
            <a:miter lim="400000"/>
          </a:ln>
        </p:spPr>
      </p:pic>
      <p:sp>
        <p:nvSpPr>
          <p:cNvPr id="30" name="Shape 30"/>
          <p:cNvSpPr/>
          <p:nvPr/>
        </p:nvSpPr>
        <p:spPr>
          <a:xfrm>
            <a:off x="0" y="682145"/>
            <a:ext cx="9144000" cy="5074922"/>
          </a:xfrm>
          <a:prstGeom prst="rect">
            <a:avLst/>
          </a:prstGeom>
          <a:solidFill/>
          <a:ln w="12700">
            <a:miter lim="400000"/>
          </a:ln>
        </p:spPr>
        <p:txBody>
          <a:bodyPr lIns="274320" tIns="274320" rIns="274320" bIns="274320" anchor="ctr">
            <a:normAutofit/>
          </a:bodyPr>
          <a:lstStyle/>
          <a:p>
            <a:pPr lvl="0">
              <a:spcBef>
                <a:spcPts val="500"/>
              </a:spcBef>
              <a:defRPr sz="2200" b="1">
                <a:solidFill>
                  <a:srgbClr val="FFFFFF"/>
                </a:solidFill>
                <a:latin typeface="Arial"/>
                <a:ea typeface="Arial"/>
                <a:cs typeface="Arial"/>
                <a:sym typeface="Arial"/>
              </a:defRPr>
            </a:pPr>
            <a:endParaRPr dirty="0"/>
          </a:p>
        </p:txBody>
      </p:sp>
      <p:pic>
        <p:nvPicPr>
          <p:cNvPr id="32" name="image1.png" descr="nyu_short_white.png"/>
          <p:cNvPicPr/>
          <p:nvPr/>
        </p:nvPicPr>
        <p:blipFill>
          <a:blip r:embed="rId3">
            <a:extLst/>
          </a:blip>
          <a:stretch>
            <a:fillRect/>
          </a:stretch>
        </p:blipFill>
        <p:spPr>
          <a:xfrm>
            <a:off x="178115" y="190500"/>
            <a:ext cx="1005840" cy="341376"/>
          </a:xfrm>
          <a:prstGeom prst="rect">
            <a:avLst/>
          </a:prstGeom>
          <a:ln w="12700">
            <a:miter lim="400000"/>
          </a:ln>
        </p:spPr>
      </p:pic>
      <p:sp>
        <p:nvSpPr>
          <p:cNvPr id="33" name="Shape 33"/>
          <p:cNvSpPr/>
          <p:nvPr/>
        </p:nvSpPr>
        <p:spPr>
          <a:xfrm>
            <a:off x="3095261" y="810116"/>
            <a:ext cx="92396" cy="40011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000">
                <a:solidFill>
                  <a:srgbClr val="FFFFFF"/>
                </a:solidFill>
              </a:defRPr>
            </a:lvl1pPr>
          </a:lstStyle>
          <a:p>
            <a:pPr lvl="0">
              <a:defRPr sz="1800">
                <a:solidFill>
                  <a:srgbClr val="000000"/>
                </a:solidFill>
              </a:defRPr>
            </a:pPr>
            <a:endParaRPr sz="2000" dirty="0">
              <a:solidFill>
                <a:srgbClr val="FFFFFF"/>
              </a:solidFill>
            </a:endParaRPr>
          </a:p>
        </p:txBody>
      </p:sp>
      <p:sp>
        <p:nvSpPr>
          <p:cNvPr id="34" name="Shape 34"/>
          <p:cNvSpPr/>
          <p:nvPr/>
        </p:nvSpPr>
        <p:spPr>
          <a:xfrm>
            <a:off x="3871707" y="2057724"/>
            <a:ext cx="4947827" cy="33547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buSzPct val="60000"/>
            </a:pPr>
            <a:r>
              <a:rPr lang="en-US" sz="2000" dirty="0">
                <a:solidFill>
                  <a:schemeClr val="bg1"/>
                </a:solidFill>
              </a:rPr>
              <a:t>We have built a </a:t>
            </a:r>
          </a:p>
          <a:p>
            <a:pPr algn="ctr">
              <a:buSzPct val="60000"/>
            </a:pPr>
            <a:endParaRPr lang="en-US" sz="2000" dirty="0">
              <a:solidFill>
                <a:schemeClr val="bg1"/>
              </a:solidFill>
            </a:endParaRPr>
          </a:p>
          <a:p>
            <a:pPr algn="ctr">
              <a:buSzPct val="60000"/>
            </a:pPr>
            <a:r>
              <a:rPr lang="en-US" sz="2400" b="1" dirty="0">
                <a:solidFill>
                  <a:schemeClr val="bg1"/>
                </a:solidFill>
              </a:rPr>
              <a:t>Real time Intrusion Detection System</a:t>
            </a:r>
          </a:p>
          <a:p>
            <a:pPr algn="ctr">
              <a:buSzPct val="60000"/>
            </a:pPr>
            <a:r>
              <a:rPr lang="en-US" sz="2000" dirty="0">
                <a:solidFill>
                  <a:schemeClr val="bg1"/>
                </a:solidFill>
              </a:rPr>
              <a:t> </a:t>
            </a:r>
          </a:p>
          <a:p>
            <a:pPr algn="ctr">
              <a:buSzPct val="60000"/>
            </a:pPr>
            <a:r>
              <a:rPr lang="en-US" sz="2000" dirty="0">
                <a:solidFill>
                  <a:schemeClr val="bg1"/>
                </a:solidFill>
              </a:rPr>
              <a:t>that incorporates two modules, namely </a:t>
            </a:r>
          </a:p>
          <a:p>
            <a:pPr algn="ctr">
              <a:buSzPct val="60000"/>
            </a:pPr>
            <a:endParaRPr lang="en-US" sz="2000" dirty="0">
              <a:solidFill>
                <a:schemeClr val="bg1"/>
              </a:solidFill>
            </a:endParaRPr>
          </a:p>
          <a:p>
            <a:pPr algn="ctr">
              <a:buSzPct val="60000"/>
            </a:pPr>
            <a:r>
              <a:rPr lang="en-US" sz="2400" b="1" dirty="0">
                <a:solidFill>
                  <a:schemeClr val="bg1"/>
                </a:solidFill>
              </a:rPr>
              <a:t>an Interactive GUI </a:t>
            </a:r>
          </a:p>
          <a:p>
            <a:pPr algn="ctr">
              <a:buSzPct val="60000"/>
            </a:pPr>
            <a:r>
              <a:rPr lang="en-US" sz="2000" dirty="0">
                <a:solidFill>
                  <a:schemeClr val="bg1"/>
                </a:solidFill>
              </a:rPr>
              <a:t>and </a:t>
            </a:r>
          </a:p>
          <a:p>
            <a:pPr algn="ctr">
              <a:buSzPct val="60000"/>
            </a:pPr>
            <a:r>
              <a:rPr lang="en-US" sz="2400" b="1" dirty="0">
                <a:solidFill>
                  <a:schemeClr val="bg1"/>
                </a:solidFill>
              </a:rPr>
              <a:t>an Intrusion Detection Module</a:t>
            </a:r>
            <a:endParaRPr lang="en-IN" sz="2400" b="1" dirty="0">
              <a:solidFill>
                <a:schemeClr val="bg1"/>
              </a:solidFill>
            </a:endParaRPr>
          </a:p>
          <a:p>
            <a:pPr lvl="0">
              <a:buSzPct val="60000"/>
            </a:pPr>
            <a:endParaRPr sz="2000" dirty="0">
              <a:solidFill>
                <a:schemeClr val="bg1"/>
              </a:solidFill>
            </a:endParaRPr>
          </a:p>
        </p:txBody>
      </p:sp>
      <p:sp>
        <p:nvSpPr>
          <p:cNvPr id="2" name="Rectangle 1">
            <a:extLst>
              <a:ext uri="{FF2B5EF4-FFF2-40B4-BE49-F238E27FC236}">
                <a16:creationId xmlns:a16="http://schemas.microsoft.com/office/drawing/2014/main" id="{4D6D75CA-15D7-4229-8033-8948DAACD715}"/>
              </a:ext>
            </a:extLst>
          </p:cNvPr>
          <p:cNvSpPr/>
          <p:nvPr/>
        </p:nvSpPr>
        <p:spPr>
          <a:xfrm>
            <a:off x="1624719" y="985772"/>
            <a:ext cx="5371983" cy="707886"/>
          </a:xfrm>
          <a:prstGeom prst="rect">
            <a:avLst/>
          </a:prstGeom>
          <a:noFill/>
        </p:spPr>
        <p:txBody>
          <a:bodyPr wrap="none" lIns="91440" tIns="45720" rIns="91440" bIns="45720">
            <a:spAutoFit/>
          </a:bodyPr>
          <a:lstStyle/>
          <a:p>
            <a:pPr lvl="0">
              <a:defRPr sz="1800">
                <a:solidFill>
                  <a:srgbClr val="000000"/>
                </a:solidFill>
              </a:defRPr>
            </a:pPr>
            <a:r>
              <a:rPr lang="en-US" sz="4000" b="1" dirty="0">
                <a:solidFill>
                  <a:schemeClr val="bg1"/>
                </a:solidFill>
                <a:latin typeface="Arial" panose="020B0604020202020204" pitchFamily="34" charset="0"/>
                <a:cs typeface="Arial" panose="020B0604020202020204" pitchFamily="34" charset="0"/>
              </a:rPr>
              <a:t>What have we made?</a:t>
            </a:r>
            <a:endParaRPr lang="en-US" sz="4400" b="1" dirty="0">
              <a:solidFill>
                <a:srgbClr val="FFFFFF"/>
              </a:solidFill>
              <a:latin typeface="Arial" panose="020B0604020202020204" pitchFamily="34" charset="0"/>
              <a:cs typeface="Arial" panose="020B0604020202020204" pitchFamily="34" charset="0"/>
            </a:endParaRPr>
          </a:p>
        </p:txBody>
      </p:sp>
      <p:graphicFrame>
        <p:nvGraphicFramePr>
          <p:cNvPr id="11" name="Diagram 10">
            <a:extLst>
              <a:ext uri="{FF2B5EF4-FFF2-40B4-BE49-F238E27FC236}">
                <a16:creationId xmlns:a16="http://schemas.microsoft.com/office/drawing/2014/main" id="{8EC94D7D-8ECC-48D3-B923-2DF8A3095EB7}"/>
              </a:ext>
            </a:extLst>
          </p:cNvPr>
          <p:cNvGraphicFramePr/>
          <p:nvPr>
            <p:extLst>
              <p:ext uri="{D42A27DB-BD31-4B8C-83A1-F6EECF244321}">
                <p14:modId xmlns:p14="http://schemas.microsoft.com/office/powerpoint/2010/main" val="4198446786"/>
              </p:ext>
            </p:extLst>
          </p:nvPr>
        </p:nvGraphicFramePr>
        <p:xfrm>
          <a:off x="324466" y="2285744"/>
          <a:ext cx="3418490" cy="28987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6530674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3.jpg"/>
          <p:cNvPicPr/>
          <p:nvPr/>
        </p:nvPicPr>
        <p:blipFill>
          <a:blip r:embed="rId2">
            <a:extLst/>
          </a:blip>
          <a:stretch>
            <a:fillRect/>
          </a:stretch>
        </p:blipFill>
        <p:spPr>
          <a:xfrm>
            <a:off x="0" y="0"/>
            <a:ext cx="9144000" cy="5715000"/>
          </a:xfrm>
          <a:prstGeom prst="rect">
            <a:avLst/>
          </a:prstGeom>
          <a:ln w="12700">
            <a:miter lim="400000"/>
          </a:ln>
        </p:spPr>
      </p:pic>
      <p:sp>
        <p:nvSpPr>
          <p:cNvPr id="25" name="Shape 25"/>
          <p:cNvSpPr/>
          <p:nvPr/>
        </p:nvSpPr>
        <p:spPr>
          <a:xfrm>
            <a:off x="0" y="710963"/>
            <a:ext cx="9144000" cy="5074922"/>
          </a:xfrm>
          <a:prstGeom prst="rect">
            <a:avLst/>
          </a:prstGeom>
          <a:solidFill/>
          <a:ln w="12700">
            <a:miter lim="400000"/>
          </a:ln>
        </p:spPr>
        <p:txBody>
          <a:bodyPr lIns="274320" tIns="274320" rIns="274320" bIns="274320" anchor="ctr">
            <a:normAutofit/>
          </a:bodyPr>
          <a:lstStyle/>
          <a:p>
            <a:pPr lvl="0">
              <a:spcBef>
                <a:spcPts val="500"/>
              </a:spcBef>
              <a:defRPr sz="2200" b="1">
                <a:solidFill>
                  <a:srgbClr val="FFFFFF"/>
                </a:solidFill>
                <a:latin typeface="Arial"/>
                <a:ea typeface="Arial"/>
                <a:cs typeface="Arial"/>
                <a:sym typeface="Arial"/>
              </a:defRPr>
            </a:pPr>
            <a:endParaRPr dirty="0"/>
          </a:p>
        </p:txBody>
      </p:sp>
      <p:pic>
        <p:nvPicPr>
          <p:cNvPr id="26" name="image1.png" descr="nyu_short_white.png"/>
          <p:cNvPicPr/>
          <p:nvPr/>
        </p:nvPicPr>
        <p:blipFill>
          <a:blip r:embed="rId3">
            <a:extLst/>
          </a:blip>
          <a:stretch>
            <a:fillRect/>
          </a:stretch>
        </p:blipFill>
        <p:spPr>
          <a:xfrm>
            <a:off x="178115" y="190500"/>
            <a:ext cx="1005840" cy="341376"/>
          </a:xfrm>
          <a:prstGeom prst="rect">
            <a:avLst/>
          </a:prstGeom>
          <a:ln w="12700">
            <a:miter lim="400000"/>
          </a:ln>
        </p:spPr>
      </p:pic>
      <p:sp>
        <p:nvSpPr>
          <p:cNvPr id="27" name="Shape 27"/>
          <p:cNvSpPr/>
          <p:nvPr/>
        </p:nvSpPr>
        <p:spPr>
          <a:xfrm>
            <a:off x="4429882" y="2805429"/>
            <a:ext cx="538236" cy="358141"/>
          </a:xfrm>
          <a:prstGeom prst="rect">
            <a:avLst/>
          </a:prstGeom>
          <a:ln w="12700">
            <a:miter lim="400000"/>
          </a:ln>
        </p:spPr>
        <p:txBody>
          <a:bodyPr wrap="square" lIns="45719" rIns="45719">
            <a:spAutoFit/>
          </a:bodyPr>
          <a:lstStyle/>
          <a:p>
            <a:pPr lvl="0">
              <a:defRPr>
                <a:solidFill>
                  <a:srgbClr val="FFFFFF"/>
                </a:solidFill>
              </a:defRPr>
            </a:pPr>
            <a:endParaRPr/>
          </a:p>
        </p:txBody>
      </p:sp>
      <p:pic>
        <p:nvPicPr>
          <p:cNvPr id="3" name="Picture 2">
            <a:extLst>
              <a:ext uri="{FF2B5EF4-FFF2-40B4-BE49-F238E27FC236}">
                <a16:creationId xmlns:a16="http://schemas.microsoft.com/office/drawing/2014/main" id="{38EAF6D0-B981-4407-B66D-05B70ED146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1800" y="1681952"/>
            <a:ext cx="3816546" cy="3416476"/>
          </a:xfrm>
          <a:prstGeom prst="rect">
            <a:avLst/>
          </a:prstGeom>
        </p:spPr>
      </p:pic>
      <p:sp>
        <p:nvSpPr>
          <p:cNvPr id="9" name="Rectangle 8">
            <a:extLst>
              <a:ext uri="{FF2B5EF4-FFF2-40B4-BE49-F238E27FC236}">
                <a16:creationId xmlns:a16="http://schemas.microsoft.com/office/drawing/2014/main" id="{7205373B-AC8A-4465-84A5-77CE0047FEE8}"/>
              </a:ext>
            </a:extLst>
          </p:cNvPr>
          <p:cNvSpPr/>
          <p:nvPr/>
        </p:nvSpPr>
        <p:spPr>
          <a:xfrm>
            <a:off x="4054085" y="826759"/>
            <a:ext cx="914033" cy="584775"/>
          </a:xfrm>
          <a:prstGeom prst="rect">
            <a:avLst/>
          </a:prstGeom>
          <a:noFill/>
        </p:spPr>
        <p:txBody>
          <a:bodyPr wrap="square" lIns="91440" tIns="45720" rIns="91440" bIns="45720">
            <a:spAutoFit/>
          </a:bodyPr>
          <a:lstStyle/>
          <a:p>
            <a:pPr lvl="0">
              <a:defRPr sz="1800">
                <a:solidFill>
                  <a:srgbClr val="000000"/>
                </a:solidFill>
              </a:defRPr>
            </a:pPr>
            <a:r>
              <a:rPr lang="en-US" sz="3200" b="1" dirty="0">
                <a:solidFill>
                  <a:schemeClr val="bg1"/>
                </a:solidFill>
                <a:latin typeface="Arial" panose="020B0604020202020204" pitchFamily="34" charset="0"/>
                <a:cs typeface="Arial" panose="020B0604020202020204" pitchFamily="34" charset="0"/>
              </a:rPr>
              <a:t>GUI</a:t>
            </a:r>
            <a:endParaRPr lang="en-US" sz="3600" b="1" dirty="0">
              <a:solidFill>
                <a:srgbClr val="FFFFFF"/>
              </a:solidFill>
              <a:latin typeface="Arial" panose="020B0604020202020204" pitchFamily="34" charset="0"/>
              <a:cs typeface="Arial" panose="020B0604020202020204" pitchFamily="34" charset="0"/>
            </a:endParaRPr>
          </a:p>
        </p:txBody>
      </p:sp>
      <p:cxnSp>
        <p:nvCxnSpPr>
          <p:cNvPr id="5" name="Straight Arrow Connector 4">
            <a:extLst>
              <a:ext uri="{FF2B5EF4-FFF2-40B4-BE49-F238E27FC236}">
                <a16:creationId xmlns:a16="http://schemas.microsoft.com/office/drawing/2014/main" id="{082A9E74-735D-4268-8430-C13B26E624C7}"/>
              </a:ext>
            </a:extLst>
          </p:cNvPr>
          <p:cNvCxnSpPr>
            <a:cxnSpLocks/>
          </p:cNvCxnSpPr>
          <p:nvPr/>
        </p:nvCxnSpPr>
        <p:spPr>
          <a:xfrm flipH="1">
            <a:off x="2877878" y="2289543"/>
            <a:ext cx="793897" cy="0"/>
          </a:xfrm>
          <a:prstGeom prst="straightConnector1">
            <a:avLst/>
          </a:prstGeom>
          <a:noFill/>
          <a:ln w="25400" cap="flat">
            <a:solidFill>
              <a:srgbClr val="4F81BD"/>
            </a:solidFill>
            <a:prstDash val="solid"/>
            <a:bevel/>
            <a:tailEnd type="triangle"/>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1" name="Straight Arrow Connector 10">
            <a:extLst>
              <a:ext uri="{FF2B5EF4-FFF2-40B4-BE49-F238E27FC236}">
                <a16:creationId xmlns:a16="http://schemas.microsoft.com/office/drawing/2014/main" id="{A8E7F59C-AFEF-4A91-B4C0-DF3B81AEBDA7}"/>
              </a:ext>
            </a:extLst>
          </p:cNvPr>
          <p:cNvCxnSpPr>
            <a:cxnSpLocks/>
          </p:cNvCxnSpPr>
          <p:nvPr/>
        </p:nvCxnSpPr>
        <p:spPr>
          <a:xfrm flipH="1">
            <a:off x="2877878" y="2824715"/>
            <a:ext cx="793897" cy="0"/>
          </a:xfrm>
          <a:prstGeom prst="straightConnector1">
            <a:avLst/>
          </a:prstGeom>
          <a:noFill/>
          <a:ln w="25400" cap="flat">
            <a:solidFill>
              <a:srgbClr val="4F81BD"/>
            </a:solidFill>
            <a:prstDash val="solid"/>
            <a:bevel/>
            <a:tailEnd type="triangle"/>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A2055A29-6D36-47B5-9F43-A25F24FFA26C}"/>
              </a:ext>
            </a:extLst>
          </p:cNvPr>
          <p:cNvCxnSpPr>
            <a:cxnSpLocks/>
          </p:cNvCxnSpPr>
          <p:nvPr/>
        </p:nvCxnSpPr>
        <p:spPr>
          <a:xfrm flipH="1">
            <a:off x="2877878" y="3390190"/>
            <a:ext cx="793897" cy="0"/>
          </a:xfrm>
          <a:prstGeom prst="straightConnector1">
            <a:avLst/>
          </a:prstGeom>
          <a:noFill/>
          <a:ln w="25400" cap="flat">
            <a:solidFill>
              <a:srgbClr val="4F81BD"/>
            </a:solidFill>
            <a:prstDash val="solid"/>
            <a:bevel/>
            <a:tailEnd type="triangle"/>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27893D89-4F25-4819-B79C-C6CE7A909945}"/>
              </a:ext>
            </a:extLst>
          </p:cNvPr>
          <p:cNvCxnSpPr>
            <a:cxnSpLocks/>
          </p:cNvCxnSpPr>
          <p:nvPr/>
        </p:nvCxnSpPr>
        <p:spPr>
          <a:xfrm flipH="1" flipV="1">
            <a:off x="2877877" y="3834808"/>
            <a:ext cx="793898" cy="1"/>
          </a:xfrm>
          <a:prstGeom prst="straightConnector1">
            <a:avLst/>
          </a:prstGeom>
          <a:noFill/>
          <a:ln w="25400" cap="flat">
            <a:solidFill>
              <a:srgbClr val="4F81BD"/>
            </a:solidFill>
            <a:prstDash val="solid"/>
            <a:bevel/>
            <a:tailEnd type="triangle"/>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962A56C8-6836-445C-8ADB-9F0D9FA4CD1A}"/>
              </a:ext>
            </a:extLst>
          </p:cNvPr>
          <p:cNvCxnSpPr>
            <a:cxnSpLocks/>
          </p:cNvCxnSpPr>
          <p:nvPr/>
        </p:nvCxnSpPr>
        <p:spPr>
          <a:xfrm flipH="1">
            <a:off x="2877877" y="4338082"/>
            <a:ext cx="793897" cy="0"/>
          </a:xfrm>
          <a:prstGeom prst="straightConnector1">
            <a:avLst/>
          </a:prstGeom>
          <a:noFill/>
          <a:ln w="25400" cap="flat">
            <a:solidFill>
              <a:srgbClr val="4F81BD"/>
            </a:solidFill>
            <a:prstDash val="solid"/>
            <a:bevel/>
            <a:tailEnd type="triangle"/>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653BA9D5-1935-48EC-BDC7-F48C91C8998D}"/>
              </a:ext>
            </a:extLst>
          </p:cNvPr>
          <p:cNvCxnSpPr>
            <a:cxnSpLocks/>
          </p:cNvCxnSpPr>
          <p:nvPr/>
        </p:nvCxnSpPr>
        <p:spPr>
          <a:xfrm flipH="1">
            <a:off x="2877877" y="4883887"/>
            <a:ext cx="793897" cy="0"/>
          </a:xfrm>
          <a:prstGeom prst="straightConnector1">
            <a:avLst/>
          </a:prstGeom>
          <a:noFill/>
          <a:ln w="25400" cap="flat">
            <a:solidFill>
              <a:srgbClr val="4F81BD"/>
            </a:solidFill>
            <a:prstDash val="solid"/>
            <a:bevel/>
            <a:tailEnd type="triangle"/>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919F0623-4A94-4F4E-9CE2-BFB9E799F722}"/>
              </a:ext>
            </a:extLst>
          </p:cNvPr>
          <p:cNvCxnSpPr>
            <a:cxnSpLocks/>
          </p:cNvCxnSpPr>
          <p:nvPr/>
        </p:nvCxnSpPr>
        <p:spPr>
          <a:xfrm>
            <a:off x="6932155" y="2888510"/>
            <a:ext cx="712381" cy="0"/>
          </a:xfrm>
          <a:prstGeom prst="straightConnector1">
            <a:avLst/>
          </a:prstGeom>
          <a:noFill/>
          <a:ln w="25400" cap="flat">
            <a:solidFill>
              <a:srgbClr val="4F81BD"/>
            </a:solidFill>
            <a:prstDash val="solid"/>
            <a:bevel/>
            <a:tailEnd type="triangle"/>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008C1E55-CD87-46B9-9772-C70B126AB4BC}"/>
              </a:ext>
            </a:extLst>
          </p:cNvPr>
          <p:cNvSpPr txBox="1"/>
          <p:nvPr/>
        </p:nvSpPr>
        <p:spPr>
          <a:xfrm>
            <a:off x="1319918" y="2059833"/>
            <a:ext cx="1587795" cy="52321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1" hangingPunct="0">
              <a:lnSpc>
                <a:spcPct val="100000"/>
              </a:lnSpc>
              <a:spcBef>
                <a:spcPts val="0"/>
              </a:spcBef>
              <a:spcAft>
                <a:spcPts val="0"/>
              </a:spcAft>
              <a:buClrTx/>
              <a:buSzTx/>
              <a:buFontTx/>
              <a:buNone/>
              <a:tabLst/>
            </a:pPr>
            <a:r>
              <a:rPr lang="en-US" sz="1400" dirty="0">
                <a:solidFill>
                  <a:schemeClr val="bg1"/>
                </a:solidFill>
              </a:rPr>
              <a:t>Triggers the Face</a:t>
            </a:r>
          </a:p>
          <a:p>
            <a:pPr marL="0" marR="0" indent="0" algn="l" defTabSz="457200" rtl="0" fontAlgn="auto" latinLnBrk="1" hangingPunct="0">
              <a:lnSpc>
                <a:spcPct val="100000"/>
              </a:lnSpc>
              <a:spcBef>
                <a:spcPts val="0"/>
              </a:spcBef>
              <a:spcAft>
                <a:spcPts val="0"/>
              </a:spcAft>
              <a:buClrTx/>
              <a:buSzTx/>
              <a:buFontTx/>
              <a:buNone/>
              <a:tabLst/>
            </a:pPr>
            <a:r>
              <a:rPr lang="en-US" sz="1400" dirty="0">
                <a:solidFill>
                  <a:schemeClr val="bg1"/>
                </a:solidFill>
              </a:rPr>
              <a:t>Recognition module</a:t>
            </a:r>
            <a:endParaRPr kumimoji="0" lang="en-US" sz="1400" b="0" i="0" u="none" strike="noStrike" cap="none" spc="0" normalizeH="0" baseline="0" dirty="0">
              <a:ln>
                <a:noFill/>
              </a:ln>
              <a:solidFill>
                <a:schemeClr val="bg1"/>
              </a:solidFill>
              <a:effectLst/>
              <a:uFillTx/>
              <a:latin typeface="Calibri"/>
              <a:ea typeface="Calibri"/>
              <a:cs typeface="Calibri"/>
              <a:sym typeface="Calibri"/>
            </a:endParaRPr>
          </a:p>
        </p:txBody>
      </p:sp>
      <p:sp>
        <p:nvSpPr>
          <p:cNvPr id="21" name="TextBox 20">
            <a:extLst>
              <a:ext uri="{FF2B5EF4-FFF2-40B4-BE49-F238E27FC236}">
                <a16:creationId xmlns:a16="http://schemas.microsoft.com/office/drawing/2014/main" id="{E1BD2829-6E13-45E4-9C12-FE59F843AB68}"/>
              </a:ext>
            </a:extLst>
          </p:cNvPr>
          <p:cNvSpPr txBox="1"/>
          <p:nvPr/>
        </p:nvSpPr>
        <p:spPr>
          <a:xfrm>
            <a:off x="986189" y="2691491"/>
            <a:ext cx="1799736" cy="3077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Calibri"/>
                <a:ea typeface="Calibri"/>
                <a:cs typeface="Calibri"/>
                <a:sym typeface="Calibri"/>
              </a:rPr>
              <a:t>Locks the entire system</a:t>
            </a:r>
          </a:p>
        </p:txBody>
      </p:sp>
      <p:sp>
        <p:nvSpPr>
          <p:cNvPr id="22" name="TextBox 21">
            <a:extLst>
              <a:ext uri="{FF2B5EF4-FFF2-40B4-BE49-F238E27FC236}">
                <a16:creationId xmlns:a16="http://schemas.microsoft.com/office/drawing/2014/main" id="{B6FB2724-32B9-47E2-8272-4C332A86B75F}"/>
              </a:ext>
            </a:extLst>
          </p:cNvPr>
          <p:cNvSpPr txBox="1"/>
          <p:nvPr/>
        </p:nvSpPr>
        <p:spPr>
          <a:xfrm>
            <a:off x="121987" y="3053728"/>
            <a:ext cx="2771552" cy="52601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1" hangingPunct="0">
              <a:lnSpc>
                <a:spcPct val="100000"/>
              </a:lnSpc>
              <a:spcBef>
                <a:spcPts val="0"/>
              </a:spcBef>
              <a:spcAft>
                <a:spcPts val="0"/>
              </a:spcAft>
              <a:buClrTx/>
              <a:buSzTx/>
              <a:buFontTx/>
              <a:buNone/>
              <a:tabLst/>
            </a:pPr>
            <a:r>
              <a:rPr lang="en-US" sz="1400" dirty="0">
                <a:solidFill>
                  <a:schemeClr val="bg1"/>
                </a:solidFill>
              </a:rPr>
              <a:t>Prevents one from changing</a:t>
            </a:r>
          </a:p>
          <a:p>
            <a:pPr marL="0" marR="0" indent="0" algn="l" defTabSz="457200" rtl="0" fontAlgn="auto" latinLnBrk="1" hangingPunct="0">
              <a:lnSpc>
                <a:spcPct val="100000"/>
              </a:lnSpc>
              <a:spcBef>
                <a:spcPts val="0"/>
              </a:spcBef>
              <a:spcAft>
                <a:spcPts val="0"/>
              </a:spcAft>
              <a:buClrTx/>
              <a:buSzTx/>
              <a:buFontTx/>
              <a:buNone/>
              <a:tabLst/>
            </a:pPr>
            <a:r>
              <a:rPr lang="en-US" sz="1400" dirty="0">
                <a:solidFill>
                  <a:schemeClr val="bg1"/>
                </a:solidFill>
              </a:rPr>
              <a:t>Password and addition of new faces </a:t>
            </a:r>
          </a:p>
        </p:txBody>
      </p:sp>
      <p:sp>
        <p:nvSpPr>
          <p:cNvPr id="35" name="TextBox 34">
            <a:extLst>
              <a:ext uri="{FF2B5EF4-FFF2-40B4-BE49-F238E27FC236}">
                <a16:creationId xmlns:a16="http://schemas.microsoft.com/office/drawing/2014/main" id="{CD829C9F-89FC-40AD-A545-EABD439C3EE4}"/>
              </a:ext>
            </a:extLst>
          </p:cNvPr>
          <p:cNvSpPr txBox="1"/>
          <p:nvPr/>
        </p:nvSpPr>
        <p:spPr>
          <a:xfrm>
            <a:off x="1022223" y="3700935"/>
            <a:ext cx="1799736" cy="3077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1" hangingPunct="0">
              <a:lnSpc>
                <a:spcPct val="100000"/>
              </a:lnSpc>
              <a:spcBef>
                <a:spcPts val="0"/>
              </a:spcBef>
              <a:spcAft>
                <a:spcPts val="0"/>
              </a:spcAft>
              <a:buClrTx/>
              <a:buSzTx/>
              <a:buFontTx/>
              <a:buNone/>
              <a:tabLst/>
            </a:pPr>
            <a:r>
              <a:rPr lang="en-US" sz="1400" dirty="0">
                <a:solidFill>
                  <a:schemeClr val="bg1"/>
                </a:solidFill>
              </a:rPr>
              <a:t>Changes the Password</a:t>
            </a:r>
            <a:endParaRPr kumimoji="0" lang="en-US" sz="1400" b="0" i="0" u="none" strike="noStrike" cap="none" spc="0" normalizeH="0" baseline="0" dirty="0">
              <a:ln>
                <a:noFill/>
              </a:ln>
              <a:solidFill>
                <a:schemeClr val="bg1"/>
              </a:solidFill>
              <a:effectLst/>
              <a:uFillTx/>
              <a:latin typeface="Calibri"/>
              <a:ea typeface="Calibri"/>
              <a:cs typeface="Calibri"/>
              <a:sym typeface="Calibri"/>
            </a:endParaRPr>
          </a:p>
        </p:txBody>
      </p:sp>
      <p:sp>
        <p:nvSpPr>
          <p:cNvPr id="36" name="TextBox 35">
            <a:extLst>
              <a:ext uri="{FF2B5EF4-FFF2-40B4-BE49-F238E27FC236}">
                <a16:creationId xmlns:a16="http://schemas.microsoft.com/office/drawing/2014/main" id="{AB58CD87-10FA-421F-8606-13E69068578D}"/>
              </a:ext>
            </a:extLst>
          </p:cNvPr>
          <p:cNvSpPr txBox="1"/>
          <p:nvPr/>
        </p:nvSpPr>
        <p:spPr>
          <a:xfrm>
            <a:off x="573408" y="4158593"/>
            <a:ext cx="2304469" cy="3077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1" hangingPunct="0">
              <a:lnSpc>
                <a:spcPct val="100000"/>
              </a:lnSpc>
              <a:spcBef>
                <a:spcPts val="0"/>
              </a:spcBef>
              <a:spcAft>
                <a:spcPts val="0"/>
              </a:spcAft>
              <a:buClrTx/>
              <a:buSzTx/>
              <a:buFontTx/>
              <a:buNone/>
              <a:tabLst/>
            </a:pPr>
            <a:r>
              <a:rPr lang="en-US" sz="1400" dirty="0">
                <a:solidFill>
                  <a:schemeClr val="bg1"/>
                </a:solidFill>
              </a:rPr>
              <a:t>Adds new faces to the system</a:t>
            </a:r>
            <a:endParaRPr kumimoji="0" lang="en-US" sz="1400" b="0" i="0" u="none" strike="noStrike" cap="none" spc="0" normalizeH="0" baseline="0" dirty="0">
              <a:ln>
                <a:noFill/>
              </a:ln>
              <a:solidFill>
                <a:schemeClr val="bg1"/>
              </a:solidFill>
              <a:effectLst/>
              <a:uFillTx/>
              <a:latin typeface="Calibri"/>
              <a:ea typeface="Calibri"/>
              <a:cs typeface="Calibri"/>
              <a:sym typeface="Calibri"/>
            </a:endParaRPr>
          </a:p>
        </p:txBody>
      </p:sp>
      <p:sp>
        <p:nvSpPr>
          <p:cNvPr id="37" name="TextBox 36">
            <a:extLst>
              <a:ext uri="{FF2B5EF4-FFF2-40B4-BE49-F238E27FC236}">
                <a16:creationId xmlns:a16="http://schemas.microsoft.com/office/drawing/2014/main" id="{926EF973-CD33-43DB-9840-5B1F1A11F9DC}"/>
              </a:ext>
            </a:extLst>
          </p:cNvPr>
          <p:cNvSpPr txBox="1"/>
          <p:nvPr/>
        </p:nvSpPr>
        <p:spPr>
          <a:xfrm>
            <a:off x="849813" y="4667871"/>
            <a:ext cx="1799736" cy="3077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Calibri"/>
                <a:ea typeface="Calibri"/>
                <a:cs typeface="Calibri"/>
                <a:sym typeface="Calibri"/>
              </a:rPr>
              <a:t>Logs out o</a:t>
            </a:r>
            <a:r>
              <a:rPr lang="en-US" sz="1400" dirty="0">
                <a:solidFill>
                  <a:schemeClr val="bg1"/>
                </a:solidFill>
              </a:rPr>
              <a:t>f the system</a:t>
            </a:r>
            <a:endParaRPr kumimoji="0" lang="en-US" sz="1400" b="0" i="0" u="none" strike="noStrike" cap="none" spc="0" normalizeH="0" baseline="0" dirty="0">
              <a:ln>
                <a:noFill/>
              </a:ln>
              <a:solidFill>
                <a:schemeClr val="bg1"/>
              </a:solidFill>
              <a:effectLst/>
              <a:uFillTx/>
              <a:latin typeface="Calibri"/>
              <a:ea typeface="Calibri"/>
              <a:cs typeface="Calibri"/>
              <a:sym typeface="Calibri"/>
            </a:endParaRPr>
          </a:p>
        </p:txBody>
      </p:sp>
      <p:sp>
        <p:nvSpPr>
          <p:cNvPr id="38" name="TextBox 37">
            <a:extLst>
              <a:ext uri="{FF2B5EF4-FFF2-40B4-BE49-F238E27FC236}">
                <a16:creationId xmlns:a16="http://schemas.microsoft.com/office/drawing/2014/main" id="{695661CD-8E4F-47B1-AA22-58E3A59AE1F3}"/>
              </a:ext>
            </a:extLst>
          </p:cNvPr>
          <p:cNvSpPr txBox="1"/>
          <p:nvPr/>
        </p:nvSpPr>
        <p:spPr>
          <a:xfrm>
            <a:off x="7723318" y="2748894"/>
            <a:ext cx="1799736" cy="52321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1" hangingPunct="0">
              <a:lnSpc>
                <a:spcPct val="100000"/>
              </a:lnSpc>
              <a:spcBef>
                <a:spcPts val="0"/>
              </a:spcBef>
              <a:spcAft>
                <a:spcPts val="0"/>
              </a:spcAft>
              <a:buClrTx/>
              <a:buSzTx/>
              <a:buFontTx/>
              <a:buNone/>
              <a:tabLst/>
            </a:pPr>
            <a:r>
              <a:rPr lang="en-US" sz="1400" dirty="0">
                <a:solidFill>
                  <a:schemeClr val="bg1"/>
                </a:solidFill>
              </a:rPr>
              <a:t>Clears the</a:t>
            </a:r>
          </a:p>
          <a:p>
            <a:pPr marL="0" marR="0" indent="0" algn="l" defTabSz="457200" rtl="0" fontAlgn="auto" latinLnBrk="1"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Calibri"/>
                <a:ea typeface="Calibri"/>
                <a:cs typeface="Calibri"/>
                <a:sym typeface="Calibri"/>
              </a:rPr>
              <a:t>Screen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image3.jpg"/>
          <p:cNvPicPr/>
          <p:nvPr/>
        </p:nvPicPr>
        <p:blipFill>
          <a:blip r:embed="rId2">
            <a:extLst/>
          </a:blip>
          <a:stretch>
            <a:fillRect/>
          </a:stretch>
        </p:blipFill>
        <p:spPr>
          <a:xfrm>
            <a:off x="0" y="0"/>
            <a:ext cx="9144000" cy="5715000"/>
          </a:xfrm>
          <a:prstGeom prst="rect">
            <a:avLst/>
          </a:prstGeom>
          <a:ln w="12700">
            <a:miter lim="400000"/>
          </a:ln>
        </p:spPr>
      </p:pic>
      <p:sp>
        <p:nvSpPr>
          <p:cNvPr id="46" name="Shape 46"/>
          <p:cNvSpPr>
            <a:spLocks noGrp="1"/>
          </p:cNvSpPr>
          <p:nvPr>
            <p:ph type="body" idx="1"/>
          </p:nvPr>
        </p:nvSpPr>
        <p:spPr>
          <a:xfrm>
            <a:off x="0" y="654269"/>
            <a:ext cx="9144000" cy="5060732"/>
          </a:xfrm>
          <a:prstGeom prst="rect">
            <a:avLst/>
          </a:prstGeom>
        </p:spPr>
        <p:txBody>
          <a:bodyPr>
            <a:normAutofit fontScale="85000" lnSpcReduction="20000"/>
          </a:bodyPr>
          <a:lstStyle/>
          <a:p>
            <a:pPr lvl="0">
              <a:buSzPct val="60000"/>
            </a:pPr>
            <a:endParaRPr lang="en-US" sz="1800" dirty="0"/>
          </a:p>
          <a:p>
            <a:pPr lvl="0">
              <a:buSzPct val="60000"/>
            </a:pPr>
            <a:endParaRPr lang="en-US" sz="1800" dirty="0"/>
          </a:p>
          <a:p>
            <a:pPr lvl="0">
              <a:buSzPct val="60000"/>
            </a:pPr>
            <a:endParaRPr lang="en-US" sz="1800" dirty="0"/>
          </a:p>
          <a:p>
            <a:r>
              <a:rPr lang="en-US" sz="1900" dirty="0"/>
              <a:t>Every Machine Learning algorithm takes a dataset as input, learns from this data and identifies patterns in the data.</a:t>
            </a:r>
          </a:p>
          <a:p>
            <a:endParaRPr lang="en-US" sz="1900" dirty="0"/>
          </a:p>
          <a:p>
            <a:r>
              <a:rPr lang="en-US" sz="1900" dirty="0"/>
              <a:t>There are multiple things we can look at as a pattern:</a:t>
            </a:r>
          </a:p>
          <a:p>
            <a:endParaRPr lang="en-US" sz="1900" dirty="0"/>
          </a:p>
          <a:p>
            <a:pPr marL="342900" indent="-342900">
              <a:buFont typeface="Arial" panose="020B0604020202020204" pitchFamily="34" charset="0"/>
              <a:buChar char="•"/>
            </a:pPr>
            <a:r>
              <a:rPr lang="en-US" sz="1900" dirty="0"/>
              <a:t>Height/width of the face</a:t>
            </a:r>
          </a:p>
          <a:p>
            <a:pPr marL="342900" indent="-342900">
              <a:buFont typeface="Arial" panose="020B0604020202020204" pitchFamily="34" charset="0"/>
              <a:buChar char="•"/>
            </a:pPr>
            <a:r>
              <a:rPr lang="en-US" sz="1900" dirty="0"/>
              <a:t>Color of the face.</a:t>
            </a:r>
          </a:p>
          <a:p>
            <a:pPr marL="342900" indent="-342900">
              <a:buFont typeface="Arial" panose="020B0604020202020204" pitchFamily="34" charset="0"/>
              <a:buChar char="•"/>
            </a:pPr>
            <a:r>
              <a:rPr lang="en-US" sz="1900" dirty="0"/>
              <a:t>Width of other parts of the face like lips, nose, etc.</a:t>
            </a:r>
          </a:p>
          <a:p>
            <a:pPr marL="342900" indent="-342900">
              <a:buFont typeface="Arial" panose="020B0604020202020204" pitchFamily="34" charset="0"/>
              <a:buChar char="•"/>
            </a:pPr>
            <a:endParaRPr lang="en-US" sz="1900" dirty="0"/>
          </a:p>
          <a:p>
            <a:r>
              <a:rPr lang="en-US" sz="1900" dirty="0"/>
              <a:t>As we see, there is a pattern here – different faces have different dimensions and similar faces have similar dimensions.</a:t>
            </a:r>
          </a:p>
          <a:p>
            <a:endParaRPr lang="en-US" sz="1900" dirty="0"/>
          </a:p>
          <a:p>
            <a:r>
              <a:rPr lang="en-US" sz="1900" dirty="0"/>
              <a:t>Machine Learning algorithms only understand numbers. This numerical representation of a “face” is termed as a </a:t>
            </a:r>
            <a:r>
              <a:rPr lang="en-US" sz="1900" i="1" dirty="0"/>
              <a:t>feature vector</a:t>
            </a:r>
            <a:r>
              <a:rPr lang="en-US" sz="1900" dirty="0"/>
              <a:t>. </a:t>
            </a:r>
          </a:p>
          <a:p>
            <a:endParaRPr lang="en-US" sz="2100" dirty="0"/>
          </a:p>
        </p:txBody>
      </p:sp>
      <p:pic>
        <p:nvPicPr>
          <p:cNvPr id="47" name="image1.png" descr="nyu_short_white.png"/>
          <p:cNvPicPr/>
          <p:nvPr/>
        </p:nvPicPr>
        <p:blipFill>
          <a:blip r:embed="rId3">
            <a:extLst/>
          </a:blip>
          <a:stretch>
            <a:fillRect/>
          </a:stretch>
        </p:blipFill>
        <p:spPr>
          <a:xfrm>
            <a:off x="178115" y="190500"/>
            <a:ext cx="1005840" cy="341376"/>
          </a:xfrm>
          <a:prstGeom prst="rect">
            <a:avLst/>
          </a:prstGeom>
          <a:ln w="12700">
            <a:miter lim="400000"/>
          </a:ln>
        </p:spPr>
      </p:pic>
      <p:sp>
        <p:nvSpPr>
          <p:cNvPr id="7" name="Rectangle 6">
            <a:extLst>
              <a:ext uri="{FF2B5EF4-FFF2-40B4-BE49-F238E27FC236}">
                <a16:creationId xmlns:a16="http://schemas.microsoft.com/office/drawing/2014/main" id="{0E8E441E-C4C5-466C-AE20-0BEECD499CA5}"/>
              </a:ext>
            </a:extLst>
          </p:cNvPr>
          <p:cNvSpPr/>
          <p:nvPr/>
        </p:nvSpPr>
        <p:spPr>
          <a:xfrm>
            <a:off x="1039684" y="893757"/>
            <a:ext cx="6691255" cy="584775"/>
          </a:xfrm>
          <a:prstGeom prst="rect">
            <a:avLst/>
          </a:prstGeom>
          <a:noFill/>
        </p:spPr>
        <p:txBody>
          <a:bodyPr wrap="none" lIns="91440" tIns="45720" rIns="91440" bIns="45720">
            <a:spAutoFit/>
          </a:bodyPr>
          <a:lstStyle/>
          <a:p>
            <a:pPr lvl="0">
              <a:defRPr sz="1800">
                <a:solidFill>
                  <a:srgbClr val="000000"/>
                </a:solidFill>
              </a:defRPr>
            </a:pPr>
            <a:r>
              <a:rPr lang="en-US" sz="3200" b="1" dirty="0">
                <a:solidFill>
                  <a:schemeClr val="bg1"/>
                </a:solidFill>
                <a:latin typeface="Arial" panose="020B0604020202020204" pitchFamily="34" charset="0"/>
                <a:cs typeface="Arial" panose="020B0604020202020204" pitchFamily="34" charset="0"/>
              </a:rPr>
              <a:t>The Concept of Face Recognition</a:t>
            </a:r>
            <a:endParaRPr lang="en-US" sz="3600" b="1"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44810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image3.jpg"/>
          <p:cNvPicPr/>
          <p:nvPr/>
        </p:nvPicPr>
        <p:blipFill>
          <a:blip r:embed="rId2">
            <a:extLst/>
          </a:blip>
          <a:stretch>
            <a:fillRect/>
          </a:stretch>
        </p:blipFill>
        <p:spPr>
          <a:xfrm>
            <a:off x="0" y="0"/>
            <a:ext cx="9144000" cy="5715000"/>
          </a:xfrm>
          <a:prstGeom prst="rect">
            <a:avLst/>
          </a:prstGeom>
          <a:ln w="12700">
            <a:miter lim="400000"/>
          </a:ln>
        </p:spPr>
      </p:pic>
      <p:sp>
        <p:nvSpPr>
          <p:cNvPr id="46" name="Shape 46"/>
          <p:cNvSpPr>
            <a:spLocks noGrp="1"/>
          </p:cNvSpPr>
          <p:nvPr>
            <p:ph type="body" idx="1"/>
          </p:nvPr>
        </p:nvSpPr>
        <p:spPr>
          <a:xfrm>
            <a:off x="0" y="699170"/>
            <a:ext cx="9144000" cy="5074921"/>
          </a:xfrm>
          <a:prstGeom prst="rect">
            <a:avLst/>
          </a:prstGeom>
        </p:spPr>
        <p:txBody>
          <a:bodyPr/>
          <a:lstStyle/>
          <a:p>
            <a:pPr lvl="0">
              <a:buSzPct val="60000"/>
            </a:pPr>
            <a:endParaRPr lang="en-US" sz="1900" dirty="0">
              <a:solidFill>
                <a:schemeClr val="bg1"/>
              </a:solidFill>
            </a:endParaRPr>
          </a:p>
          <a:p>
            <a:pPr lvl="0">
              <a:buSzPct val="60000"/>
            </a:pPr>
            <a:endParaRPr lang="en-US" sz="1900" dirty="0">
              <a:solidFill>
                <a:schemeClr val="bg1"/>
              </a:solidFill>
            </a:endParaRPr>
          </a:p>
          <a:p>
            <a:pPr lvl="0">
              <a:buSzPct val="60000"/>
            </a:pPr>
            <a:endParaRPr lang="en-US" sz="1800" dirty="0">
              <a:solidFill>
                <a:schemeClr val="bg1"/>
              </a:solidFill>
            </a:endParaRPr>
          </a:p>
          <a:p>
            <a:pPr lvl="0">
              <a:buSzPct val="60000"/>
            </a:pPr>
            <a:endParaRPr lang="en-US" sz="1800" dirty="0">
              <a:solidFill>
                <a:schemeClr val="bg1"/>
              </a:solidFill>
            </a:endParaRPr>
          </a:p>
          <a:p>
            <a:pPr lvl="0"/>
            <a:endParaRPr dirty="0">
              <a:solidFill>
                <a:schemeClr val="bg1"/>
              </a:solidFill>
            </a:endParaRPr>
          </a:p>
        </p:txBody>
      </p:sp>
      <p:pic>
        <p:nvPicPr>
          <p:cNvPr id="47" name="image1.png" descr="nyu_short_white.png"/>
          <p:cNvPicPr/>
          <p:nvPr/>
        </p:nvPicPr>
        <p:blipFill>
          <a:blip r:embed="rId3">
            <a:extLst/>
          </a:blip>
          <a:stretch>
            <a:fillRect/>
          </a:stretch>
        </p:blipFill>
        <p:spPr>
          <a:xfrm>
            <a:off x="178115" y="190500"/>
            <a:ext cx="1005840" cy="341376"/>
          </a:xfrm>
          <a:prstGeom prst="rect">
            <a:avLst/>
          </a:prstGeom>
          <a:ln w="12700">
            <a:miter lim="400000"/>
          </a:ln>
        </p:spPr>
      </p:pic>
      <p:sp>
        <p:nvSpPr>
          <p:cNvPr id="10" name="Shape 69">
            <a:extLst>
              <a:ext uri="{FF2B5EF4-FFF2-40B4-BE49-F238E27FC236}">
                <a16:creationId xmlns:a16="http://schemas.microsoft.com/office/drawing/2014/main" id="{01A7F5DB-F93E-4A50-9AFB-173676012DFC}"/>
              </a:ext>
            </a:extLst>
          </p:cNvPr>
          <p:cNvSpPr/>
          <p:nvPr/>
        </p:nvSpPr>
        <p:spPr>
          <a:xfrm>
            <a:off x="681035" y="1026673"/>
            <a:ext cx="8392534" cy="64633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lvl="0"/>
            <a:endParaRPr lang="en-US" b="1" dirty="0">
              <a:solidFill>
                <a:schemeClr val="bg1"/>
              </a:solidFill>
              <a:latin typeface="Arial"/>
              <a:cs typeface="Arial"/>
              <a:sym typeface="Arial"/>
            </a:endParaRPr>
          </a:p>
          <a:p>
            <a:pPr marL="285750" lvl="0" indent="-285750">
              <a:buFont typeface="Arial" panose="020B0604020202020204" pitchFamily="34" charset="0"/>
              <a:buChar char="•"/>
            </a:pPr>
            <a:endParaRPr b="1" dirty="0">
              <a:solidFill>
                <a:schemeClr val="bg1"/>
              </a:solidFill>
              <a:latin typeface="Arial"/>
              <a:cs typeface="Arial"/>
              <a:sym typeface="Arial"/>
            </a:endParaRPr>
          </a:p>
        </p:txBody>
      </p:sp>
      <p:pic>
        <p:nvPicPr>
          <p:cNvPr id="9" name="Picture 8">
            <a:extLst>
              <a:ext uri="{FF2B5EF4-FFF2-40B4-BE49-F238E27FC236}">
                <a16:creationId xmlns:a16="http://schemas.microsoft.com/office/drawing/2014/main" id="{F5D0A1B1-1EFD-4C74-A3BB-495BB77358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147" y="3860040"/>
            <a:ext cx="7144117" cy="831893"/>
          </a:xfrm>
          <a:prstGeom prst="rect">
            <a:avLst/>
          </a:prstGeom>
        </p:spPr>
      </p:pic>
      <p:sp>
        <p:nvSpPr>
          <p:cNvPr id="11" name="Shape 63">
            <a:extLst>
              <a:ext uri="{FF2B5EF4-FFF2-40B4-BE49-F238E27FC236}">
                <a16:creationId xmlns:a16="http://schemas.microsoft.com/office/drawing/2014/main" id="{478772CC-5AF6-4D4F-860B-0A631CCF61B9}"/>
              </a:ext>
            </a:extLst>
          </p:cNvPr>
          <p:cNvSpPr/>
          <p:nvPr/>
        </p:nvSpPr>
        <p:spPr>
          <a:xfrm>
            <a:off x="610604" y="1305614"/>
            <a:ext cx="7843205" cy="203132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285750" lvl="0" indent="-285750">
              <a:buFont typeface="Arial" panose="020B0604020202020204" pitchFamily="34" charset="0"/>
              <a:buChar char="•"/>
            </a:pPr>
            <a:r>
              <a:rPr lang="en-US" b="1" dirty="0">
                <a:solidFill>
                  <a:schemeClr val="bg1"/>
                </a:solidFill>
                <a:latin typeface="Arial" panose="020B0604020202020204" pitchFamily="34" charset="0"/>
                <a:cs typeface="Arial" panose="020B0604020202020204" pitchFamily="34" charset="0"/>
              </a:rPr>
              <a:t>Now, once we have encoded each image into a feature vector, the problem becomes much simpler. Clearly, when we have 2 faces (images) that represent the same person, the feature vectors derived will be quite similar. </a:t>
            </a:r>
          </a:p>
          <a:p>
            <a:pPr marL="285750" lvl="0" indent="-285750">
              <a:buFont typeface="Arial" panose="020B0604020202020204" pitchFamily="34" charset="0"/>
              <a:buChar char="•"/>
            </a:pPr>
            <a:endParaRPr lang="en-US" b="1" dirty="0">
              <a:solidFill>
                <a:schemeClr val="bg1"/>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n-US" b="1" dirty="0">
                <a:solidFill>
                  <a:schemeClr val="bg1"/>
                </a:solidFill>
                <a:latin typeface="Arial" panose="020B0604020202020204" pitchFamily="34" charset="0"/>
                <a:cs typeface="Arial" panose="020B0604020202020204" pitchFamily="34" charset="0"/>
              </a:rPr>
              <a:t>So, our image is now a vector that could be represented as, say (23.1, 15.8, 255, 224, 189, 5.2, 4.4)</a:t>
            </a:r>
          </a:p>
        </p:txBody>
      </p:sp>
    </p:spTree>
    <p:extLst>
      <p:ext uri="{BB962C8B-B14F-4D97-AF65-F5344CB8AC3E}">
        <p14:creationId xmlns:p14="http://schemas.microsoft.com/office/powerpoint/2010/main" val="278615351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3.jpg"/>
          <p:cNvPicPr/>
          <p:nvPr/>
        </p:nvPicPr>
        <p:blipFill>
          <a:blip r:embed="rId2">
            <a:extLst/>
          </a:blip>
          <a:stretch>
            <a:fillRect/>
          </a:stretch>
        </p:blipFill>
        <p:spPr>
          <a:xfrm>
            <a:off x="0" y="0"/>
            <a:ext cx="9144000" cy="5715000"/>
          </a:xfrm>
          <a:prstGeom prst="rect">
            <a:avLst/>
          </a:prstGeom>
          <a:ln w="12700">
            <a:miter lim="400000"/>
          </a:ln>
        </p:spPr>
      </p:pic>
      <p:sp>
        <p:nvSpPr>
          <p:cNvPr id="25" name="Shape 25"/>
          <p:cNvSpPr/>
          <p:nvPr/>
        </p:nvSpPr>
        <p:spPr>
          <a:xfrm>
            <a:off x="0" y="710963"/>
            <a:ext cx="9144000" cy="5074922"/>
          </a:xfrm>
          <a:prstGeom prst="rect">
            <a:avLst/>
          </a:prstGeom>
          <a:solidFill/>
          <a:ln w="12700">
            <a:miter lim="400000"/>
          </a:ln>
        </p:spPr>
        <p:txBody>
          <a:bodyPr lIns="274320" tIns="274320" rIns="274320" bIns="274320" anchor="ctr">
            <a:normAutofit/>
          </a:bodyPr>
          <a:lstStyle/>
          <a:p>
            <a:pPr lvl="0">
              <a:spcBef>
                <a:spcPts val="500"/>
              </a:spcBef>
              <a:defRPr sz="2200" b="1">
                <a:solidFill>
                  <a:srgbClr val="FFFFFF"/>
                </a:solidFill>
                <a:latin typeface="Arial"/>
                <a:ea typeface="Arial"/>
                <a:cs typeface="Arial"/>
                <a:sym typeface="Arial"/>
              </a:defRPr>
            </a:pPr>
            <a:endParaRPr/>
          </a:p>
        </p:txBody>
      </p:sp>
      <p:pic>
        <p:nvPicPr>
          <p:cNvPr id="26" name="image1.png" descr="nyu_short_white.png"/>
          <p:cNvPicPr/>
          <p:nvPr/>
        </p:nvPicPr>
        <p:blipFill>
          <a:blip r:embed="rId3">
            <a:extLst/>
          </a:blip>
          <a:stretch>
            <a:fillRect/>
          </a:stretch>
        </p:blipFill>
        <p:spPr>
          <a:xfrm>
            <a:off x="178115" y="190500"/>
            <a:ext cx="1005840" cy="341376"/>
          </a:xfrm>
          <a:prstGeom prst="rect">
            <a:avLst/>
          </a:prstGeom>
          <a:ln w="12700">
            <a:miter lim="400000"/>
          </a:ln>
        </p:spPr>
      </p:pic>
      <p:sp>
        <p:nvSpPr>
          <p:cNvPr id="27" name="Shape 27"/>
          <p:cNvSpPr/>
          <p:nvPr/>
        </p:nvSpPr>
        <p:spPr>
          <a:xfrm>
            <a:off x="4429882" y="2805429"/>
            <a:ext cx="538236" cy="358141"/>
          </a:xfrm>
          <a:prstGeom prst="rect">
            <a:avLst/>
          </a:prstGeom>
          <a:ln w="12700">
            <a:miter lim="400000"/>
          </a:ln>
        </p:spPr>
        <p:txBody>
          <a:bodyPr wrap="none" lIns="45719" rIns="45719">
            <a:spAutoFit/>
          </a:bodyPr>
          <a:lstStyle/>
          <a:p>
            <a:pPr lvl="0">
              <a:defRPr>
                <a:solidFill>
                  <a:srgbClr val="FFFFFF"/>
                </a:solidFill>
              </a:defRPr>
            </a:pPr>
            <a:endParaRPr/>
          </a:p>
        </p:txBody>
      </p:sp>
      <p:sp>
        <p:nvSpPr>
          <p:cNvPr id="9" name="Rectangle 8">
            <a:extLst>
              <a:ext uri="{FF2B5EF4-FFF2-40B4-BE49-F238E27FC236}">
                <a16:creationId xmlns:a16="http://schemas.microsoft.com/office/drawing/2014/main" id="{7205373B-AC8A-4465-84A5-77CE0047FEE8}"/>
              </a:ext>
            </a:extLst>
          </p:cNvPr>
          <p:cNvSpPr/>
          <p:nvPr/>
        </p:nvSpPr>
        <p:spPr>
          <a:xfrm>
            <a:off x="2001786" y="803522"/>
            <a:ext cx="5394425" cy="584775"/>
          </a:xfrm>
          <a:prstGeom prst="rect">
            <a:avLst/>
          </a:prstGeom>
          <a:noFill/>
        </p:spPr>
        <p:txBody>
          <a:bodyPr wrap="none" lIns="91440" tIns="45720" rIns="91440" bIns="45720">
            <a:spAutoFit/>
          </a:bodyPr>
          <a:lstStyle/>
          <a:p>
            <a:pPr lvl="0">
              <a:defRPr sz="1800">
                <a:solidFill>
                  <a:srgbClr val="000000"/>
                </a:solidFill>
              </a:defRPr>
            </a:pPr>
            <a:r>
              <a:rPr lang="en-US" sz="3200" b="1" dirty="0">
                <a:solidFill>
                  <a:schemeClr val="bg1"/>
                </a:solidFill>
                <a:latin typeface="Arial" panose="020B0604020202020204" pitchFamily="34" charset="0"/>
                <a:cs typeface="Arial" panose="020B0604020202020204" pitchFamily="34" charset="0"/>
              </a:rPr>
              <a:t>Face Recognition in action</a:t>
            </a:r>
            <a:endParaRPr lang="en-US" sz="3600" b="1" dirty="0">
              <a:solidFill>
                <a:srgbClr val="FFFFFF"/>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F93E0FA-BDFA-402A-9BD2-81C352CFEE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4565" y="1567384"/>
            <a:ext cx="5081278" cy="4041685"/>
          </a:xfrm>
          <a:prstGeom prst="rect">
            <a:avLst/>
          </a:prstGeom>
        </p:spPr>
      </p:pic>
    </p:spTree>
    <p:extLst>
      <p:ext uri="{BB962C8B-B14F-4D97-AF65-F5344CB8AC3E}">
        <p14:creationId xmlns:p14="http://schemas.microsoft.com/office/powerpoint/2010/main" val="11815300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image3.jpg"/>
          <p:cNvPicPr/>
          <p:nvPr/>
        </p:nvPicPr>
        <p:blipFill>
          <a:blip r:embed="rId2">
            <a:extLst/>
          </a:blip>
          <a:stretch>
            <a:fillRect/>
          </a:stretch>
        </p:blipFill>
        <p:spPr>
          <a:xfrm>
            <a:off x="0" y="0"/>
            <a:ext cx="9144000" cy="5715000"/>
          </a:xfrm>
          <a:prstGeom prst="rect">
            <a:avLst/>
          </a:prstGeom>
          <a:ln w="12700">
            <a:miter lim="400000"/>
          </a:ln>
        </p:spPr>
      </p:pic>
      <p:sp>
        <p:nvSpPr>
          <p:cNvPr id="46" name="Shape 46"/>
          <p:cNvSpPr>
            <a:spLocks noGrp="1"/>
          </p:cNvSpPr>
          <p:nvPr>
            <p:ph type="body" idx="1"/>
          </p:nvPr>
        </p:nvSpPr>
        <p:spPr>
          <a:xfrm>
            <a:off x="0" y="699170"/>
            <a:ext cx="9144000" cy="5074921"/>
          </a:xfrm>
          <a:prstGeom prst="rect">
            <a:avLst/>
          </a:prstGeom>
        </p:spPr>
        <p:txBody>
          <a:bodyPr/>
          <a:lstStyle/>
          <a:p>
            <a:pPr lvl="0">
              <a:buSzPct val="60000"/>
            </a:pPr>
            <a:endParaRPr lang="en-US" sz="1900" dirty="0">
              <a:solidFill>
                <a:schemeClr val="bg1"/>
              </a:solidFill>
            </a:endParaRPr>
          </a:p>
          <a:p>
            <a:pPr lvl="0">
              <a:buSzPct val="60000"/>
            </a:pPr>
            <a:endParaRPr lang="en-US" sz="1900" dirty="0">
              <a:solidFill>
                <a:schemeClr val="bg1"/>
              </a:solidFill>
            </a:endParaRPr>
          </a:p>
          <a:p>
            <a:pPr lvl="0">
              <a:buSzPct val="60000"/>
            </a:pPr>
            <a:endParaRPr lang="en-US" sz="1800" dirty="0">
              <a:solidFill>
                <a:schemeClr val="bg1"/>
              </a:solidFill>
            </a:endParaRPr>
          </a:p>
          <a:p>
            <a:pPr lvl="0">
              <a:buSzPct val="60000"/>
            </a:pPr>
            <a:endParaRPr lang="en-US" sz="1800" dirty="0">
              <a:solidFill>
                <a:schemeClr val="bg1"/>
              </a:solidFill>
            </a:endParaRPr>
          </a:p>
          <a:p>
            <a:pPr lvl="0"/>
            <a:endParaRPr dirty="0">
              <a:solidFill>
                <a:schemeClr val="bg1"/>
              </a:solidFill>
            </a:endParaRPr>
          </a:p>
        </p:txBody>
      </p:sp>
      <p:pic>
        <p:nvPicPr>
          <p:cNvPr id="47" name="image1.png" descr="nyu_short_white.png"/>
          <p:cNvPicPr/>
          <p:nvPr/>
        </p:nvPicPr>
        <p:blipFill>
          <a:blip r:embed="rId3">
            <a:extLst/>
          </a:blip>
          <a:stretch>
            <a:fillRect/>
          </a:stretch>
        </p:blipFill>
        <p:spPr>
          <a:xfrm>
            <a:off x="178115" y="190500"/>
            <a:ext cx="1005840" cy="341376"/>
          </a:xfrm>
          <a:prstGeom prst="rect">
            <a:avLst/>
          </a:prstGeom>
          <a:ln w="12700">
            <a:miter lim="400000"/>
          </a:ln>
        </p:spPr>
      </p:pic>
      <p:sp>
        <p:nvSpPr>
          <p:cNvPr id="10" name="Shape 69">
            <a:extLst>
              <a:ext uri="{FF2B5EF4-FFF2-40B4-BE49-F238E27FC236}">
                <a16:creationId xmlns:a16="http://schemas.microsoft.com/office/drawing/2014/main" id="{01A7F5DB-F93E-4A50-9AFB-173676012DFC}"/>
              </a:ext>
            </a:extLst>
          </p:cNvPr>
          <p:cNvSpPr/>
          <p:nvPr/>
        </p:nvSpPr>
        <p:spPr>
          <a:xfrm>
            <a:off x="681035" y="1026673"/>
            <a:ext cx="8392534" cy="64633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lvl="0"/>
            <a:endParaRPr lang="en-US" b="1" dirty="0">
              <a:solidFill>
                <a:schemeClr val="bg1"/>
              </a:solidFill>
              <a:latin typeface="Arial"/>
              <a:cs typeface="Arial"/>
              <a:sym typeface="Arial"/>
            </a:endParaRPr>
          </a:p>
          <a:p>
            <a:pPr marL="285750" lvl="0" indent="-285750">
              <a:buFont typeface="Arial" panose="020B0604020202020204" pitchFamily="34" charset="0"/>
              <a:buChar char="•"/>
            </a:pPr>
            <a:endParaRPr b="1" dirty="0">
              <a:solidFill>
                <a:schemeClr val="bg1"/>
              </a:solidFill>
              <a:latin typeface="Arial"/>
              <a:cs typeface="Arial"/>
              <a:sym typeface="Arial"/>
            </a:endParaRPr>
          </a:p>
        </p:txBody>
      </p:sp>
      <p:sp>
        <p:nvSpPr>
          <p:cNvPr id="11" name="Shape 63">
            <a:extLst>
              <a:ext uri="{FF2B5EF4-FFF2-40B4-BE49-F238E27FC236}">
                <a16:creationId xmlns:a16="http://schemas.microsoft.com/office/drawing/2014/main" id="{478772CC-5AF6-4D4F-860B-0A631CCF61B9}"/>
              </a:ext>
            </a:extLst>
          </p:cNvPr>
          <p:cNvSpPr/>
          <p:nvPr/>
        </p:nvSpPr>
        <p:spPr>
          <a:xfrm>
            <a:off x="389861" y="1164841"/>
            <a:ext cx="8598195" cy="483209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lvl="0"/>
            <a:r>
              <a:rPr lang="en-US" b="1" dirty="0">
                <a:solidFill>
                  <a:srgbClr val="FFFF00"/>
                </a:solidFill>
              </a:rPr>
              <a:t>What is the function?</a:t>
            </a:r>
          </a:p>
          <a:p>
            <a:r>
              <a:rPr lang="en-US" sz="1600" b="1" dirty="0">
                <a:solidFill>
                  <a:schemeClr val="bg1"/>
                </a:solidFill>
              </a:rPr>
              <a:t>Think of a situation when the device is installed in a family house and it has access to multiple cameras that are installed at multiple places, around the house. </a:t>
            </a:r>
          </a:p>
          <a:p>
            <a:r>
              <a:rPr lang="en-US" sz="1600" b="1" dirty="0">
                <a:solidFill>
                  <a:schemeClr val="bg1"/>
                </a:solidFill>
              </a:rPr>
              <a:t>If the administrator (Say the father) wants to activate System Lock, it locks the features of changing password and adding new faces in the GUI and keeps the Camera button and the Full lockdown feature accessible.</a:t>
            </a:r>
          </a:p>
          <a:p>
            <a:endParaRPr lang="en-US" sz="1600" b="1" dirty="0">
              <a:solidFill>
                <a:schemeClr val="bg1"/>
              </a:solidFill>
            </a:endParaRPr>
          </a:p>
          <a:p>
            <a:r>
              <a:rPr lang="en-US" b="1" dirty="0">
                <a:solidFill>
                  <a:srgbClr val="FFFF00"/>
                </a:solidFill>
              </a:rPr>
              <a:t>Why is the Camera button still accessible?</a:t>
            </a:r>
          </a:p>
          <a:p>
            <a:r>
              <a:rPr lang="en-US" sz="1600" b="1" dirty="0">
                <a:solidFill>
                  <a:schemeClr val="bg1"/>
                </a:solidFill>
              </a:rPr>
              <a:t>The father might want to keep the camera online in case there is a burglary or an intruder presence while everyone is inside the house. If that is the case, pictures along with Timestamp of any “Unknown” person detected in the camera, will be taken and stored in the Database.</a:t>
            </a:r>
          </a:p>
          <a:p>
            <a:r>
              <a:rPr lang="en-US" sz="1600" b="1" dirty="0">
                <a:solidFill>
                  <a:schemeClr val="bg1"/>
                </a:solidFill>
              </a:rPr>
              <a:t>Why is the full lockdown button still accessible?</a:t>
            </a:r>
          </a:p>
          <a:p>
            <a:r>
              <a:rPr lang="en-US" sz="1600" b="1" dirty="0">
                <a:solidFill>
                  <a:schemeClr val="bg1"/>
                </a:solidFill>
              </a:rPr>
              <a:t>The father might want to put the system on full lockdown (if the family decides to go out of the house for some time) provided he gives the correct password.</a:t>
            </a:r>
          </a:p>
          <a:p>
            <a:endParaRPr lang="en-US" sz="1600" b="1" dirty="0">
              <a:solidFill>
                <a:schemeClr val="bg1"/>
              </a:solidFill>
            </a:endParaRPr>
          </a:p>
          <a:p>
            <a:r>
              <a:rPr lang="en-US" b="1" dirty="0">
                <a:solidFill>
                  <a:srgbClr val="FFFF00"/>
                </a:solidFill>
              </a:rPr>
              <a:t>Another case:</a:t>
            </a:r>
          </a:p>
          <a:p>
            <a:r>
              <a:rPr lang="en-US" sz="1600" b="1" dirty="0">
                <a:solidFill>
                  <a:schemeClr val="bg1"/>
                </a:solidFill>
              </a:rPr>
              <a:t>If a child is in the house, the father might want to prevent his child from clicking any buttons in the system (which would be installed as a physical hardware somewhere in the house).</a:t>
            </a:r>
          </a:p>
          <a:p>
            <a:r>
              <a:rPr lang="en-US" sz="1400" b="1" dirty="0">
                <a:solidFill>
                  <a:schemeClr val="bg1"/>
                </a:solidFill>
              </a:rPr>
              <a:t> </a:t>
            </a:r>
          </a:p>
        </p:txBody>
      </p:sp>
      <p:sp>
        <p:nvSpPr>
          <p:cNvPr id="8" name="Rectangle 7">
            <a:extLst>
              <a:ext uri="{FF2B5EF4-FFF2-40B4-BE49-F238E27FC236}">
                <a16:creationId xmlns:a16="http://schemas.microsoft.com/office/drawing/2014/main" id="{5803C080-AF73-4F36-AE34-D24535C96D94}"/>
              </a:ext>
            </a:extLst>
          </p:cNvPr>
          <p:cNvSpPr/>
          <p:nvPr/>
        </p:nvSpPr>
        <p:spPr>
          <a:xfrm>
            <a:off x="2953544" y="803831"/>
            <a:ext cx="2403222" cy="523220"/>
          </a:xfrm>
          <a:prstGeom prst="rect">
            <a:avLst/>
          </a:prstGeom>
          <a:noFill/>
        </p:spPr>
        <p:txBody>
          <a:bodyPr wrap="none" lIns="91440" tIns="45720" rIns="91440" bIns="45720">
            <a:spAutoFit/>
          </a:bodyPr>
          <a:lstStyle/>
          <a:p>
            <a:pPr lvl="0">
              <a:defRPr sz="1800">
                <a:solidFill>
                  <a:srgbClr val="000000"/>
                </a:solidFill>
              </a:defRPr>
            </a:pPr>
            <a:r>
              <a:rPr lang="en-US" sz="2800" b="1" dirty="0">
                <a:solidFill>
                  <a:schemeClr val="bg1"/>
                </a:solidFill>
                <a:latin typeface="Arial" panose="020B0604020202020204" pitchFamily="34" charset="0"/>
                <a:cs typeface="Arial" panose="020B0604020202020204" pitchFamily="34" charset="0"/>
              </a:rPr>
              <a:t>System Lock</a:t>
            </a:r>
            <a:endParaRPr lang="en-US" sz="3200" b="1"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918964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image3.jpg"/>
          <p:cNvPicPr/>
          <p:nvPr/>
        </p:nvPicPr>
        <p:blipFill>
          <a:blip r:embed="rId2">
            <a:extLst/>
          </a:blip>
          <a:stretch>
            <a:fillRect/>
          </a:stretch>
        </p:blipFill>
        <p:spPr>
          <a:xfrm>
            <a:off x="0" y="0"/>
            <a:ext cx="9144000" cy="5715000"/>
          </a:xfrm>
          <a:prstGeom prst="rect">
            <a:avLst/>
          </a:prstGeom>
          <a:ln w="12700">
            <a:miter lim="400000"/>
          </a:ln>
        </p:spPr>
      </p:pic>
      <p:sp>
        <p:nvSpPr>
          <p:cNvPr id="46" name="Shape 46"/>
          <p:cNvSpPr>
            <a:spLocks noGrp="1"/>
          </p:cNvSpPr>
          <p:nvPr>
            <p:ph type="body" idx="1"/>
          </p:nvPr>
        </p:nvSpPr>
        <p:spPr>
          <a:xfrm>
            <a:off x="0" y="699170"/>
            <a:ext cx="9144000" cy="5074921"/>
          </a:xfrm>
          <a:prstGeom prst="rect">
            <a:avLst/>
          </a:prstGeom>
        </p:spPr>
        <p:txBody>
          <a:bodyPr/>
          <a:lstStyle/>
          <a:p>
            <a:pPr lvl="0">
              <a:buSzPct val="60000"/>
            </a:pPr>
            <a:endParaRPr lang="en-US" sz="1900" dirty="0">
              <a:solidFill>
                <a:schemeClr val="bg1"/>
              </a:solidFill>
            </a:endParaRPr>
          </a:p>
          <a:p>
            <a:pPr lvl="0">
              <a:buSzPct val="60000"/>
            </a:pPr>
            <a:endParaRPr lang="en-US" sz="1900" dirty="0">
              <a:solidFill>
                <a:schemeClr val="bg1"/>
              </a:solidFill>
            </a:endParaRPr>
          </a:p>
          <a:p>
            <a:pPr lvl="0">
              <a:buSzPct val="60000"/>
            </a:pPr>
            <a:endParaRPr lang="en-US" sz="1800" dirty="0">
              <a:solidFill>
                <a:schemeClr val="bg1"/>
              </a:solidFill>
            </a:endParaRPr>
          </a:p>
          <a:p>
            <a:pPr lvl="0">
              <a:buSzPct val="60000"/>
            </a:pPr>
            <a:endParaRPr lang="en-US" sz="1800" dirty="0">
              <a:solidFill>
                <a:schemeClr val="bg1"/>
              </a:solidFill>
            </a:endParaRPr>
          </a:p>
          <a:p>
            <a:pPr lvl="0"/>
            <a:endParaRPr dirty="0">
              <a:solidFill>
                <a:schemeClr val="bg1"/>
              </a:solidFill>
            </a:endParaRPr>
          </a:p>
        </p:txBody>
      </p:sp>
      <p:pic>
        <p:nvPicPr>
          <p:cNvPr id="47" name="image1.png" descr="nyu_short_white.png"/>
          <p:cNvPicPr/>
          <p:nvPr/>
        </p:nvPicPr>
        <p:blipFill>
          <a:blip r:embed="rId3">
            <a:extLst/>
          </a:blip>
          <a:stretch>
            <a:fillRect/>
          </a:stretch>
        </p:blipFill>
        <p:spPr>
          <a:xfrm>
            <a:off x="178115" y="190500"/>
            <a:ext cx="1005840" cy="341376"/>
          </a:xfrm>
          <a:prstGeom prst="rect">
            <a:avLst/>
          </a:prstGeom>
          <a:ln w="12700">
            <a:miter lim="400000"/>
          </a:ln>
        </p:spPr>
      </p:pic>
      <p:sp>
        <p:nvSpPr>
          <p:cNvPr id="10" name="Shape 69">
            <a:extLst>
              <a:ext uri="{FF2B5EF4-FFF2-40B4-BE49-F238E27FC236}">
                <a16:creationId xmlns:a16="http://schemas.microsoft.com/office/drawing/2014/main" id="{01A7F5DB-F93E-4A50-9AFB-173676012DFC}"/>
              </a:ext>
            </a:extLst>
          </p:cNvPr>
          <p:cNvSpPr/>
          <p:nvPr/>
        </p:nvSpPr>
        <p:spPr>
          <a:xfrm>
            <a:off x="681035" y="1026673"/>
            <a:ext cx="8392534" cy="64633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lvl="0"/>
            <a:endParaRPr lang="en-US" b="1" dirty="0">
              <a:solidFill>
                <a:schemeClr val="bg1"/>
              </a:solidFill>
              <a:latin typeface="Arial"/>
              <a:cs typeface="Arial"/>
              <a:sym typeface="Arial"/>
            </a:endParaRPr>
          </a:p>
          <a:p>
            <a:pPr marL="285750" lvl="0" indent="-285750">
              <a:buFont typeface="Arial" panose="020B0604020202020204" pitchFamily="34" charset="0"/>
              <a:buChar char="•"/>
            </a:pPr>
            <a:endParaRPr b="1" dirty="0">
              <a:solidFill>
                <a:schemeClr val="bg1"/>
              </a:solidFill>
              <a:latin typeface="Arial"/>
              <a:cs typeface="Arial"/>
              <a:sym typeface="Arial"/>
            </a:endParaRPr>
          </a:p>
        </p:txBody>
      </p:sp>
      <p:sp>
        <p:nvSpPr>
          <p:cNvPr id="11" name="Shape 63">
            <a:extLst>
              <a:ext uri="{FF2B5EF4-FFF2-40B4-BE49-F238E27FC236}">
                <a16:creationId xmlns:a16="http://schemas.microsoft.com/office/drawing/2014/main" id="{478772CC-5AF6-4D4F-860B-0A631CCF61B9}"/>
              </a:ext>
            </a:extLst>
          </p:cNvPr>
          <p:cNvSpPr/>
          <p:nvPr/>
        </p:nvSpPr>
        <p:spPr>
          <a:xfrm>
            <a:off x="375733" y="1673004"/>
            <a:ext cx="8392533" cy="3631763"/>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r>
              <a:rPr lang="en-US" sz="1600" b="1" dirty="0">
                <a:solidFill>
                  <a:srgbClr val="FFFF00"/>
                </a:solidFill>
                <a:latin typeface="Arial" panose="020B0604020202020204" pitchFamily="34" charset="0"/>
                <a:cs typeface="Arial" panose="020B0604020202020204" pitchFamily="34" charset="0"/>
              </a:rPr>
              <a:t>What is the function?</a:t>
            </a:r>
          </a:p>
          <a:p>
            <a:r>
              <a:rPr lang="en-US" sz="1400" b="1" dirty="0">
                <a:solidFill>
                  <a:schemeClr val="bg1"/>
                </a:solidFill>
                <a:latin typeface="Arial" panose="020B0604020202020204" pitchFamily="34" charset="0"/>
                <a:cs typeface="Arial" panose="020B0604020202020204" pitchFamily="34" charset="0"/>
              </a:rPr>
              <a:t>Think of a situation when the family is going for a vacation and no one will be in the house. The father obviously will want to activate a Full Lockdown which will automatically activate the cameras around the house and will be ready to detect any unknown face.</a:t>
            </a:r>
          </a:p>
          <a:p>
            <a:endParaRPr lang="en-US" sz="1400" b="1" dirty="0">
              <a:solidFill>
                <a:schemeClr val="bg1"/>
              </a:solidFill>
              <a:latin typeface="Arial" panose="020B0604020202020204" pitchFamily="34" charset="0"/>
              <a:cs typeface="Arial" panose="020B0604020202020204" pitchFamily="34" charset="0"/>
            </a:endParaRPr>
          </a:p>
          <a:p>
            <a:r>
              <a:rPr lang="en-US" sz="1600" b="1" dirty="0">
                <a:solidFill>
                  <a:srgbClr val="FFFF00"/>
                </a:solidFill>
                <a:latin typeface="Arial" panose="020B0604020202020204" pitchFamily="34" charset="0"/>
                <a:cs typeface="Arial" panose="020B0604020202020204" pitchFamily="34" charset="0"/>
              </a:rPr>
              <a:t>How does it help?</a:t>
            </a:r>
          </a:p>
          <a:p>
            <a:r>
              <a:rPr lang="en-US" sz="1400" b="1" dirty="0">
                <a:solidFill>
                  <a:schemeClr val="bg1"/>
                </a:solidFill>
                <a:latin typeface="Arial" panose="020B0604020202020204" pitchFamily="34" charset="0"/>
                <a:cs typeface="Arial" panose="020B0604020202020204" pitchFamily="34" charset="0"/>
              </a:rPr>
              <a:t>When no-one is in the house, any presence of anyone is unwanted (possibly a case of burglary) and that should be reported. Since the cameras are activated, they will be on lookout for any such possibilities. If an unknown face is detected, pictures will be clicked and stored.</a:t>
            </a:r>
          </a:p>
          <a:p>
            <a:endParaRPr lang="en-US" sz="1400" b="1" dirty="0">
              <a:solidFill>
                <a:schemeClr val="bg1"/>
              </a:solidFill>
              <a:latin typeface="Arial" panose="020B0604020202020204" pitchFamily="34" charset="0"/>
              <a:cs typeface="Arial" panose="020B0604020202020204" pitchFamily="34" charset="0"/>
            </a:endParaRPr>
          </a:p>
          <a:p>
            <a:r>
              <a:rPr lang="en-US" sz="1600" b="1" dirty="0">
                <a:solidFill>
                  <a:srgbClr val="FFFF00"/>
                </a:solidFill>
                <a:latin typeface="Arial" panose="020B0604020202020204" pitchFamily="34" charset="0"/>
                <a:cs typeface="Arial" panose="020B0604020202020204" pitchFamily="34" charset="0"/>
              </a:rPr>
              <a:t>Added feature:</a:t>
            </a:r>
          </a:p>
          <a:p>
            <a:r>
              <a:rPr lang="en-US" sz="1400" b="1" dirty="0">
                <a:solidFill>
                  <a:schemeClr val="bg1"/>
                </a:solidFill>
                <a:latin typeface="Arial" panose="020B0604020202020204" pitchFamily="34" charset="0"/>
                <a:cs typeface="Arial" panose="020B0604020202020204" pitchFamily="34" charset="0"/>
              </a:rPr>
              <a:t>Since, the picture of a face can be from different angles and sometimes due to poor lighting and various other conditions the picture can look like someone else (who is already a known face), our system will check for that possibility of it being a known face for a pre-set number of times and if it still matches, the system will as an additional security measure, ask for a password without which, Full Lock cannot be turned off or any triggered alarms disabled.  </a:t>
            </a:r>
          </a:p>
        </p:txBody>
      </p:sp>
      <p:sp>
        <p:nvSpPr>
          <p:cNvPr id="7" name="Rectangle 6">
            <a:extLst>
              <a:ext uri="{FF2B5EF4-FFF2-40B4-BE49-F238E27FC236}">
                <a16:creationId xmlns:a16="http://schemas.microsoft.com/office/drawing/2014/main" id="{7388EF64-E38D-4E1C-8030-391CEEA59F12}"/>
              </a:ext>
            </a:extLst>
          </p:cNvPr>
          <p:cNvSpPr/>
          <p:nvPr/>
        </p:nvSpPr>
        <p:spPr>
          <a:xfrm>
            <a:off x="3237076" y="944881"/>
            <a:ext cx="1762021" cy="523220"/>
          </a:xfrm>
          <a:prstGeom prst="rect">
            <a:avLst/>
          </a:prstGeom>
          <a:noFill/>
        </p:spPr>
        <p:txBody>
          <a:bodyPr wrap="none" lIns="91440" tIns="45720" rIns="91440" bIns="45720">
            <a:spAutoFit/>
          </a:bodyPr>
          <a:lstStyle/>
          <a:p>
            <a:pPr lvl="0">
              <a:defRPr sz="1800">
                <a:solidFill>
                  <a:srgbClr val="000000"/>
                </a:solidFill>
              </a:defRPr>
            </a:pPr>
            <a:r>
              <a:rPr lang="en-US" sz="2800" b="1" dirty="0">
                <a:solidFill>
                  <a:schemeClr val="bg1"/>
                </a:solidFill>
                <a:latin typeface="Arial" panose="020B0604020202020204" pitchFamily="34" charset="0"/>
                <a:cs typeface="Arial" panose="020B0604020202020204" pitchFamily="34" charset="0"/>
              </a:rPr>
              <a:t>Full Lock</a:t>
            </a:r>
            <a:endParaRPr lang="en-US" sz="3200" b="1"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258903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3.jpg"/>
          <p:cNvPicPr/>
          <p:nvPr/>
        </p:nvPicPr>
        <p:blipFill>
          <a:blip r:embed="rId2">
            <a:extLst/>
          </a:blip>
          <a:stretch>
            <a:fillRect/>
          </a:stretch>
        </p:blipFill>
        <p:spPr>
          <a:xfrm>
            <a:off x="0" y="0"/>
            <a:ext cx="9144000" cy="5715000"/>
          </a:xfrm>
          <a:prstGeom prst="rect">
            <a:avLst/>
          </a:prstGeom>
          <a:ln w="12700">
            <a:miter lim="400000"/>
          </a:ln>
        </p:spPr>
      </p:pic>
      <p:sp>
        <p:nvSpPr>
          <p:cNvPr id="58" name="Shape 58"/>
          <p:cNvSpPr>
            <a:spLocks noGrp="1"/>
          </p:cNvSpPr>
          <p:nvPr>
            <p:ph type="body" idx="1"/>
          </p:nvPr>
        </p:nvSpPr>
        <p:spPr>
          <a:prstGeom prst="rect">
            <a:avLst/>
          </a:prstGeom>
        </p:spPr>
        <p:txBody>
          <a:bodyPr/>
          <a:lstStyle/>
          <a:p>
            <a:pPr lvl="0"/>
            <a:endParaRPr/>
          </a:p>
        </p:txBody>
      </p:sp>
      <p:sp>
        <p:nvSpPr>
          <p:cNvPr id="59" name="Shape 59"/>
          <p:cNvSpPr/>
          <p:nvPr/>
        </p:nvSpPr>
        <p:spPr>
          <a:xfrm>
            <a:off x="0" y="640080"/>
            <a:ext cx="9144000" cy="5074921"/>
          </a:xfrm>
          <a:prstGeom prst="rect">
            <a:avLst/>
          </a:prstGeom>
          <a:solidFill/>
          <a:ln w="12700">
            <a:miter lim="400000"/>
          </a:ln>
        </p:spPr>
        <p:txBody>
          <a:bodyPr lIns="0" tIns="0" rIns="0" bIns="0" anchor="ctr">
            <a:normAutofit/>
          </a:bodyPr>
          <a:lstStyle/>
          <a:p>
            <a:pPr lvl="0">
              <a:spcBef>
                <a:spcPts val="500"/>
              </a:spcBef>
              <a:defRPr sz="2200" b="1">
                <a:solidFill>
                  <a:srgbClr val="FFFFFF"/>
                </a:solidFill>
                <a:latin typeface="Arial"/>
                <a:ea typeface="Arial"/>
                <a:cs typeface="Arial"/>
                <a:sym typeface="Arial"/>
              </a:defRPr>
            </a:pPr>
            <a:endParaRPr/>
          </a:p>
        </p:txBody>
      </p:sp>
      <p:sp>
        <p:nvSpPr>
          <p:cNvPr id="60" name="Shape 60"/>
          <p:cNvSpPr/>
          <p:nvPr/>
        </p:nvSpPr>
        <p:spPr>
          <a:xfrm>
            <a:off x="0" y="675521"/>
            <a:ext cx="9144000" cy="5074921"/>
          </a:xfrm>
          <a:prstGeom prst="rect">
            <a:avLst/>
          </a:prstGeom>
          <a:solidFill/>
          <a:ln w="12700">
            <a:miter lim="400000"/>
          </a:ln>
        </p:spPr>
        <p:txBody>
          <a:bodyPr lIns="0" tIns="0" rIns="0" bIns="0" anchor="ctr">
            <a:normAutofit/>
          </a:bodyPr>
          <a:lstStyle/>
          <a:p>
            <a:pPr lvl="0">
              <a:spcBef>
                <a:spcPts val="500"/>
              </a:spcBef>
              <a:defRPr sz="2200" b="1">
                <a:solidFill>
                  <a:srgbClr val="FFFFFF"/>
                </a:solidFill>
                <a:latin typeface="Arial"/>
                <a:ea typeface="Arial"/>
                <a:cs typeface="Arial"/>
                <a:sym typeface="Arial"/>
              </a:defRPr>
            </a:pPr>
            <a:endParaRPr/>
          </a:p>
        </p:txBody>
      </p:sp>
      <p:pic>
        <p:nvPicPr>
          <p:cNvPr id="61" name="image1.png" descr="nyu_short_white.png"/>
          <p:cNvPicPr/>
          <p:nvPr/>
        </p:nvPicPr>
        <p:blipFill>
          <a:blip r:embed="rId3">
            <a:extLst/>
          </a:blip>
          <a:stretch>
            <a:fillRect/>
          </a:stretch>
        </p:blipFill>
        <p:spPr>
          <a:xfrm>
            <a:off x="178115" y="190500"/>
            <a:ext cx="1005840" cy="341376"/>
          </a:xfrm>
          <a:prstGeom prst="rect">
            <a:avLst/>
          </a:prstGeom>
          <a:ln w="12700">
            <a:miter lim="400000"/>
          </a:ln>
        </p:spPr>
      </p:pic>
      <p:sp>
        <p:nvSpPr>
          <p:cNvPr id="63" name="Shape 63"/>
          <p:cNvSpPr/>
          <p:nvPr/>
        </p:nvSpPr>
        <p:spPr>
          <a:xfrm>
            <a:off x="681035" y="1746378"/>
            <a:ext cx="7843205" cy="286232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285750" lvl="0" indent="-285750">
              <a:buFont typeface="Arial" panose="020B0604020202020204" pitchFamily="34" charset="0"/>
              <a:buChar char="•"/>
            </a:pPr>
            <a:r>
              <a:rPr b="1" dirty="0">
                <a:solidFill>
                  <a:srgbClr val="FFFFFF"/>
                </a:solidFill>
                <a:latin typeface="Arial" panose="020B0604020202020204" pitchFamily="34" charset="0"/>
                <a:cs typeface="Arial" panose="020B0604020202020204" pitchFamily="34" charset="0"/>
              </a:rPr>
              <a:t>The GUI interface employed makes it easier for the user to explore all the options and use it accordingly in a sophisticated manner</a:t>
            </a:r>
          </a:p>
          <a:p>
            <a:pPr marL="285750" lvl="0" indent="-285750">
              <a:buFont typeface="Arial" panose="020B0604020202020204" pitchFamily="34" charset="0"/>
              <a:buChar char="•"/>
            </a:pPr>
            <a:endParaRPr b="1" dirty="0">
              <a:solidFill>
                <a:srgbClr val="FFFFFF"/>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b="1" dirty="0">
                <a:solidFill>
                  <a:srgbClr val="FFFFFF"/>
                </a:solidFill>
                <a:latin typeface="Arial" panose="020B0604020202020204" pitchFamily="34" charset="0"/>
                <a:cs typeface="Arial" panose="020B0604020202020204" pitchFamily="34" charset="0"/>
              </a:rPr>
              <a:t>The face recognition module and code is extremely precise and able to detect and recognize any face by training the system with just one picture of that user</a:t>
            </a:r>
          </a:p>
          <a:p>
            <a:pPr marL="285750" lvl="0" indent="-285750">
              <a:buFont typeface="Arial" panose="020B0604020202020204" pitchFamily="34" charset="0"/>
              <a:buChar char="•"/>
            </a:pPr>
            <a:endParaRPr b="1" dirty="0">
              <a:solidFill>
                <a:srgbClr val="FFFFFF"/>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b="1" dirty="0">
                <a:solidFill>
                  <a:srgbClr val="FFFFFF"/>
                </a:solidFill>
                <a:latin typeface="Arial" panose="020B0604020202020204" pitchFamily="34" charset="0"/>
                <a:cs typeface="Arial" panose="020B0604020202020204" pitchFamily="34" charset="0"/>
              </a:rPr>
              <a:t>This face recognition module along with the interface installed can be used to make sure no intruder can access into a house without the owner’s permission</a:t>
            </a:r>
          </a:p>
        </p:txBody>
      </p:sp>
      <p:sp>
        <p:nvSpPr>
          <p:cNvPr id="9" name="Rectangle 8">
            <a:extLst>
              <a:ext uri="{FF2B5EF4-FFF2-40B4-BE49-F238E27FC236}">
                <a16:creationId xmlns:a16="http://schemas.microsoft.com/office/drawing/2014/main" id="{0ECF5C5D-7208-43B4-8D1B-070826DA2E9C}"/>
              </a:ext>
            </a:extLst>
          </p:cNvPr>
          <p:cNvSpPr/>
          <p:nvPr/>
        </p:nvSpPr>
        <p:spPr>
          <a:xfrm>
            <a:off x="3257925" y="900842"/>
            <a:ext cx="2505814" cy="584775"/>
          </a:xfrm>
          <a:prstGeom prst="rect">
            <a:avLst/>
          </a:prstGeom>
          <a:noFill/>
        </p:spPr>
        <p:txBody>
          <a:bodyPr wrap="none" lIns="91440" tIns="45720" rIns="91440" bIns="45720">
            <a:spAutoFit/>
          </a:bodyPr>
          <a:lstStyle/>
          <a:p>
            <a:pPr lvl="0">
              <a:defRPr sz="1800">
                <a:solidFill>
                  <a:srgbClr val="000000"/>
                </a:solidFill>
              </a:defRPr>
            </a:pPr>
            <a:r>
              <a:rPr lang="en-US" sz="3200" b="1" dirty="0">
                <a:solidFill>
                  <a:schemeClr val="bg1"/>
                </a:solidFill>
                <a:latin typeface="Arial" panose="020B0604020202020204" pitchFamily="34" charset="0"/>
                <a:cs typeface="Arial" panose="020B0604020202020204" pitchFamily="34" charset="0"/>
              </a:rPr>
              <a:t>Advantages</a:t>
            </a:r>
            <a:endParaRPr lang="en-US" sz="3600" b="1" dirty="0">
              <a:solidFill>
                <a:srgbClr val="FFFFFF"/>
              </a:solidFill>
              <a:latin typeface="Arial" panose="020B0604020202020204" pitchFamily="34" charset="0"/>
              <a:cs typeface="Arial" panose="020B0604020202020204" pitchFamily="34" charset="0"/>
            </a:endParaRPr>
          </a:p>
        </p:txBody>
      </p:sp>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306</TotalTime>
  <Words>901</Words>
  <Application>Microsoft Office PowerPoint</Application>
  <PresentationFormat>On-screen Show (16:10)</PresentationFormat>
  <Paragraphs>89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Helvetica</vt:lpstr>
      <vt:lpstr>Helvetica Neue</vt:lpstr>
      <vt:lpstr>Default</vt:lpstr>
      <vt:lpstr>Real-Time Intrusion Detection Security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Intrusion Detection Security System</dc:title>
  <cp:lastModifiedBy>Samarpan Biswas</cp:lastModifiedBy>
  <cp:revision>21</cp:revision>
  <dcterms:modified xsi:type="dcterms:W3CDTF">2019-05-19T17:03:46Z</dcterms:modified>
</cp:coreProperties>
</file>