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C31D86-63AD-4F00-92E4-EA3934BCB566}">
  <a:tblStyle styleId="{8AC31D86-63AD-4F00-92E4-EA3934BCB5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>
              <a:alpha val="40000"/>
            </a:scheme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>
              <a:alpha val="4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8B3C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7BE1AA58-3D08-4CBA-9CCC-09886D7CF7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655145ac9_2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0655145ac9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55145ac9_2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655145ac9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655145ac9_2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655145ac9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655145ac9_2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655145ac9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655145ac9_2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0655145ac9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655145ac9_2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655145ac9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0f090384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20f090384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7fe265bf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f07fe265bf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0f090384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20f090384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655145ac9_2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0655145ac9_2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0f090384d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20f09038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55145ac9_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0655145ac9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655145ac9_2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0655145ac9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0f090384d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20f090384d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0f090384d_3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20f090384d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655145ac9_2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0655145ac9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655145ac9_2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0655145ac9_2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655145ac9_2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0655145ac9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0f090384d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20f090384d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655145ac9_2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0655145ac9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17d56c2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2017d56c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655145ac9_2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0655145ac9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655145ac9_2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0655145ac9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655145ac9_2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0655145ac9_2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655145ac9_2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0655145ac9_2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655145ac9_2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0655145ac9_2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55145ac9_2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0655145ac9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55145ac9_2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655145ac9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55145ac9_2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655145ac9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655145ac9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655145ac9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55145ac9_2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0655145ac9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655145ac9_2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655145ac9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74320" y="1234440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indent="-228600" lvl="0" marL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1pPr>
            <a:lvl2pPr indent="-228600" lvl="1" marL="914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indent="-228600" lvl="2" marL="1371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indent="-228600" lvl="3" marL="1828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indent="-228600" lvl="4" marL="22860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indent="-228600" lvl="5" marL="2743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indent="-228600" lvl="6" marL="3200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indent="-228600" lvl="7" marL="3657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indent="-228600" lvl="8" marL="4114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19599" y="4630102"/>
            <a:ext cx="2133601" cy="274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700" lIns="37700" spcFirstLastPara="1" rIns="37700" wrap="square" tIns="37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274320" y="4526280"/>
            <a:ext cx="8595360" cy="411479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/>
            </a:lvl5pPr>
            <a:lvl6pPr indent="-228600" lvl="5" marL="2743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indent="-228600" lvl="6" marL="3200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indent="-228600" lvl="7" marL="3657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indent="-228600" lvl="8" marL="4114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4419599" y="4630102"/>
            <a:ext cx="2133601" cy="274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700" lIns="37700" spcFirstLastPara="1" rIns="37700" wrap="square" tIns="37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74320" y="1234440"/>
            <a:ext cx="4023359" cy="3703319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indent="-228600" lvl="0" marL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1pPr>
            <a:lvl2pPr indent="-228600" lvl="1" marL="914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indent="-228600" lvl="2" marL="1371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indent="-228600" lvl="3" marL="1828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indent="-228600" lvl="4" marL="22860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indent="-228600" lvl="5" marL="2743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indent="-228600" lvl="6" marL="3200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indent="-228600" lvl="7" marL="3657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indent="-228600" lvl="8" marL="4114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46320" y="1234439"/>
            <a:ext cx="4023359" cy="37033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indent="-228600" lvl="0" marL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1pPr>
            <a:lvl2pPr indent="-228600" lvl="1" marL="914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indent="-228600" lvl="2" marL="1371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indent="-228600" lvl="3" marL="1828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indent="-228600" lvl="4" marL="22860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indent="-228600" lvl="5" marL="2743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indent="-228600" lvl="6" marL="3200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indent="-228600" lvl="7" marL="3657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indent="-228600" lvl="8" marL="41148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19599" y="4630102"/>
            <a:ext cx="2133601" cy="274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700" lIns="37700" spcFirstLastPara="1" rIns="37700" wrap="square" tIns="37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74320" y="1234440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>
            <a:lvl1pPr indent="-228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599" y="4630102"/>
            <a:ext cx="2133601" cy="274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700" lIns="37700" spcFirstLastPara="1" rIns="37700" wrap="square" tIns="37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-FuDaYc93BcWHrs6IbO2uubdyfuf-mMKybwDAj9N2h8/edi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743541" y="221352"/>
            <a:ext cx="76569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Review - </a:t>
            </a:r>
            <a:r>
              <a:rPr b="1" lang="en" sz="2000"/>
              <a:t>2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BASED SMART SECURITY SOLUTION FOR UNIQUE AUTHENTICATION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 Chaturvedi (RA1911004010072)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Samarpan Das  (RA1911004010074)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Matura Ganesh (RA1911004010113)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Mrs. A. Bhavani</a:t>
            </a:r>
            <a:endParaRPr sz="12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 Professor, Department of ECE</a:t>
            </a:r>
            <a:endParaRPr sz="1200"/>
          </a:p>
        </p:txBody>
      </p:sp>
      <p:pic>
        <p:nvPicPr>
          <p:cNvPr descr="Picture 4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951799" y="4845902"/>
            <a:ext cx="2133600" cy="230100"/>
          </a:xfrm>
          <a:prstGeom prst="rect">
            <a:avLst/>
          </a:prstGeom>
        </p:spPr>
        <p:txBody>
          <a:bodyPr anchorCtr="0" anchor="ctr" bIns="37700" lIns="37700" spcFirstLastPara="1" rIns="37700" wrap="square" tIns="37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4294967295" type="ctrTitle"/>
          </p:nvPr>
        </p:nvSpPr>
        <p:spPr>
          <a:xfrm>
            <a:off x="358092" y="429551"/>
            <a:ext cx="8595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ARCHITECTURE (PROPOSED) </a:t>
            </a:r>
            <a:endParaRPr sz="2600"/>
          </a:p>
        </p:txBody>
      </p:sp>
      <p:pic>
        <p:nvPicPr>
          <p:cNvPr descr="Picture 4"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6"/>
          <p:cNvCxnSpPr/>
          <p:nvPr/>
        </p:nvCxnSpPr>
        <p:spPr>
          <a:xfrm>
            <a:off x="378454" y="1030042"/>
            <a:ext cx="85545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6"/>
          <p:cNvSpPr txBox="1"/>
          <p:nvPr/>
        </p:nvSpPr>
        <p:spPr>
          <a:xfrm>
            <a:off x="419602" y="1199950"/>
            <a:ext cx="84723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-279400" lvl="0" marL="3810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for account details along with corresponding iris and fingerprint encoding is created. 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first step fingerprint scanning is done.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matches, move onto iris scanning.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iris impression matches with the imprint in the database, update the database.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time stamp is also included for keeping record for future requirements.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either of the fingerprint scanning or the iris scanning fails, the authorised personnel is notified via </a:t>
            </a:r>
            <a:r>
              <a:rPr lang="en" sz="1800"/>
              <a:t>Alarm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  <a:p>
            <a:pPr indent="-279400" lvl="0" marL="3810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is updated with the failed attempt information.</a:t>
            </a:r>
            <a:endParaRPr sz="1200"/>
          </a:p>
        </p:txBody>
      </p:sp>
      <p:sp>
        <p:nvSpPr>
          <p:cNvPr id="181" name="Google Shape;181;p26"/>
          <p:cNvSpPr txBox="1"/>
          <p:nvPr/>
        </p:nvSpPr>
        <p:spPr>
          <a:xfrm>
            <a:off x="8598061" y="4779885"/>
            <a:ext cx="293854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4294967295" type="ctrTitle"/>
          </p:nvPr>
        </p:nvSpPr>
        <p:spPr>
          <a:xfrm>
            <a:off x="274343" y="379601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HARDWARE / SOFTWARE SPECIFICATION</a:t>
            </a:r>
            <a:endParaRPr/>
          </a:p>
        </p:txBody>
      </p:sp>
      <p:pic>
        <p:nvPicPr>
          <p:cNvPr descr="Picture 11"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7"/>
          <p:cNvCxnSpPr/>
          <p:nvPr/>
        </p:nvCxnSpPr>
        <p:spPr>
          <a:xfrm>
            <a:off x="344782" y="1011590"/>
            <a:ext cx="8136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7"/>
          <p:cNvSpPr txBox="1"/>
          <p:nvPr/>
        </p:nvSpPr>
        <p:spPr>
          <a:xfrm>
            <a:off x="8598061" y="4779885"/>
            <a:ext cx="293854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/>
          </a:p>
        </p:txBody>
      </p:sp>
      <p:sp>
        <p:nvSpPr>
          <p:cNvPr id="190" name="Google Shape;190;p27"/>
          <p:cNvSpPr txBox="1"/>
          <p:nvPr/>
        </p:nvSpPr>
        <p:spPr>
          <a:xfrm>
            <a:off x="553422" y="1342564"/>
            <a:ext cx="33804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 sz="1800"/>
          </a:p>
          <a:p>
            <a:pPr indent="-2794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Anaconda IDE</a:t>
            </a:r>
            <a:endParaRPr sz="1800"/>
          </a:p>
          <a:p>
            <a:pPr indent="-2794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Colaboratory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097175" y="1384950"/>
            <a:ext cx="4572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2000"/>
          </a:p>
          <a:p>
            <a:pPr indent="-279400" lvl="0" marL="3683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Pro Mini </a:t>
            </a:r>
            <a:endParaRPr sz="1800"/>
          </a:p>
          <a:p>
            <a:pPr indent="-279400" lvl="0" marL="368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R307 Fingerprint Scanner</a:t>
            </a:r>
            <a:endParaRPr sz="1800"/>
          </a:p>
          <a:p>
            <a:pPr indent="-279400" lvl="0" marL="368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/>
              <a:t>C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amera module</a:t>
            </a:r>
            <a:endParaRPr sz="1800"/>
          </a:p>
          <a:p>
            <a:pPr indent="-279400" lvl="0" marL="368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</a:t>
            </a:r>
            <a:endParaRPr sz="1800"/>
          </a:p>
          <a:p>
            <a:pPr indent="-279400" lvl="0" marL="368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Solenoid Lock</a:t>
            </a:r>
            <a:endParaRPr sz="1800"/>
          </a:p>
          <a:p>
            <a:pPr indent="-279400" lvl="0" marL="368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 Pi </a:t>
            </a:r>
            <a:r>
              <a:rPr lang="en" sz="1800"/>
              <a:t>4 Model B</a:t>
            </a:r>
            <a:endParaRPr sz="1800"/>
          </a:p>
        </p:txBody>
      </p:sp>
      <p:cxnSp>
        <p:nvCxnSpPr>
          <p:cNvPr id="192" name="Google Shape;192;p27"/>
          <p:cNvCxnSpPr/>
          <p:nvPr/>
        </p:nvCxnSpPr>
        <p:spPr>
          <a:xfrm>
            <a:off x="3827175" y="1222825"/>
            <a:ext cx="0" cy="377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274295" y="30555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RESEARCH PROGRESS</a:t>
            </a:r>
            <a:endParaRPr/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137591" y="946250"/>
            <a:ext cx="859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-273050" lvl="0" marL="66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Survey: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went through relevant papers related to IOT based security solutions, IOT server side storage, machine learning models working on eye image recognition.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700"/>
              <a:t>nterfacing of the hardware and software for fingerprint scanner completed.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 machine learning models were </a:t>
            </a:r>
            <a:r>
              <a:rPr lang="en" sz="1700"/>
              <a:t>compared</a:t>
            </a:r>
            <a:r>
              <a:rPr lang="en" sz="1700"/>
              <a:t> for </a:t>
            </a:r>
            <a:r>
              <a:rPr lang="en" sz="1700"/>
              <a:t>their</a:t>
            </a:r>
            <a:r>
              <a:rPr lang="en" sz="1700"/>
              <a:t> performance against the CASIA dataset.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 deep learning models were </a:t>
            </a:r>
            <a:r>
              <a:rPr lang="en" sz="1700"/>
              <a:t>compared</a:t>
            </a:r>
            <a:r>
              <a:rPr lang="en" sz="1700"/>
              <a:t> for their </a:t>
            </a:r>
            <a:r>
              <a:rPr lang="en" sz="1700"/>
              <a:t>performance</a:t>
            </a:r>
            <a:r>
              <a:rPr lang="en" sz="1700"/>
              <a:t> against the CASIA dataset. 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Comparing </a:t>
            </a:r>
            <a:r>
              <a:rPr lang="en" sz="1700"/>
              <a:t>the</a:t>
            </a:r>
            <a:r>
              <a:rPr lang="en" sz="1700"/>
              <a:t> best </a:t>
            </a:r>
            <a:r>
              <a:rPr lang="en" sz="1700"/>
              <a:t>performing</a:t>
            </a:r>
            <a:r>
              <a:rPr lang="en" sz="1700"/>
              <a:t> Deep learning model versus the best </a:t>
            </a:r>
            <a:r>
              <a:rPr lang="en" sz="1700"/>
              <a:t>performing</a:t>
            </a:r>
            <a:r>
              <a:rPr lang="en" sz="1700"/>
              <a:t> machine learning model in terms of </a:t>
            </a:r>
            <a:r>
              <a:rPr lang="en" sz="1700"/>
              <a:t>accuracy</a:t>
            </a:r>
            <a:r>
              <a:rPr lang="en" sz="1700"/>
              <a:t> scores. </a:t>
            </a:r>
            <a:endParaRPr sz="1700"/>
          </a:p>
        </p:txBody>
      </p:sp>
      <p:pic>
        <p:nvPicPr>
          <p:cNvPr descr="Picture 4"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/>
          <p:nvPr/>
        </p:nvCxnSpPr>
        <p:spPr>
          <a:xfrm>
            <a:off x="274345" y="841861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8598061" y="4779885"/>
            <a:ext cx="293854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9"/>
          <p:cNvCxnSpPr/>
          <p:nvPr/>
        </p:nvCxnSpPr>
        <p:spPr>
          <a:xfrm>
            <a:off x="274320" y="1018157"/>
            <a:ext cx="8595360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8598061" y="4779885"/>
            <a:ext cx="293854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/>
          </a:p>
        </p:txBody>
      </p:sp>
      <p:sp>
        <p:nvSpPr>
          <p:cNvPr id="209" name="Google Shape;209;p29"/>
          <p:cNvSpPr txBox="1"/>
          <p:nvPr>
            <p:ph idx="4294967295" type="ctrTitle"/>
          </p:nvPr>
        </p:nvSpPr>
        <p:spPr>
          <a:xfrm>
            <a:off x="274357" y="430658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796650" y="15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{7BE1AA58-3D08-4CBA-9CCC-09886D7CF743}</a:tableStyleId>
              </a:tblPr>
              <a:tblGrid>
                <a:gridCol w="1411700"/>
                <a:gridCol w="1411700"/>
                <a:gridCol w="1411700"/>
                <a:gridCol w="1411700"/>
                <a:gridCol w="1411700"/>
              </a:tblGrid>
              <a:tr h="1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0.3475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0.3118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1" name="Google Shape;211;p29"/>
          <p:cNvSpPr txBox="1"/>
          <p:nvPr/>
        </p:nvSpPr>
        <p:spPr>
          <a:xfrm>
            <a:off x="714000" y="1132425"/>
            <a:ext cx="4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 Accuracy data for </a:t>
            </a:r>
            <a:r>
              <a:rPr b="1" lang="en"/>
              <a:t>Inception Neural Network V1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210464" y="181402"/>
            <a:ext cx="844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200"/>
          </a:p>
        </p:txBody>
      </p:sp>
      <p:cxnSp>
        <p:nvCxnSpPr>
          <p:cNvPr id="217" name="Google Shape;217;p30"/>
          <p:cNvCxnSpPr/>
          <p:nvPr/>
        </p:nvCxnSpPr>
        <p:spPr>
          <a:xfrm>
            <a:off x="155447" y="716475"/>
            <a:ext cx="8814818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5"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49" y="285543"/>
            <a:ext cx="949437" cy="3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/>
              <a:t>4</a:t>
            </a:r>
            <a:endParaRPr sz="1200"/>
          </a:p>
        </p:txBody>
      </p:sp>
      <p:pic>
        <p:nvPicPr>
          <p:cNvPr descr="Google Shape;174;p28" id="220" name="Google Shape;220;p30"/>
          <p:cNvPicPr preferRelativeResize="0"/>
          <p:nvPr/>
        </p:nvPicPr>
        <p:blipFill rotWithShape="1">
          <a:blip r:embed="rId4">
            <a:alphaModFix/>
          </a:blip>
          <a:srcRect b="-2665" l="11246" r="43182" t="36348"/>
          <a:stretch/>
        </p:blipFill>
        <p:spPr>
          <a:xfrm>
            <a:off x="1474525" y="1710025"/>
            <a:ext cx="6194949" cy="314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672750" y="1013150"/>
            <a:ext cx="57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vs Accuracy comparison for </a:t>
            </a:r>
            <a:r>
              <a:rPr b="1" lang="en"/>
              <a:t>Inception Neural Network V1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1"/>
          <p:cNvCxnSpPr/>
          <p:nvPr/>
        </p:nvCxnSpPr>
        <p:spPr>
          <a:xfrm>
            <a:off x="274320" y="1018157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/>
              <a:t>5</a:t>
            </a:r>
            <a:endParaRPr sz="1200"/>
          </a:p>
        </p:txBody>
      </p:sp>
      <p:sp>
        <p:nvSpPr>
          <p:cNvPr id="229" name="Google Shape;229;p31"/>
          <p:cNvSpPr txBox="1"/>
          <p:nvPr>
            <p:ph idx="4294967295" type="ctrTitle"/>
          </p:nvPr>
        </p:nvSpPr>
        <p:spPr>
          <a:xfrm>
            <a:off x="274357" y="430658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796650" y="15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{7BE1AA58-3D08-4CBA-9CCC-09886D7CF743}</a:tableStyleId>
              </a:tblPr>
              <a:tblGrid>
                <a:gridCol w="1411700"/>
                <a:gridCol w="1411700"/>
                <a:gridCol w="1411700"/>
                <a:gridCol w="1411700"/>
                <a:gridCol w="1411700"/>
              </a:tblGrid>
              <a:tr h="1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0.3478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0.8957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0.0.2518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0.2128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0.9666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0.0238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0.9946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0.9577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1" name="Google Shape;231;p31"/>
          <p:cNvSpPr txBox="1"/>
          <p:nvPr/>
        </p:nvSpPr>
        <p:spPr>
          <a:xfrm>
            <a:off x="714000" y="1132425"/>
            <a:ext cx="50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Epoch Accuracy data for </a:t>
            </a:r>
            <a:r>
              <a:rPr b="1" lang="en"/>
              <a:t>Inception Neural Network V2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210482" y="221231"/>
            <a:ext cx="844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200"/>
          </a:p>
        </p:txBody>
      </p:sp>
      <p:cxnSp>
        <p:nvCxnSpPr>
          <p:cNvPr id="237" name="Google Shape;237;p32"/>
          <p:cNvCxnSpPr/>
          <p:nvPr/>
        </p:nvCxnSpPr>
        <p:spPr>
          <a:xfrm>
            <a:off x="155447" y="716475"/>
            <a:ext cx="88149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5" id="238" name="Google Shape;2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49" y="285543"/>
            <a:ext cx="949436" cy="3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16</a:t>
            </a:r>
            <a:endParaRPr sz="1200"/>
          </a:p>
        </p:txBody>
      </p:sp>
      <p:pic>
        <p:nvPicPr>
          <p:cNvPr descr="Google Shape;188;p30"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11119" r="44025" t="29552"/>
          <a:stretch/>
        </p:blipFill>
        <p:spPr>
          <a:xfrm>
            <a:off x="2171775" y="1551875"/>
            <a:ext cx="4810598" cy="32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624600" y="967400"/>
            <a:ext cx="60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vs Accuracy comparison for </a:t>
            </a:r>
            <a:r>
              <a:rPr b="1" lang="en"/>
              <a:t>Inception Neural Network V2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210482" y="221231"/>
            <a:ext cx="844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200"/>
          </a:p>
        </p:txBody>
      </p:sp>
      <p:cxnSp>
        <p:nvCxnSpPr>
          <p:cNvPr id="247" name="Google Shape;247;p33"/>
          <p:cNvCxnSpPr/>
          <p:nvPr/>
        </p:nvCxnSpPr>
        <p:spPr>
          <a:xfrm>
            <a:off x="155447" y="716475"/>
            <a:ext cx="88149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5"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49" y="285543"/>
            <a:ext cx="949436" cy="3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/>
              <a:t>7</a:t>
            </a:r>
            <a:endParaRPr sz="1200"/>
          </a:p>
        </p:txBody>
      </p:sp>
      <p:sp>
        <p:nvSpPr>
          <p:cNvPr id="250" name="Google Shape;250;p33"/>
          <p:cNvSpPr txBox="1"/>
          <p:nvPr/>
        </p:nvSpPr>
        <p:spPr>
          <a:xfrm>
            <a:off x="275725" y="1089450"/>
            <a:ext cx="83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33"/>
          <p:cNvGraphicFramePr/>
          <p:nvPr/>
        </p:nvGraphicFramePr>
        <p:xfrm>
          <a:off x="796650" y="15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{7BE1AA58-3D08-4CBA-9CCC-09886D7CF743}</a:tableStyleId>
              </a:tblPr>
              <a:tblGrid>
                <a:gridCol w="1411700"/>
                <a:gridCol w="1411700"/>
                <a:gridCol w="1411700"/>
                <a:gridCol w="1411700"/>
                <a:gridCol w="1411700"/>
              </a:tblGrid>
              <a:tr h="1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1.9106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0.7125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0.0457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0.6437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0.8499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2" name="Google Shape;252;p33"/>
          <p:cNvSpPr txBox="1"/>
          <p:nvPr/>
        </p:nvSpPr>
        <p:spPr>
          <a:xfrm>
            <a:off x="714000" y="113242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 Accuracy data for Support Vector Machine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210482" y="221231"/>
            <a:ext cx="844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200"/>
          </a:p>
        </p:txBody>
      </p:sp>
      <p:cxnSp>
        <p:nvCxnSpPr>
          <p:cNvPr id="258" name="Google Shape;258;p34"/>
          <p:cNvCxnSpPr/>
          <p:nvPr/>
        </p:nvCxnSpPr>
        <p:spPr>
          <a:xfrm>
            <a:off x="155447" y="716475"/>
            <a:ext cx="8814818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5"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49" y="285543"/>
            <a:ext cx="949437" cy="3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/>
              <a:t>8</a:t>
            </a:r>
            <a:endParaRPr sz="1200"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62" y="1732900"/>
            <a:ext cx="3405514" cy="23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025" y="1732900"/>
            <a:ext cx="3595919" cy="22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574050" y="824413"/>
            <a:ext cx="60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vs Accuracy comparison for Support Vector Machine</a:t>
            </a:r>
            <a:endParaRPr b="1"/>
          </a:p>
        </p:txBody>
      </p:sp>
      <p:sp>
        <p:nvSpPr>
          <p:cNvPr id="264" name="Google Shape;264;p34"/>
          <p:cNvSpPr txBox="1"/>
          <p:nvPr/>
        </p:nvSpPr>
        <p:spPr>
          <a:xfrm>
            <a:off x="826025" y="4437550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Accuracy vs Validation Accuracy</a:t>
            </a:r>
            <a:endParaRPr sz="1200"/>
          </a:p>
        </p:txBody>
      </p:sp>
      <p:sp>
        <p:nvSpPr>
          <p:cNvPr id="265" name="Google Shape;265;p34"/>
          <p:cNvSpPr txBox="1"/>
          <p:nvPr/>
        </p:nvSpPr>
        <p:spPr>
          <a:xfrm>
            <a:off x="4783900" y="4437550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Loss vs Validation Loss</a:t>
            </a:r>
            <a:endParaRPr sz="1200"/>
          </a:p>
        </p:txBody>
      </p:sp>
      <p:sp>
        <p:nvSpPr>
          <p:cNvPr id="266" name="Google Shape;266;p34"/>
          <p:cNvSpPr/>
          <p:nvPr/>
        </p:nvSpPr>
        <p:spPr>
          <a:xfrm>
            <a:off x="473550" y="1244900"/>
            <a:ext cx="21600" cy="31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4841475" y="1332550"/>
            <a:ext cx="21600" cy="31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 rot="5400000">
            <a:off x="2418767" y="2226325"/>
            <a:ext cx="26700" cy="41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rot="5400000">
            <a:off x="6842342" y="2226325"/>
            <a:ext cx="26700" cy="41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1811575" y="421062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No. of epochs</a:t>
            </a:r>
            <a:endParaRPr i="1" sz="600"/>
          </a:p>
        </p:txBody>
      </p:sp>
      <p:sp>
        <p:nvSpPr>
          <p:cNvPr id="271" name="Google Shape;271;p34"/>
          <p:cNvSpPr txBox="1"/>
          <p:nvPr/>
        </p:nvSpPr>
        <p:spPr>
          <a:xfrm>
            <a:off x="6467225" y="421062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No. of epochs</a:t>
            </a:r>
            <a:endParaRPr i="1" sz="600"/>
          </a:p>
        </p:txBody>
      </p:sp>
      <p:sp>
        <p:nvSpPr>
          <p:cNvPr id="272" name="Google Shape;272;p34"/>
          <p:cNvSpPr txBox="1"/>
          <p:nvPr/>
        </p:nvSpPr>
        <p:spPr>
          <a:xfrm rot="-5400000">
            <a:off x="-310600" y="2565900"/>
            <a:ext cx="115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Accuracy score</a:t>
            </a:r>
            <a:endParaRPr sz="600"/>
          </a:p>
        </p:txBody>
      </p:sp>
      <p:sp>
        <p:nvSpPr>
          <p:cNvPr id="273" name="Google Shape;273;p34"/>
          <p:cNvSpPr txBox="1"/>
          <p:nvPr/>
        </p:nvSpPr>
        <p:spPr>
          <a:xfrm rot="-5400000">
            <a:off x="4115650" y="2565900"/>
            <a:ext cx="115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Loss score</a:t>
            </a:r>
            <a:endParaRPr i="1" sz="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/>
          <p:nvPr/>
        </p:nvCxnSpPr>
        <p:spPr>
          <a:xfrm>
            <a:off x="274320" y="1018157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35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/>
              <a:t>9</a:t>
            </a:r>
            <a:endParaRPr sz="1200"/>
          </a:p>
        </p:txBody>
      </p:sp>
      <p:sp>
        <p:nvSpPr>
          <p:cNvPr id="281" name="Google Shape;281;p35"/>
          <p:cNvSpPr txBox="1"/>
          <p:nvPr>
            <p:ph idx="4294967295" type="ctrTitle"/>
          </p:nvPr>
        </p:nvSpPr>
        <p:spPr>
          <a:xfrm>
            <a:off x="274357" y="430658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graphicFrame>
        <p:nvGraphicFramePr>
          <p:cNvPr id="282" name="Google Shape;282;p35"/>
          <p:cNvGraphicFramePr/>
          <p:nvPr/>
        </p:nvGraphicFramePr>
        <p:xfrm>
          <a:off x="796650" y="15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{7BE1AA58-3D08-4CBA-9CCC-09886D7CF743}</a:tableStyleId>
              </a:tblPr>
              <a:tblGrid>
                <a:gridCol w="1411700"/>
                <a:gridCol w="1411700"/>
                <a:gridCol w="1411700"/>
                <a:gridCol w="1411700"/>
                <a:gridCol w="1411700"/>
              </a:tblGrid>
              <a:tr h="1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2.4870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2.6569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1.5141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1.6755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1.8187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2.0363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2.1411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0.6270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3" name="Google Shape;283;p35"/>
          <p:cNvSpPr txBox="1"/>
          <p:nvPr/>
        </p:nvSpPr>
        <p:spPr>
          <a:xfrm>
            <a:off x="714000" y="113242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 Accuracy data for </a:t>
            </a:r>
            <a:r>
              <a:rPr b="1" lang="en"/>
              <a:t>Decision</a:t>
            </a:r>
            <a:r>
              <a:rPr b="1" lang="en"/>
              <a:t> Tree Classifier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4294967295" type="ctrTitle"/>
          </p:nvPr>
        </p:nvSpPr>
        <p:spPr>
          <a:xfrm>
            <a:off x="305966" y="329878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pic>
        <p:nvPicPr>
          <p:cNvPr descr="Picture 4"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8"/>
          <p:cNvCxnSpPr/>
          <p:nvPr/>
        </p:nvCxnSpPr>
        <p:spPr>
          <a:xfrm>
            <a:off x="274320" y="859338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0" name="Google Shape;80;p18"/>
          <p:cNvGraphicFramePr/>
          <p:nvPr/>
        </p:nvGraphicFramePr>
        <p:xfrm>
          <a:off x="2956142" y="103280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{8AC31D86-63AD-4F00-92E4-EA3934BCB566}</a:tableStyleId>
              </a:tblPr>
              <a:tblGrid>
                <a:gridCol w="3119450"/>
              </a:tblGrid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TOPIC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ABSTRACT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OBJECTIVE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PROBLEM STATEMENT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LITERATURE SURVEY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NOVELTY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METHODOLOGY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SYSTEM ARCHITECTURE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HARDWARE / SOFTWARE SPECIFICATION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RESEARCH PROGRESS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RESULT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WORKPLAN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APPLICATION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CONCLUSION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FUTURE WORK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PUBLICATION STATUS</a:t>
                      </a:r>
                      <a:endParaRPr sz="9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REFERENCES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8"/>
          <p:cNvSpPr txBox="1"/>
          <p:nvPr/>
        </p:nvSpPr>
        <p:spPr>
          <a:xfrm>
            <a:off x="8684305" y="4794915"/>
            <a:ext cx="2169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49" y="285543"/>
            <a:ext cx="949437" cy="32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6"/>
          <p:cNvCxnSpPr/>
          <p:nvPr/>
        </p:nvCxnSpPr>
        <p:spPr>
          <a:xfrm>
            <a:off x="155447" y="716475"/>
            <a:ext cx="8814818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36"/>
          <p:cNvSpPr txBox="1"/>
          <p:nvPr/>
        </p:nvSpPr>
        <p:spPr>
          <a:xfrm>
            <a:off x="261182" y="221231"/>
            <a:ext cx="844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200"/>
          </a:p>
        </p:txBody>
      </p:sp>
      <p:sp>
        <p:nvSpPr>
          <p:cNvPr id="291" name="Google Shape;291;p36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20</a:t>
            </a:r>
            <a:endParaRPr sz="1200"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13" y="1890688"/>
            <a:ext cx="3621936" cy="235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25" y="1850100"/>
            <a:ext cx="3879400" cy="24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624600" y="967400"/>
            <a:ext cx="60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vs Accuracy comparison for Decision Tree Classifier</a:t>
            </a:r>
            <a:endParaRPr b="1"/>
          </a:p>
        </p:txBody>
      </p:sp>
      <p:sp>
        <p:nvSpPr>
          <p:cNvPr id="295" name="Google Shape;295;p36"/>
          <p:cNvSpPr txBox="1"/>
          <p:nvPr/>
        </p:nvSpPr>
        <p:spPr>
          <a:xfrm>
            <a:off x="754075" y="4437550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Accuracy vs Validation Accuracy</a:t>
            </a:r>
            <a:endParaRPr sz="1200"/>
          </a:p>
        </p:txBody>
      </p:sp>
      <p:sp>
        <p:nvSpPr>
          <p:cNvPr id="296" name="Google Shape;296;p36"/>
          <p:cNvSpPr txBox="1"/>
          <p:nvPr/>
        </p:nvSpPr>
        <p:spPr>
          <a:xfrm>
            <a:off x="4783900" y="4437550"/>
            <a:ext cx="41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Loss vs Validation Loss</a:t>
            </a:r>
            <a:endParaRPr sz="1200"/>
          </a:p>
        </p:txBody>
      </p:sp>
      <p:sp>
        <p:nvSpPr>
          <p:cNvPr id="297" name="Google Shape;297;p36"/>
          <p:cNvSpPr/>
          <p:nvPr/>
        </p:nvSpPr>
        <p:spPr>
          <a:xfrm>
            <a:off x="473550" y="1244900"/>
            <a:ext cx="21600" cy="31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 rot="5400000">
            <a:off x="2418767" y="2226325"/>
            <a:ext cx="26700" cy="41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4841475" y="1332550"/>
            <a:ext cx="21600" cy="31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 rot="5400000">
            <a:off x="6842342" y="2226325"/>
            <a:ext cx="26700" cy="41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1811575" y="421062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No. of epochs</a:t>
            </a:r>
            <a:endParaRPr i="1" sz="600"/>
          </a:p>
        </p:txBody>
      </p:sp>
      <p:sp>
        <p:nvSpPr>
          <p:cNvPr id="302" name="Google Shape;302;p36"/>
          <p:cNvSpPr txBox="1"/>
          <p:nvPr/>
        </p:nvSpPr>
        <p:spPr>
          <a:xfrm>
            <a:off x="6424075" y="421062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No. of epochs</a:t>
            </a:r>
            <a:endParaRPr i="1" sz="600"/>
          </a:p>
        </p:txBody>
      </p:sp>
      <p:sp>
        <p:nvSpPr>
          <p:cNvPr id="303" name="Google Shape;303;p36"/>
          <p:cNvSpPr txBox="1"/>
          <p:nvPr/>
        </p:nvSpPr>
        <p:spPr>
          <a:xfrm rot="-5400000">
            <a:off x="-310600" y="2565900"/>
            <a:ext cx="115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Accuracy score</a:t>
            </a:r>
            <a:endParaRPr i="1" sz="600"/>
          </a:p>
        </p:txBody>
      </p:sp>
      <p:sp>
        <p:nvSpPr>
          <p:cNvPr id="304" name="Google Shape;304;p36"/>
          <p:cNvSpPr txBox="1"/>
          <p:nvPr/>
        </p:nvSpPr>
        <p:spPr>
          <a:xfrm rot="-5400000">
            <a:off x="4115650" y="2565900"/>
            <a:ext cx="115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Loss</a:t>
            </a:r>
            <a:r>
              <a:rPr i="1" lang="en" sz="1000"/>
              <a:t> score</a:t>
            </a:r>
            <a:endParaRPr i="1" sz="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4294967295" type="ctrTitle"/>
          </p:nvPr>
        </p:nvSpPr>
        <p:spPr>
          <a:xfrm>
            <a:off x="274295" y="30555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b="1" lang="en" sz="2450">
                <a:solidFill>
                  <a:schemeClr val="accent1"/>
                </a:solidFill>
              </a:rPr>
              <a:t>About Fingerprint Sensor</a:t>
            </a:r>
            <a:endParaRPr b="1" sz="2450">
              <a:solidFill>
                <a:schemeClr val="accent1"/>
              </a:solidFill>
            </a:endParaRPr>
          </a:p>
        </p:txBody>
      </p:sp>
      <p:sp>
        <p:nvSpPr>
          <p:cNvPr id="310" name="Google Shape;310;p37"/>
          <p:cNvSpPr txBox="1"/>
          <p:nvPr>
            <p:ph idx="4294967295" type="subTitle"/>
          </p:nvPr>
        </p:nvSpPr>
        <p:spPr>
          <a:xfrm>
            <a:off x="137591" y="946250"/>
            <a:ext cx="859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Fingerprint sensor was constructed using an Arduino, Raspberry Pi 4 Model B.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demonstrate the results of the interfacing we have a display setup. 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Arduino is used as a database vessel.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Raspberry pi 4 is used to read the database and the then display is </a:t>
            </a:r>
            <a:r>
              <a:rPr lang="en" sz="1700"/>
              <a:t>connected</a:t>
            </a:r>
            <a:r>
              <a:rPr lang="en" sz="1700"/>
              <a:t> to the arduino board.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a dataset is fed to arduino and saved.</a:t>
            </a:r>
            <a:endParaRPr sz="1700"/>
          </a:p>
          <a:p>
            <a:pPr indent="-273050" lvl="0" marL="660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the fingerprint matches with the saved image, the display says ‘Welcome name of the person’.</a:t>
            </a:r>
            <a:endParaRPr sz="1700"/>
          </a:p>
        </p:txBody>
      </p:sp>
      <p:pic>
        <p:nvPicPr>
          <p:cNvPr descr="Picture 4"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/>
          <p:nvPr/>
        </p:nvCxnSpPr>
        <p:spPr>
          <a:xfrm>
            <a:off x="274345" y="841861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37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21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4294967295" type="subTitle"/>
          </p:nvPr>
        </p:nvSpPr>
        <p:spPr>
          <a:xfrm>
            <a:off x="137591" y="946250"/>
            <a:ext cx="859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descr="Picture 4"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8"/>
          <p:cNvCxnSpPr/>
          <p:nvPr/>
        </p:nvCxnSpPr>
        <p:spPr>
          <a:xfrm>
            <a:off x="274345" y="841861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38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22</a:t>
            </a:r>
            <a:endParaRPr sz="1200"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784438" y="467812"/>
            <a:ext cx="3575124" cy="476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idx="4294967295" type="ctrTitle"/>
          </p:nvPr>
        </p:nvSpPr>
        <p:spPr>
          <a:xfrm>
            <a:off x="274295" y="30555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b="1" lang="en" sz="2450">
                <a:solidFill>
                  <a:schemeClr val="accent1"/>
                </a:solidFill>
              </a:rPr>
              <a:t>About Fingerprint Sensor</a:t>
            </a:r>
            <a:endParaRPr b="1" sz="24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4294967295" type="ctrTitle"/>
          </p:nvPr>
        </p:nvSpPr>
        <p:spPr>
          <a:xfrm>
            <a:off x="384134" y="221779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PLAN (TIMELINE) </a:t>
            </a:r>
            <a:endParaRPr/>
          </a:p>
        </p:txBody>
      </p:sp>
      <p:graphicFrame>
        <p:nvGraphicFramePr>
          <p:cNvPr id="329" name="Google Shape;329;p39"/>
          <p:cNvGraphicFramePr/>
          <p:nvPr/>
        </p:nvGraphicFramePr>
        <p:xfrm>
          <a:off x="707330" y="92760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{8AC31D86-63AD-4F00-92E4-EA3934BCB566}</a:tableStyleId>
              </a:tblPr>
              <a:tblGrid>
                <a:gridCol w="2573675"/>
                <a:gridCol w="2055100"/>
                <a:gridCol w="2789050"/>
              </a:tblGrid>
              <a:tr h="36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Work Segment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Review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WORK TO BE COMPLETED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</a:tr>
              <a:tr h="54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u="none" cap="none" strike="noStrike"/>
                        <a:t>OCTOBER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300" u="none" cap="none" strike="noStrike"/>
                        <a:t>0th review</a:t>
                      </a:r>
                      <a:endParaRPr sz="13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Introduction</a:t>
                      </a:r>
                      <a:endParaRPr sz="1300"/>
                    </a:p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About the project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  <a:tr h="6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u="none" cap="none" strike="noStrike"/>
                        <a:t>NOVEMBER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u="none" cap="none" strike="noStrike"/>
                        <a:t>DECEMBER</a:t>
                      </a:r>
                      <a:endParaRPr sz="13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1300" u="none" cap="none" strike="noStrike"/>
                        <a:t>-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Literature survey</a:t>
                      </a:r>
                      <a:endParaRPr sz="1300"/>
                    </a:p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About the software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u="none" cap="none" strike="noStrike"/>
                        <a:t>JANUARY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300"/>
                        <a:t>-</a:t>
                      </a:r>
                      <a:endParaRPr sz="13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Coding in the software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  <a:tr h="6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u="none" cap="none" strike="noStrike"/>
                        <a:t>FEBRUARY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300"/>
                        <a:t>1st review</a:t>
                      </a:r>
                      <a:endParaRPr sz="13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Design hardware and analysis of proposed system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1300" u="none" cap="none" strike="noStrike"/>
                        <a:t>MARCH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300"/>
                        <a:t>2nd review</a:t>
                      </a:r>
                      <a:endParaRPr sz="1300" u="none" cap="none" strike="noStrike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-22225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" sz="1300" u="none" cap="none" strike="noStrike"/>
                        <a:t>Testing and interfacing of all the hardwar</a:t>
                      </a:r>
                      <a:r>
                        <a:rPr lang="en" sz="1300"/>
                        <a:t>e components.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  <a:tr h="66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APRIL - MAY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3rd review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Finalize the </a:t>
                      </a:r>
                      <a:r>
                        <a:rPr lang="en" sz="1300"/>
                        <a:t>interfacing</a:t>
                      </a:r>
                      <a:r>
                        <a:rPr lang="en" sz="1300"/>
                        <a:t> of components. 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Complete report based on the final result analysis</a:t>
                      </a:r>
                      <a:endParaRPr sz="13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</a:tbl>
          </a:graphicData>
        </a:graphic>
      </p:graphicFrame>
      <p:pic>
        <p:nvPicPr>
          <p:cNvPr descr="Picture 6" id="330" name="Google Shape;3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23</a:t>
            </a:r>
            <a:endParaRPr sz="1200"/>
          </a:p>
        </p:txBody>
      </p:sp>
      <p:cxnSp>
        <p:nvCxnSpPr>
          <p:cNvPr id="332" name="Google Shape;332;p39"/>
          <p:cNvCxnSpPr/>
          <p:nvPr/>
        </p:nvCxnSpPr>
        <p:spPr>
          <a:xfrm>
            <a:off x="164541" y="782921"/>
            <a:ext cx="88149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idx="4294967295" type="ctrTitle"/>
          </p:nvPr>
        </p:nvSpPr>
        <p:spPr>
          <a:xfrm>
            <a:off x="274345" y="377915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350900" y="995025"/>
            <a:ext cx="83241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-27305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finance sector - in banking sector for better maintenance of data of clients.</a:t>
            </a:r>
            <a:endParaRPr sz="1200"/>
          </a:p>
          <a:p>
            <a:pPr indent="-16510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commercial sector - this system could be installed on the server and utilised to authenticate the user so as to avoid cases of fraud.</a:t>
            </a:r>
            <a:endParaRPr sz="1200"/>
          </a:p>
          <a:p>
            <a:pPr indent="-16510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telecommunication sector - this could be used to keep records of users while providing them with multiple sim cards.</a:t>
            </a:r>
            <a:endParaRPr sz="1200"/>
          </a:p>
          <a:p>
            <a:pPr indent="-16510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authenticate / get the information of the person entering the premises of a secure office.</a:t>
            </a:r>
            <a:endParaRPr sz="1200"/>
          </a:p>
          <a:p>
            <a:pPr indent="-16510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81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could be many more applications such as in bank lockers to keep the security level to max at all times.</a:t>
            </a:r>
            <a:endParaRPr sz="1200"/>
          </a:p>
        </p:txBody>
      </p:sp>
      <p:pic>
        <p:nvPicPr>
          <p:cNvPr descr="Picture 8"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0"/>
          <p:cNvCxnSpPr/>
          <p:nvPr/>
        </p:nvCxnSpPr>
        <p:spPr>
          <a:xfrm>
            <a:off x="274320" y="903170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0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24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idx="4294967295" type="ctrTitle"/>
          </p:nvPr>
        </p:nvSpPr>
        <p:spPr>
          <a:xfrm>
            <a:off x="274320" y="561109"/>
            <a:ext cx="8595360" cy="6172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47" name="Google Shape;347;p41"/>
          <p:cNvSpPr txBox="1"/>
          <p:nvPr>
            <p:ph idx="4294967295" type="subTitle"/>
          </p:nvPr>
        </p:nvSpPr>
        <p:spPr>
          <a:xfrm>
            <a:off x="280326" y="1288166"/>
            <a:ext cx="8378582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fontScale="92500" lnSpcReduction="20000"/>
          </a:bodyPr>
          <a:lstStyle/>
          <a:p>
            <a:pPr indent="-283527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/>
              <a:t>Implemented a Decision Tree classifier, machine </a:t>
            </a:r>
            <a:r>
              <a:rPr lang="en"/>
              <a:t>learning</a:t>
            </a:r>
            <a:r>
              <a:rPr lang="en"/>
              <a:t> model </a:t>
            </a:r>
            <a:r>
              <a:rPr lang="en"/>
              <a:t>against</a:t>
            </a:r>
            <a:r>
              <a:rPr lang="en"/>
              <a:t> the CASIA dataset and </a:t>
            </a:r>
            <a:r>
              <a:rPr lang="en"/>
              <a:t>received</a:t>
            </a:r>
            <a:r>
              <a:rPr lang="en"/>
              <a:t> an accuracy score of 66.2 %.</a:t>
            </a:r>
            <a:endParaRPr/>
          </a:p>
          <a:p>
            <a:pPr indent="-283527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Coded the SVM machine learning model against the CASIA dataset to receive </a:t>
            </a:r>
            <a:r>
              <a:rPr lang="en"/>
              <a:t>83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 accuracy for the randomly chosen test dataset.</a:t>
            </a:r>
            <a:endParaRPr/>
          </a:p>
          <a:p>
            <a:pPr indent="-283527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the Inception Neural Network version - 1, deep learning model and received an accuracy score of 92.8 %.</a:t>
            </a:r>
            <a:endParaRPr/>
          </a:p>
          <a:p>
            <a:pPr indent="-283527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the Inception Neural Network version - 2, deep learning model and received an accuracy score of 95.7 %.</a:t>
            </a:r>
            <a:endParaRPr/>
          </a:p>
        </p:txBody>
      </p:sp>
      <p:pic>
        <p:nvPicPr>
          <p:cNvPr descr="Picture 4" id="348" name="Google Shape;3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1"/>
          <p:cNvCxnSpPr/>
          <p:nvPr/>
        </p:nvCxnSpPr>
        <p:spPr>
          <a:xfrm>
            <a:off x="274320" y="1046079"/>
            <a:ext cx="8595360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41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25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idx="4294967295" type="ctrTitle"/>
          </p:nvPr>
        </p:nvSpPr>
        <p:spPr>
          <a:xfrm>
            <a:off x="274320" y="561109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56" name="Google Shape;356;p42"/>
          <p:cNvSpPr txBox="1"/>
          <p:nvPr>
            <p:ph idx="4294967295" type="subTitle"/>
          </p:nvPr>
        </p:nvSpPr>
        <p:spPr>
          <a:xfrm>
            <a:off x="280326" y="1288166"/>
            <a:ext cx="8378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lnSpcReduction="10000"/>
          </a:bodyPr>
          <a:lstStyle/>
          <a:p>
            <a:pPr indent="-292100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/>
              <a:t>Hence, Deep learning algorithms work better for complex - detailed IRIS recognition purpose as compared to conventional machine learning algorithms. </a:t>
            </a:r>
            <a:endParaRPr/>
          </a:p>
          <a:p>
            <a:pPr indent="-292100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Coded the fingerprint scanner system in interfaced it with the Arduino - UNO microcontroller.</a:t>
            </a:r>
            <a:endParaRPr/>
          </a:p>
          <a:p>
            <a:pPr indent="-292100" lvl="0" marL="381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</a:t>
            </a:r>
            <a:r>
              <a:rPr lang="en"/>
              <a:t> the fingerprint scanner and arduino board with a R</a:t>
            </a:r>
            <a:r>
              <a:rPr lang="en"/>
              <a:t>aspberry</a:t>
            </a:r>
            <a:r>
              <a:rPr lang="en"/>
              <a:t> pi to speed up the booting </a:t>
            </a:r>
            <a:r>
              <a:rPr lang="en"/>
              <a:t>and scanning process. </a:t>
            </a:r>
            <a:endParaRPr/>
          </a:p>
        </p:txBody>
      </p:sp>
      <p:pic>
        <p:nvPicPr>
          <p:cNvPr descr="Picture 4"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2"/>
          <p:cNvCxnSpPr/>
          <p:nvPr/>
        </p:nvCxnSpPr>
        <p:spPr>
          <a:xfrm>
            <a:off x="274320" y="1046079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42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26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43"/>
          <p:cNvCxnSpPr/>
          <p:nvPr/>
        </p:nvCxnSpPr>
        <p:spPr>
          <a:xfrm>
            <a:off x="274320" y="1046079"/>
            <a:ext cx="8595360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43"/>
          <p:cNvSpPr txBox="1"/>
          <p:nvPr>
            <p:ph idx="4294967295" type="ctrTitle"/>
          </p:nvPr>
        </p:nvSpPr>
        <p:spPr>
          <a:xfrm>
            <a:off x="274320" y="561109"/>
            <a:ext cx="8595360" cy="6172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496117" y="1390143"/>
            <a:ext cx="79572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" sz="1800"/>
              <a:t>Implement and interface the finalised IRIS recognition code in the arduino </a:t>
            </a:r>
            <a:r>
              <a:rPr lang="en" sz="1800"/>
              <a:t>board.</a:t>
            </a:r>
            <a:endParaRPr sz="1800"/>
          </a:p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/>
              <a:t>Select and synchronise the camera module with for IRIS recognition with the Raspberry pi module.</a:t>
            </a:r>
            <a:endParaRPr sz="1800"/>
          </a:p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database for user information storage.</a:t>
            </a:r>
            <a:endParaRPr sz="1200"/>
          </a:p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en" sz="1800"/>
              <a:t>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connec</a:t>
            </a:r>
            <a:r>
              <a:rPr lang="en" sz="1800"/>
              <a:t>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hardware with the server and the database.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/>
              <a:t>Interface </a:t>
            </a:r>
            <a:r>
              <a:rPr lang="en" sz="1800"/>
              <a:t>the</a:t>
            </a:r>
            <a:r>
              <a:rPr lang="en" sz="1800"/>
              <a:t> Fingerprint module and IRIS </a:t>
            </a:r>
            <a:r>
              <a:rPr lang="en" sz="1800"/>
              <a:t>recognition</a:t>
            </a:r>
            <a:r>
              <a:rPr lang="en" sz="1800"/>
              <a:t> module together and connect the both to an alarm system.</a:t>
            </a:r>
            <a:endParaRPr sz="1800"/>
          </a:p>
        </p:txBody>
      </p:sp>
      <p:sp>
        <p:nvSpPr>
          <p:cNvPr id="368" name="Google Shape;368;p43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27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10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44"/>
          <p:cNvCxnSpPr/>
          <p:nvPr/>
        </p:nvCxnSpPr>
        <p:spPr>
          <a:xfrm>
            <a:off x="274320" y="1046079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44"/>
          <p:cNvSpPr txBox="1"/>
          <p:nvPr>
            <p:ph idx="4294967295" type="ctrTitle"/>
          </p:nvPr>
        </p:nvSpPr>
        <p:spPr>
          <a:xfrm>
            <a:off x="274320" y="561109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" sz="2600">
                <a:solidFill>
                  <a:schemeClr val="accent1"/>
                </a:solidFill>
              </a:rPr>
              <a:t>PUBLICATION STATUS</a:t>
            </a:r>
            <a:endParaRPr/>
          </a:p>
        </p:txBody>
      </p:sp>
      <p:sp>
        <p:nvSpPr>
          <p:cNvPr id="376" name="Google Shape;376;p44"/>
          <p:cNvSpPr txBox="1"/>
          <p:nvPr/>
        </p:nvSpPr>
        <p:spPr>
          <a:xfrm>
            <a:off x="496117" y="1390143"/>
            <a:ext cx="79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-266700" lvl="0" marL="2667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" sz="1800"/>
              <a:t>The paper is in the process of being drafted. </a:t>
            </a:r>
            <a:endParaRPr sz="1800"/>
          </a:p>
          <a:p>
            <a:pPr indent="-266700" lvl="0" marL="2667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" sz="1800"/>
              <a:t>The title shall be, “IOT Based Smart Security Solution for Unique Authentication”.</a:t>
            </a:r>
            <a:endParaRPr sz="1800"/>
          </a:p>
          <a:p>
            <a:pPr indent="-266700" lvl="0" marL="2667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/>
              <a:t>“RAEEUCCI - 2.0” is being aimed for publishing the paper. </a:t>
            </a:r>
            <a:endParaRPr sz="1800"/>
          </a:p>
          <a:p>
            <a:pPr indent="-266700" lvl="0" marL="2667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/>
              <a:t>Link of the draft so far has been given below - </a:t>
            </a:r>
            <a:endParaRPr sz="1800"/>
          </a:p>
          <a:p>
            <a:pPr indent="-266700" lvl="0" marL="2667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DRAFT OF RESEARCH PAPER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28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4294967295" type="ctrTitle"/>
          </p:nvPr>
        </p:nvSpPr>
        <p:spPr>
          <a:xfrm>
            <a:off x="218170" y="310294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383" name="Google Shape;383;p45"/>
          <p:cNvSpPr txBox="1"/>
          <p:nvPr>
            <p:ph idx="4294967295" type="subTitle"/>
          </p:nvPr>
        </p:nvSpPr>
        <p:spPr>
          <a:xfrm>
            <a:off x="218170" y="1143705"/>
            <a:ext cx="8483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lnSpcReduction="20000"/>
          </a:bodyPr>
          <a:lstStyle/>
          <a:p>
            <a:pPr indent="-260350" lvl="0" marL="381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Iqbal, H. Abbas, M. Daneshmand, B. Rauf and Y. A. Bangash, "An In-Depth Analysis of IoT Security Requirements, Challenges, and Their Countermeasures via Software-Defined Security," in IEEE Internet of Things Journal, vol. 7, no. 10, pp. 10250-10276, Oct. 2020, doi: 10.1109/JIOT.2020.2997651.</a:t>
            </a:r>
            <a:endParaRPr/>
          </a:p>
          <a:p>
            <a:pPr indent="-260350" lvl="0" marL="381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Umamaheswari and P. Mahitha, "Smart security system for door access based on unique authentication," 2021 Fifth International Conference on I-SMAC (IoT in Social, Mobile, Analytics and Cloud) (I-SMAC), Palladam, India, 2021, pp. 1474-1477, doi: 10.1109/I-SMAC52330.2021.9640855.</a:t>
            </a:r>
            <a:endParaRPr/>
          </a:p>
          <a:p>
            <a:pPr indent="-260350" lvl="0" marL="381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Breitenbacher, I. Homoliak, Y. L. Aung, Y. Elovici and N. O. Tippenhauer, "HADES-IoT: A Practical and Effective Host-Based Anomaly Detection System for IoT Devices (Extended Version)," in IEEE Internet of Things Journal, vol. 9, no. 12, pp. 9640-9658, 15 June15, 2022, doi: 10.1109/JIOT.2021.3135789.</a:t>
            </a:r>
            <a:endParaRPr/>
          </a:p>
        </p:txBody>
      </p:sp>
      <p:pic>
        <p:nvPicPr>
          <p:cNvPr descr="Picture 5"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23100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45"/>
          <p:cNvCxnSpPr/>
          <p:nvPr/>
        </p:nvCxnSpPr>
        <p:spPr>
          <a:xfrm>
            <a:off x="274345" y="870713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45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29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301723" y="479701"/>
            <a:ext cx="8595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200"/>
          </a:p>
        </p:txBody>
      </p:sp>
      <p:sp>
        <p:nvSpPr>
          <p:cNvPr id="87" name="Google Shape;87;p19"/>
          <p:cNvSpPr txBox="1"/>
          <p:nvPr>
            <p:ph idx="4294967295" type="subTitle"/>
          </p:nvPr>
        </p:nvSpPr>
        <p:spPr>
          <a:xfrm>
            <a:off x="274325" y="1065950"/>
            <a:ext cx="8595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Autofit/>
          </a:bodyPr>
          <a:lstStyle/>
          <a:p>
            <a:pPr indent="-28575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 we present a Smart Security for Unique Authentication.</a:t>
            </a:r>
            <a:endParaRPr sz="1700"/>
          </a:p>
          <a:p>
            <a:pPr indent="-17780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specific data acquisition IOT system is to be constructed to capture the fingerprint, iris image.</a:t>
            </a:r>
            <a:endParaRPr sz="1700"/>
          </a:p>
          <a:p>
            <a:pPr indent="-17780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efficient algorithm is to be presented to process the acquitted data and determine if it matches with an authorised user in the database. 	</a:t>
            </a:r>
            <a:endParaRPr sz="1700"/>
          </a:p>
          <a:p>
            <a:pPr indent="-17780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will be established to examine the performance of the proposed system and facilitate analytical evaluations by the organisation. </a:t>
            </a:r>
            <a:endParaRPr sz="1700"/>
          </a:p>
          <a:p>
            <a:pPr indent="-17780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case of breaches, the organisation and the authorised user are to be notified via </a:t>
            </a:r>
            <a:r>
              <a:rPr lang="en" sz="1700"/>
              <a:t>Alarm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/>
          </a:p>
        </p:txBody>
      </p:sp>
      <p:pic>
        <p:nvPicPr>
          <p:cNvPr descr="Picture 7"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9"/>
          <p:cNvCxnSpPr/>
          <p:nvPr/>
        </p:nvCxnSpPr>
        <p:spPr>
          <a:xfrm>
            <a:off x="274320" y="1040267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/>
        </p:nvSpPr>
        <p:spPr>
          <a:xfrm>
            <a:off x="8684305" y="4794915"/>
            <a:ext cx="2169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idx="4294967295" type="ctrTitle"/>
          </p:nvPr>
        </p:nvSpPr>
        <p:spPr>
          <a:xfrm>
            <a:off x="274345" y="353878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392" name="Google Shape;392;p46"/>
          <p:cNvSpPr txBox="1"/>
          <p:nvPr>
            <p:ph idx="4294967295" type="subTitle"/>
          </p:nvPr>
        </p:nvSpPr>
        <p:spPr>
          <a:xfrm>
            <a:off x="274345" y="1132792"/>
            <a:ext cx="8480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lnSpcReduction="20000"/>
          </a:bodyPr>
          <a:lstStyle/>
          <a:p>
            <a:pPr indent="-260350" lvl="0" marL="381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Choi and J. Choi, "Ontology-Based Security Context Reasoning for Power IoT-Cloud Security Service," in IEEE Access, vol. 7, pp. 110510-110517, 2019, doi: 10.1109/ACCESS.2019.2933859.</a:t>
            </a:r>
            <a:endParaRPr/>
          </a:p>
          <a:p>
            <a:pPr indent="-26035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Ali, M. J. E. Salami and Wahyudi, "Iris recognition system by using support vector machines," 2008 International Conference on Computer and Communication Engineering, Kuala Lumpur, Malaysia, 2008, pp. 516-521, doi: 10.1109/ICCCE.2008.4580657.</a:t>
            </a:r>
            <a:endParaRPr/>
          </a:p>
          <a:p>
            <a:pPr indent="-26035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S. Salve and S. P. Narote, "Iris recognition using SVM and ANN," 2016 International Conference on Wireless Communications, Signal Processing and Networking (WiSPNET), Chennai, India, 2016, pp. 474-478, doi: 10.1109/WiSPNET.2016.7566179.</a:t>
            </a:r>
            <a:endParaRPr/>
          </a:p>
        </p:txBody>
      </p:sp>
      <p:pic>
        <p:nvPicPr>
          <p:cNvPr descr="Picture 5" id="393" name="Google Shape;3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23100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46"/>
          <p:cNvCxnSpPr/>
          <p:nvPr/>
        </p:nvCxnSpPr>
        <p:spPr>
          <a:xfrm>
            <a:off x="274345" y="925213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46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30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4294967295" type="ctrTitle"/>
          </p:nvPr>
        </p:nvSpPr>
        <p:spPr>
          <a:xfrm>
            <a:off x="274320" y="449803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401" name="Google Shape;401;p47"/>
          <p:cNvSpPr txBox="1"/>
          <p:nvPr>
            <p:ph idx="4294967295" type="subTitle"/>
          </p:nvPr>
        </p:nvSpPr>
        <p:spPr>
          <a:xfrm>
            <a:off x="274320" y="1440305"/>
            <a:ext cx="8469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-26035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Kamat and R. Gupta, "Inception SN: An Inception based Convolutional Neural Network for Hyperspectral Image Classification," 2021 2nd Global Conference for Advancement in Technology (GCAT), Bangalore, India, 2021, pp. 1-4, doi: 10.1109/GCAT52182.2021.9587504.</a:t>
            </a:r>
            <a:endParaRPr/>
          </a:p>
          <a:p>
            <a:pPr indent="-26035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 Watanabe, A. Nakazawa, Y. Mitsuzumi and T. Nishida, "Spatio-temporal eye contact detection combining CNN and LSTM," 2019 16th International Conference on Machine Vision Applications (MVA), Tokyo, Japan, 2019, pp. 1-7, doi: 10.23919/MVA.2019.8757989.</a:t>
            </a:r>
            <a:endParaRPr/>
          </a:p>
        </p:txBody>
      </p:sp>
      <p:pic>
        <p:nvPicPr>
          <p:cNvPr descr="Picture 5"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23100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7"/>
          <p:cNvCxnSpPr/>
          <p:nvPr/>
        </p:nvCxnSpPr>
        <p:spPr>
          <a:xfrm>
            <a:off x="274320" y="1066888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47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31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/>
        </p:nvSpPr>
        <p:spPr>
          <a:xfrm>
            <a:off x="3329541" y="2246828"/>
            <a:ext cx="2484918" cy="71323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1200"/>
          </a:p>
        </p:txBody>
      </p:sp>
      <p:pic>
        <p:nvPicPr>
          <p:cNvPr descr="Picture 5" id="410" name="Google Shape;4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23100"/>
            <a:ext cx="1084209" cy="3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 txBox="1"/>
          <p:nvPr/>
        </p:nvSpPr>
        <p:spPr>
          <a:xfrm>
            <a:off x="8598061" y="4779885"/>
            <a:ext cx="294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32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4294967295" type="subTitle"/>
          </p:nvPr>
        </p:nvSpPr>
        <p:spPr>
          <a:xfrm>
            <a:off x="470750" y="1312725"/>
            <a:ext cx="8085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-285750" lvl="0" marL="3810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database and system for user registration. </a:t>
            </a:r>
            <a:endParaRPr/>
          </a:p>
          <a:p>
            <a:pPr indent="-285750" lvl="0" marL="3810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 a hardware setup to capture iris image, face image and fingerprint image of the guest.</a:t>
            </a:r>
            <a:endParaRPr/>
          </a:p>
          <a:p>
            <a:pPr indent="-285750" lvl="0" marL="3810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 a software system to match the captured details with existing details of the authorised user in the database.</a:t>
            </a:r>
            <a:endParaRPr/>
          </a:p>
          <a:p>
            <a:pPr indent="-285750" lvl="0" marL="3810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write and test machine learning and deep learning models to check which performs best with the CASIA-1 dataset for Iris recognition.</a:t>
            </a:r>
            <a:endParaRPr/>
          </a:p>
          <a:p>
            <a:pPr indent="-285750" lvl="0" marL="3810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keep record of the number of entries, successful or failed transactions, a database will be created and tested with the hardware.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365753" y="551087"/>
            <a:ext cx="8595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200"/>
          </a:p>
        </p:txBody>
      </p:sp>
      <p:pic>
        <p:nvPicPr>
          <p:cNvPr descr="Picture 9"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0"/>
          <p:cNvCxnSpPr/>
          <p:nvPr/>
        </p:nvCxnSpPr>
        <p:spPr>
          <a:xfrm>
            <a:off x="365760" y="1117817"/>
            <a:ext cx="8476516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0"/>
          <p:cNvSpPr txBox="1"/>
          <p:nvPr/>
        </p:nvSpPr>
        <p:spPr>
          <a:xfrm>
            <a:off x="8674954" y="4779885"/>
            <a:ext cx="216963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ctrTitle"/>
          </p:nvPr>
        </p:nvSpPr>
        <p:spPr>
          <a:xfrm>
            <a:off x="274345" y="459573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</p:txBody>
      </p:sp>
      <p:sp>
        <p:nvSpPr>
          <p:cNvPr id="105" name="Google Shape;105;p21"/>
          <p:cNvSpPr txBox="1"/>
          <p:nvPr>
            <p:ph idx="4294967295" type="subTitle"/>
          </p:nvPr>
        </p:nvSpPr>
        <p:spPr>
          <a:xfrm>
            <a:off x="211144" y="1255062"/>
            <a:ext cx="8595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 lnSpcReduction="20000"/>
          </a:bodyPr>
          <a:lstStyle/>
          <a:p>
            <a:pPr indent="-28575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worries about the safety of material assets and identity theft are becoming more prevalent each day.</a:t>
            </a:r>
            <a:endParaRPr/>
          </a:p>
          <a:p>
            <a:pPr indent="-285750" lvl="0" marL="3810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already mechanisms in place, such as pins to punch ins to access a secure workplace or biological patterns to authenticate or keys for locker systems.</a:t>
            </a:r>
            <a:endParaRPr/>
          </a:p>
          <a:p>
            <a:pPr indent="-285750" lvl="0" marL="3810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these existing models have issues such as forgotten pin, carrying a physical device (key or RFID card) which could be lost.</a:t>
            </a:r>
            <a:endParaRPr/>
          </a:p>
          <a:p>
            <a:pPr indent="-285750" lvl="0" marL="3810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three factor authentication system irradiates the need to carry any physical	chip - based device by the user or the need for the user to remember a pin / password, thus reducing chances of human error.</a:t>
            </a:r>
            <a:endParaRPr/>
          </a:p>
        </p:txBody>
      </p:sp>
      <p:pic>
        <p:nvPicPr>
          <p:cNvPr descr="Picture 4"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1"/>
          <p:cNvCxnSpPr/>
          <p:nvPr/>
        </p:nvCxnSpPr>
        <p:spPr>
          <a:xfrm>
            <a:off x="274345" y="972073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1"/>
          <p:cNvSpPr txBox="1"/>
          <p:nvPr/>
        </p:nvSpPr>
        <p:spPr>
          <a:xfrm>
            <a:off x="8674954" y="4779885"/>
            <a:ext cx="216963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4294967295" type="ctrTitle"/>
          </p:nvPr>
        </p:nvSpPr>
        <p:spPr>
          <a:xfrm>
            <a:off x="442654" y="455229"/>
            <a:ext cx="8595361" cy="6172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27938" y="110955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{8AC31D86-63AD-4F00-92E4-EA3934BCB566}</a:tableStyleId>
              </a:tblPr>
              <a:tblGrid>
                <a:gridCol w="1748525"/>
                <a:gridCol w="3228075"/>
                <a:gridCol w="3311500"/>
              </a:tblGrid>
              <a:tr h="30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Author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References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</a:tr>
              <a:tr h="17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X. Yang, S. Yang, J. Liu, C. Wang, Y. Chen and N. Saxena,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"Enabling Finger-Touch-Based Mobile User Authentication via Physical Vibrations on IoT Devices," in IEEE Transactions on Mobile Computing, vol. 21, no. 10, pp. 3565-3580, 1 Oct. 2022, doi: 10.1109/TMC.2021.3057083.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In this paper, we propose a system that implements the idea of low-cost low-power tangible user authentication beyond touch screens to any solid surface to support smart access applications (e.g., apartment entrances, vehicle doors, or smart appliances).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  <a:tr h="15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D. Breitenbacher, I. Homoliak, Y. L. Aung, Y. Elovici and N. O. Tippenhauer,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HADES-IoT: A Practical and Effective Host-Based Anomaly Detection System for IoT Devices (Extended Version)," in IEEE Internet of Things Journal, vol. 9, no. 12, pp. 9640-9658, 15 June15, 2022, doi: 10.1109/JIOT.2021.3135789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HADES-IoT provides tamper-proof protection and can be deployed on a wide range of Linux-based IoT devices. HADES-IoT’s main advantage is its low overhead, making it suitable for Linux-based IoT devices where state-of-the-art security solutions are infeasible due to their high-performance demands.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</a:tr>
            </a:tbl>
          </a:graphicData>
        </a:graphic>
      </p:graphicFrame>
      <p:pic>
        <p:nvPicPr>
          <p:cNvPr descr="Picture 7"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8674954" y="4779885"/>
            <a:ext cx="216963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/>
          </a:p>
        </p:txBody>
      </p:sp>
      <p:cxnSp>
        <p:nvCxnSpPr>
          <p:cNvPr id="117" name="Google Shape;117;p22"/>
          <p:cNvCxnSpPr/>
          <p:nvPr/>
        </p:nvCxnSpPr>
        <p:spPr>
          <a:xfrm>
            <a:off x="274320" y="973229"/>
            <a:ext cx="8595360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4294967295" type="ctrTitle"/>
          </p:nvPr>
        </p:nvSpPr>
        <p:spPr>
          <a:xfrm>
            <a:off x="442654" y="455229"/>
            <a:ext cx="8595361" cy="6172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573526" y="117042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{8AC31D86-63AD-4F00-92E4-EA3934BCB566}</a:tableStyleId>
              </a:tblPr>
              <a:tblGrid>
                <a:gridCol w="1687100"/>
                <a:gridCol w="3114675"/>
                <a:gridCol w="3195175"/>
              </a:tblGrid>
              <a:tr h="22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Author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References</a:t>
                      </a:r>
                      <a:endParaRPr sz="900"/>
                    </a:p>
                  </a:txBody>
                  <a:tcPr marT="30875" marB="30875" marR="41150" marL="411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8312"/>
                    </a:solidFill>
                  </a:tcPr>
                </a:tc>
              </a:tr>
              <a:tr h="122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C. Choi and J. Choi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"Ontology-Based Security Context Reasoning for Power IoT-Cloud Security Service," in IEEE Access, vol. 7, pp. 110510-110517, 2019, doi: 10.1109/ACCESS.2019.2933859.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The paper presents an appropriate power IoT-Cloud security service framework that can be used in a power IoT-Cloud environment. In addition, a security mechanism that can be efficiently operated in such an environment is implemented.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8CA"/>
                    </a:solidFill>
                  </a:tcPr>
                </a:tc>
              </a:tr>
              <a:tr h="11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W. Iqbal, H. Abbas, M. Daneshmand, B. Rauf and Y. A. Bangash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"An In-Depth Analysis of IoT Security Requirements, Challenges, and Their Countermeasures via Software-Defined Security," in IEEE Internet of Things Journal, vol. 7, no. 10, pp. 10250-10276, Oct. 2020, doi: 10.1109/JIOT.2020.2997651.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This article thoroughly reviews the threats, security requirements, challenges, and the attack vectors pertinent to IoT networks. Based on the gap analysis, a novel paradigm that combines a network-based deployment of IoT architecture through software-defined networking (SDN) is proposed.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</a:tr>
              <a:tr h="9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J. Srinivas, A. K. Das, M. Wazid and A. V. Vasilakos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"Designing Secure User Authentication Protocol for Big Data Collection in IoT-Based Intelligent Transportation System," in IEEE Internet of Things Journal, vol. 8, no. 9, pp. 7727-7744, 1 May 1, 2021, doi: 10.1109/JIOT.2020.3040938.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The paper proposes to design a new three-factor user authentication scheme, called UAP-BCIoT, which relies on elliptic-curve cryptography (ECC). The mutual authentication between the user and an IoT device happens via the semi-trusted cloud-gateway. </a:t>
                      </a:r>
                      <a:endParaRPr sz="900"/>
                    </a:p>
                  </a:txBody>
                  <a:tcPr marT="30875" marB="30875" marR="41150" marL="41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CE6"/>
                    </a:solidFill>
                  </a:tcPr>
                </a:tc>
              </a:tr>
            </a:tbl>
          </a:graphicData>
        </a:graphic>
      </p:graphicFrame>
      <p:pic>
        <p:nvPicPr>
          <p:cNvPr descr="Picture 7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8674954" y="4779885"/>
            <a:ext cx="216963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/>
          </a:p>
        </p:txBody>
      </p:sp>
      <p:cxnSp>
        <p:nvCxnSpPr>
          <p:cNvPr id="126" name="Google Shape;126;p23"/>
          <p:cNvCxnSpPr/>
          <p:nvPr/>
        </p:nvCxnSpPr>
        <p:spPr>
          <a:xfrm>
            <a:off x="274320" y="1007046"/>
            <a:ext cx="8595360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ctrTitle"/>
          </p:nvPr>
        </p:nvSpPr>
        <p:spPr>
          <a:xfrm>
            <a:off x="274320" y="507629"/>
            <a:ext cx="8595360" cy="6172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NOVELTY</a:t>
            </a:r>
            <a:endParaRPr/>
          </a:p>
        </p:txBody>
      </p:sp>
      <p:sp>
        <p:nvSpPr>
          <p:cNvPr id="132" name="Google Shape;132;p24"/>
          <p:cNvSpPr txBox="1"/>
          <p:nvPr>
            <p:ph idx="4294967295" type="subTitle"/>
          </p:nvPr>
        </p:nvSpPr>
        <p:spPr>
          <a:xfrm>
            <a:off x="352695" y="1244236"/>
            <a:ext cx="8438608" cy="3703321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-2794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aims to propose an improved version of existing security systems by increasing the number of layers in authentication. </a:t>
            </a:r>
            <a:endParaRPr/>
          </a:p>
          <a:p>
            <a:pPr indent="-2794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addition of IRIS recognition along with existing systems of fingerprint.</a:t>
            </a:r>
            <a:endParaRPr/>
          </a:p>
          <a:p>
            <a:pPr indent="-279400" lvl="0" marL="38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and identify efficient machine learning and deep learning model against the target dataset and find which performs best by projecting the accuracy scores. </a:t>
            </a:r>
            <a:endParaRPr/>
          </a:p>
        </p:txBody>
      </p:sp>
      <p:pic>
        <p:nvPicPr>
          <p:cNvPr descr="Picture 4"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4"/>
          <p:cNvCxnSpPr/>
          <p:nvPr/>
        </p:nvCxnSpPr>
        <p:spPr>
          <a:xfrm>
            <a:off x="274320" y="1086564"/>
            <a:ext cx="859536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8579357" y="4779885"/>
            <a:ext cx="312559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4294967295" type="ctrTitle"/>
          </p:nvPr>
        </p:nvSpPr>
        <p:spPr>
          <a:xfrm>
            <a:off x="378480" y="536452"/>
            <a:ext cx="8595361" cy="439676"/>
          </a:xfrm>
          <a:prstGeom prst="rect">
            <a:avLst/>
          </a:prstGeom>
          <a:noFill/>
          <a:ln>
            <a:noFill/>
          </a:ln>
        </p:spPr>
        <p:txBody>
          <a:bodyPr anchorCtr="0" anchor="t" bIns="75400" lIns="75400" spcFirstLastPara="1" rIns="75400" wrap="square" tIns="7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pic>
        <p:nvPicPr>
          <p:cNvPr descr="Picture 89"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664" y="272198"/>
            <a:ext cx="1084209" cy="366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>
            <a:off x="378479" y="974593"/>
            <a:ext cx="8554586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5"/>
          <p:cNvSpPr txBox="1"/>
          <p:nvPr/>
        </p:nvSpPr>
        <p:spPr>
          <a:xfrm>
            <a:off x="8598061" y="4779885"/>
            <a:ext cx="293854" cy="178373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/>
          </a:p>
        </p:txBody>
      </p:sp>
      <p:sp>
        <p:nvSpPr>
          <p:cNvPr id="144" name="Google Shape;144;p25"/>
          <p:cNvSpPr txBox="1"/>
          <p:nvPr/>
        </p:nvSpPr>
        <p:spPr>
          <a:xfrm>
            <a:off x="196595" y="4566024"/>
            <a:ext cx="8815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1: Proposed Workflow</a:t>
            </a:r>
            <a:endParaRPr sz="1200"/>
          </a:p>
        </p:txBody>
      </p:sp>
      <p:sp>
        <p:nvSpPr>
          <p:cNvPr id="145" name="Google Shape;145;p25"/>
          <p:cNvSpPr/>
          <p:nvPr/>
        </p:nvSpPr>
        <p:spPr>
          <a:xfrm>
            <a:off x="610034" y="1162673"/>
            <a:ext cx="1776548" cy="6074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768748" y="1239515"/>
            <a:ext cx="145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FINGERPRINT, FACE AND IRIS DATABASE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3448594" y="1260642"/>
            <a:ext cx="2076995" cy="4005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724873" y="1371361"/>
            <a:ext cx="1459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FINGERPRINT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6399520" y="1183731"/>
            <a:ext cx="2338254" cy="5260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6558233" y="1238534"/>
            <a:ext cx="1969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MATCHING METRIC  FOUND IN DATABASE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7292163" y="3847145"/>
            <a:ext cx="1445612" cy="5609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333310" y="3958386"/>
            <a:ext cx="1363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ALARM BUZZER IS SET 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080407" y="1942570"/>
            <a:ext cx="1541417" cy="4005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121555" y="2043492"/>
            <a:ext cx="1459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IRIS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2462998" y="1421432"/>
            <a:ext cx="911700" cy="8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5590904" y="1421432"/>
            <a:ext cx="757107" cy="868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4016419" y="2597934"/>
            <a:ext cx="1657491" cy="4991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110300" y="2629350"/>
            <a:ext cx="1242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UPDATE AND INCLUDE TIME STAMP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892790" y="3297719"/>
            <a:ext cx="2079955" cy="6355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993296" y="3344389"/>
            <a:ext cx="1826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ACCESS TO LOCKER, ADD COUNT UPDATE  AND TIMESTAMP IN DATABASE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8000953" y="1799487"/>
            <a:ext cx="60697" cy="1986588"/>
          </a:xfrm>
          <a:custGeom>
            <a:rect b="b" l="l" r="r" t="t"/>
            <a:pathLst>
              <a:path extrusionOk="0" h="21600" w="21600">
                <a:moveTo>
                  <a:pt x="0" y="21353"/>
                </a:moveTo>
                <a:lnTo>
                  <a:pt x="5400" y="21353"/>
                </a:lnTo>
                <a:lnTo>
                  <a:pt x="5400" y="0"/>
                </a:lnTo>
                <a:lnTo>
                  <a:pt x="16200" y="0"/>
                </a:lnTo>
                <a:lnTo>
                  <a:pt x="16200" y="21353"/>
                </a:lnTo>
                <a:lnTo>
                  <a:pt x="21600" y="2135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 rot="-5400000">
            <a:off x="7231950" y="2719398"/>
            <a:ext cx="961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CASE OF MISMATCH</a:t>
            </a:r>
            <a:endParaRPr sz="1200"/>
          </a:p>
        </p:txBody>
      </p:sp>
      <p:sp>
        <p:nvSpPr>
          <p:cNvPr id="163" name="Google Shape;163;p25"/>
          <p:cNvSpPr/>
          <p:nvPr/>
        </p:nvSpPr>
        <p:spPr>
          <a:xfrm rot="10800000">
            <a:off x="3595197" y="1708549"/>
            <a:ext cx="88452" cy="2586438"/>
          </a:xfrm>
          <a:custGeom>
            <a:rect b="b" l="l" r="r" t="t"/>
            <a:pathLst>
              <a:path extrusionOk="0" h="21600" w="21600">
                <a:moveTo>
                  <a:pt x="0" y="21298"/>
                </a:moveTo>
                <a:lnTo>
                  <a:pt x="5400" y="21298"/>
                </a:lnTo>
                <a:lnTo>
                  <a:pt x="5400" y="0"/>
                </a:lnTo>
                <a:lnTo>
                  <a:pt x="16200" y="0"/>
                </a:lnTo>
                <a:lnTo>
                  <a:pt x="16200" y="21298"/>
                </a:lnTo>
                <a:lnTo>
                  <a:pt x="21600" y="2129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595189" y="4234195"/>
            <a:ext cx="3616500" cy="30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4685643" y="1688220"/>
            <a:ext cx="91584" cy="227286"/>
          </a:xfrm>
          <a:custGeom>
            <a:rect b="b" l="l" r="r" t="t"/>
            <a:pathLst>
              <a:path extrusionOk="0" h="21600" w="21600">
                <a:moveTo>
                  <a:pt x="0" y="18336"/>
                </a:moveTo>
                <a:lnTo>
                  <a:pt x="5400" y="18336"/>
                </a:lnTo>
                <a:lnTo>
                  <a:pt x="5400" y="0"/>
                </a:lnTo>
                <a:lnTo>
                  <a:pt x="16200" y="0"/>
                </a:lnTo>
                <a:lnTo>
                  <a:pt x="16200" y="18336"/>
                </a:lnTo>
                <a:lnTo>
                  <a:pt x="21600" y="1833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685651" y="2379517"/>
            <a:ext cx="91584" cy="181980"/>
          </a:xfrm>
          <a:custGeom>
            <a:rect b="b" l="l" r="r" t="t"/>
            <a:pathLst>
              <a:path extrusionOk="0" h="21600" w="21600">
                <a:moveTo>
                  <a:pt x="0" y="17523"/>
                </a:moveTo>
                <a:lnTo>
                  <a:pt x="5400" y="17523"/>
                </a:lnTo>
                <a:lnTo>
                  <a:pt x="5400" y="0"/>
                </a:lnTo>
                <a:lnTo>
                  <a:pt x="16200" y="0"/>
                </a:lnTo>
                <a:lnTo>
                  <a:pt x="16200" y="17523"/>
                </a:lnTo>
                <a:lnTo>
                  <a:pt x="21600" y="1752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698976" y="3129250"/>
            <a:ext cx="91584" cy="160272"/>
          </a:xfrm>
          <a:custGeom>
            <a:rect b="b" l="l" r="r" t="t"/>
            <a:pathLst>
              <a:path extrusionOk="0" h="21600" w="21600">
                <a:moveTo>
                  <a:pt x="0" y="16971"/>
                </a:moveTo>
                <a:lnTo>
                  <a:pt x="5400" y="16971"/>
                </a:lnTo>
                <a:lnTo>
                  <a:pt x="5400" y="0"/>
                </a:lnTo>
                <a:lnTo>
                  <a:pt x="16200" y="0"/>
                </a:lnTo>
                <a:lnTo>
                  <a:pt x="16200" y="16971"/>
                </a:lnTo>
                <a:lnTo>
                  <a:pt x="21600" y="16971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685650" y="4002140"/>
            <a:ext cx="91584" cy="163188"/>
          </a:xfrm>
          <a:custGeom>
            <a:rect b="b" l="l" r="r" t="t"/>
            <a:pathLst>
              <a:path extrusionOk="0" h="21600" w="21600">
                <a:moveTo>
                  <a:pt x="0" y="17053"/>
                </a:moveTo>
                <a:lnTo>
                  <a:pt x="5400" y="17053"/>
                </a:lnTo>
                <a:lnTo>
                  <a:pt x="5400" y="0"/>
                </a:lnTo>
                <a:lnTo>
                  <a:pt x="16200" y="0"/>
                </a:lnTo>
                <a:lnTo>
                  <a:pt x="16200" y="17053"/>
                </a:lnTo>
                <a:lnTo>
                  <a:pt x="21600" y="1705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1220724" y="1833743"/>
            <a:ext cx="91598" cy="1300982"/>
          </a:xfrm>
          <a:custGeom>
            <a:rect b="b" l="l" r="r" t="t"/>
            <a:pathLst>
              <a:path extrusionOk="0" h="21600" w="21600">
                <a:moveTo>
                  <a:pt x="0" y="21030"/>
                </a:moveTo>
                <a:lnTo>
                  <a:pt x="5400" y="21030"/>
                </a:lnTo>
                <a:lnTo>
                  <a:pt x="5400" y="0"/>
                </a:lnTo>
                <a:lnTo>
                  <a:pt x="16200" y="0"/>
                </a:lnTo>
                <a:lnTo>
                  <a:pt x="16200" y="21030"/>
                </a:lnTo>
                <a:lnTo>
                  <a:pt x="21600" y="2103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13392" y="3192844"/>
            <a:ext cx="1486051" cy="778447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37700" spcFirstLastPara="1" rIns="37700" wrap="square" tIns="37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DATABASE OF USER BIOMETRICS WITH IRIS SCAN, FINGERPRINT SCAN ALONG WITH OTP</a:t>
            </a:r>
            <a:endParaRPr sz="1200"/>
          </a:p>
        </p:txBody>
      </p:sp>
      <p:sp>
        <p:nvSpPr>
          <p:cNvPr id="171" name="Google Shape;171;p25"/>
          <p:cNvSpPr/>
          <p:nvPr/>
        </p:nvSpPr>
        <p:spPr>
          <a:xfrm>
            <a:off x="5858613" y="2099411"/>
            <a:ext cx="2076995" cy="868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 rot="10791566">
            <a:off x="5745499" y="2098180"/>
            <a:ext cx="193620" cy="87841"/>
          </a:xfrm>
          <a:prstGeom prst="rightArrow">
            <a:avLst>
              <a:gd fmla="val 32000" name="adj1"/>
              <a:gd fmla="val 105803" name="adj2"/>
            </a:avLst>
          </a:prstGeom>
          <a:solidFill>
            <a:srgbClr val="3333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7700" lIns="37700" spcFirstLastPara="1" rIns="37700" wrap="square" tIns="37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