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7"/>
  </p:notesMasterIdLst>
  <p:handoutMasterIdLst>
    <p:handoutMasterId r:id="rId18"/>
  </p:handoutMasterIdLst>
  <p:sldIdLst>
    <p:sldId id="256" r:id="rId5"/>
    <p:sldId id="257" r:id="rId6"/>
    <p:sldId id="283" r:id="rId7"/>
    <p:sldId id="284" r:id="rId8"/>
    <p:sldId id="285" r:id="rId9"/>
    <p:sldId id="270" r:id="rId10"/>
    <p:sldId id="272" r:id="rId11"/>
    <p:sldId id="273" r:id="rId12"/>
    <p:sldId id="274" r:id="rId13"/>
    <p:sldId id="275" r:id="rId14"/>
    <p:sldId id="286" r:id="rId15"/>
    <p:sldId id="289" r:id="rId1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t>3/6/2025</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t>‹#›</a:t>
            </a:fld>
            <a:endParaRPr lang="en-US"/>
          </a:p>
        </p:txBody>
      </p:sp>
    </p:spTree>
    <p:extLst>
      <p:ext uri="{BB962C8B-B14F-4D97-AF65-F5344CB8AC3E}">
        <p14:creationId xmlns:p14="http://schemas.microsoft.com/office/powerpoint/2010/main" val="25239093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t>3/6/2025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t>‹#›</a:t>
            </a:fld>
            <a:endParaRPr lang="en-US"/>
          </a:p>
        </p:txBody>
      </p:sp>
    </p:spTree>
    <p:extLst>
      <p:ext uri="{BB962C8B-B14F-4D97-AF65-F5344CB8AC3E}">
        <p14:creationId xmlns:p14="http://schemas.microsoft.com/office/powerpoint/2010/main" val="231235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t>1</a:t>
            </a:fld>
            <a:endParaRPr lang="en-US"/>
          </a:p>
        </p:txBody>
      </p:sp>
      <p:sp>
        <p:nvSpPr>
          <p:cNvPr id="5" name="Footer Placeholder 4"/>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311260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314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044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0" name="Google Shape;1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925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12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2147483648" y="-2147483648"/>
            <a:ext cx="0" cy="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endParaRPr sz="300"/>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7957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
        <p:cNvGrpSpPr/>
        <p:nvPr/>
      </p:nvGrpSpPr>
      <p:grpSpPr>
        <a:xfrm>
          <a:off x="0" y="0"/>
          <a:ext cx="0" cy="0"/>
          <a:chOff x="0" y="0"/>
          <a:chExt cx="0" cy="0"/>
        </a:xfrm>
      </p:grpSpPr>
      <p:sp>
        <p:nvSpPr>
          <p:cNvPr id="43" name="Google Shape;4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spcBef>
                <a:spcPts val="0"/>
              </a:spcBef>
              <a:spcAft>
                <a:spcPts val="0"/>
              </a:spcAft>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panose="020B0604020202020204"/>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5"/>
          <a:srcRect b="10718"/>
          <a:stretch>
            <a:fillRect/>
          </a:stretch>
        </p:blipFill>
        <p:spPr>
          <a:xfrm>
            <a:off x="6553080" y="228600"/>
            <a:ext cx="2057040" cy="634680"/>
          </a:xfrm>
          <a:prstGeom prst="rect">
            <a:avLst/>
          </a:prstGeom>
          <a:ln w="9360">
            <a:noFill/>
          </a:ln>
        </p:spPr>
      </p:pic>
      <p:pic>
        <p:nvPicPr>
          <p:cNvPr id="3" name="Picture 10" descr="LOGO.gif"/>
          <p:cNvPicPr/>
          <p:nvPr/>
        </p:nvPicPr>
        <p:blipFill>
          <a:blip r:embed="rId15"/>
          <a:srcRect b="10718"/>
          <a:stretch>
            <a:fillRect/>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5"/>
            <a:srcRect b="10718"/>
            <a:stretch>
              <a:fillRect/>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6"/>
          <a:stretch>
            <a:fillRect/>
          </a:stretch>
        </p:blipFill>
        <p:spPr>
          <a:xfrm>
            <a:off x="6553080" y="228600"/>
            <a:ext cx="1920600" cy="609120"/>
          </a:xfrm>
          <a:prstGeom prst="rect">
            <a:avLst/>
          </a:prstGeom>
          <a:ln w="9360">
            <a:noFill/>
          </a:ln>
        </p:spPr>
      </p:pic>
      <p:pic>
        <p:nvPicPr>
          <p:cNvPr id="9" name="Picture 10" descr="LOGO.gif"/>
          <p:cNvPicPr/>
          <p:nvPr/>
        </p:nvPicPr>
        <p:blipFill>
          <a:blip r:embed="rId15"/>
          <a:srcRect b="10718"/>
          <a:stretch>
            <a:fillRect/>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5"/>
            <a:srcRect b="10718"/>
            <a:stretch>
              <a:fillRect/>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6"/>
          <a:stretch>
            <a:fillRect/>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panose="020F0502020204030204"/>
                <a:ea typeface="MS PGothic" panose="020B0600070205080204" charset="-128"/>
              </a:rPr>
              <a:t>Click to edit Master title style</a:t>
            </a:r>
            <a:endParaRPr lang="en-US" sz="3000" b="0" strike="noStrike" spc="-1">
              <a:solidFill>
                <a:srgbClr val="000000"/>
              </a:solidFill>
              <a:latin typeface="Arial" panose="020B0604020202020204"/>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2900" indent="-342900">
              <a:lnSpc>
                <a:spcPct val="100000"/>
              </a:lnSpc>
              <a:spcBef>
                <a:spcPts val="640"/>
              </a:spcBef>
              <a:buClr>
                <a:srgbClr val="000000"/>
              </a:buClr>
              <a:buFont typeface="Arial" panose="020B0604020202020204"/>
              <a:buChar char="•"/>
            </a:pPr>
            <a:r>
              <a:rPr lang="en-US" sz="3200" b="0" strike="noStrike" spc="-1">
                <a:solidFill>
                  <a:srgbClr val="000000"/>
                </a:solidFill>
                <a:latin typeface="Calibri" panose="020F0502020204030204"/>
                <a:ea typeface="MS PGothic" panose="020B0600070205080204" charset="-128"/>
              </a:rPr>
              <a:t>Click to edit Master text styles</a:t>
            </a:r>
            <a:endParaRPr lang="en-US" sz="3200" b="0" strike="noStrike" spc="-1">
              <a:solidFill>
                <a:srgbClr val="000000"/>
              </a:solidFill>
              <a:latin typeface="Calibri" panose="020F0502020204030204"/>
            </a:endParaRPr>
          </a:p>
          <a:p>
            <a:pPr marL="742950" lvl="1" indent="-285750">
              <a:lnSpc>
                <a:spcPct val="100000"/>
              </a:lnSpc>
              <a:spcBef>
                <a:spcPts val="560"/>
              </a:spcBef>
              <a:buClr>
                <a:srgbClr val="000000"/>
              </a:buClr>
              <a:buFont typeface="Arial" panose="020B0604020202020204"/>
              <a:buChar char="–"/>
            </a:pPr>
            <a:r>
              <a:rPr lang="en-US" sz="2800" b="0" strike="noStrike" spc="-1">
                <a:solidFill>
                  <a:srgbClr val="000000"/>
                </a:solidFill>
                <a:latin typeface="Calibri" panose="020F0502020204030204"/>
                <a:ea typeface="MS PGothic" panose="020B0600070205080204" charset="-128"/>
              </a:rPr>
              <a:t>Second level</a:t>
            </a:r>
            <a:endParaRPr lang="en-US" sz="2800" b="0" strike="noStrike" spc="-1">
              <a:solidFill>
                <a:srgbClr val="000000"/>
              </a:solidFill>
              <a:latin typeface="Calibri" panose="020F0502020204030204"/>
            </a:endParaRPr>
          </a:p>
          <a:p>
            <a:pPr marL="1143000" lvl="2" indent="-227965">
              <a:lnSpc>
                <a:spcPct val="100000"/>
              </a:lnSpc>
              <a:spcBef>
                <a:spcPts val="480"/>
              </a:spcBef>
              <a:buClr>
                <a:srgbClr val="000000"/>
              </a:buClr>
              <a:buFont typeface="Arial" panose="020B0604020202020204"/>
              <a:buChar char="•"/>
            </a:pPr>
            <a:r>
              <a:rPr lang="en-US" sz="2400" b="0" strike="noStrike" spc="-1">
                <a:solidFill>
                  <a:srgbClr val="000000"/>
                </a:solidFill>
                <a:latin typeface="Calibri" panose="020F0502020204030204"/>
                <a:ea typeface="MS PGothic" panose="020B0600070205080204" charset="-128"/>
              </a:rPr>
              <a:t>Third level</a:t>
            </a:r>
            <a:endParaRPr lang="en-US" sz="2400" b="0" strike="noStrike" spc="-1">
              <a:solidFill>
                <a:srgbClr val="000000"/>
              </a:solidFill>
              <a:latin typeface="Calibri" panose="020F0502020204030204"/>
            </a:endParaRPr>
          </a:p>
          <a:p>
            <a:pPr marL="1600200" lvl="3"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ea typeface="MS PGothic" panose="020B0600070205080204" charset="-128"/>
              </a:rPr>
              <a:t>Fourth level</a:t>
            </a:r>
            <a:endParaRPr lang="en-US" sz="2000" b="0" strike="noStrike" spc="-1">
              <a:solidFill>
                <a:srgbClr val="000000"/>
              </a:solidFill>
              <a:latin typeface="Calibri" panose="020F0502020204030204"/>
            </a:endParaRPr>
          </a:p>
          <a:p>
            <a:pPr marL="2057400" lvl="4"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ea typeface="MS PGothic" panose="020B0600070205080204" charset="-128"/>
              </a:rPr>
              <a:t>Fifth level</a:t>
            </a:r>
            <a:endParaRPr lang="en-US" sz="2000" b="0" strike="noStrike" spc="-1">
              <a:solidFill>
                <a:srgbClr val="000000"/>
              </a:solidFill>
              <a:latin typeface="Calibri" panose="020F0502020204030204"/>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panose="02020603050405020304"/>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panose="02020603050405020304"/>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panose="020F0502020204030204"/>
                <a:ea typeface="MS PGothic" panose="020B0600070205080204" charset="-128"/>
              </a:rPr>
              <a:t>‹#›</a:t>
            </a:fld>
            <a:endParaRPr lang="en-GB"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91440" y="872435"/>
            <a:ext cx="9144000" cy="5377289"/>
          </a:xfrm>
          <a:prstGeom prst="rect">
            <a:avLst/>
          </a:prstGeom>
          <a:noFill/>
          <a:ln w="9360">
            <a:noFill/>
          </a:ln>
        </p:spPr>
        <p:txBody>
          <a:bodyPr>
            <a:noAutofit/>
          </a:bodyPr>
          <a:lstStyle/>
          <a:p>
            <a:pPr algn="ctr">
              <a:lnSpc>
                <a:spcPct val="100000"/>
              </a:lnSpc>
              <a:spcBef>
                <a:spcPts val="400"/>
              </a:spcBef>
            </a:pPr>
            <a:r>
              <a:rPr lang="en-IN" sz="2000" b="1" dirty="0">
                <a:latin typeface="Times New Roman" panose="02020603050405020304" pitchFamily="18" charset="0"/>
                <a:ea typeface="Calibri" panose="020F0502020204030204" pitchFamily="34" charset="0"/>
                <a:cs typeface="Times New Roman" panose="02020603050405020304" pitchFamily="18" charset="0"/>
              </a:rPr>
              <a:t>Project Presentation of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FSE Project</a:t>
            </a:r>
            <a:r>
              <a:rPr lang="en-IN" sz="2000" b="1" dirty="0" smtClean="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algn="ctr">
              <a:lnSpc>
                <a:spcPct val="100000"/>
              </a:lnSpc>
              <a:spcBef>
                <a:spcPts val="400"/>
              </a:spcBef>
            </a:pPr>
            <a:r>
              <a:rPr lang="en-US" sz="2000" spc="-1" dirty="0" smtClean="0">
                <a:latin typeface="Times New Roman" panose="02020603050405020304" pitchFamily="18" charset="0"/>
                <a:ea typeface="Calibri" panose="020F0502020204030204" pitchFamily="34" charset="0"/>
                <a:cs typeface="Times New Roman" panose="02020603050405020304" pitchFamily="18" charset="0"/>
              </a:rPr>
              <a:t>On</a:t>
            </a:r>
            <a:endParaRPr lang="en-US" sz="2000"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3800" dirty="0" smtClean="0">
                <a:latin typeface="Times New Roman" panose="02020603050405020304" pitchFamily="18" charset="0"/>
                <a:ea typeface="Calibri" panose="020F0502020204030204" pitchFamily="34" charset="0"/>
                <a:cs typeface="Times New Roman" panose="02020603050405020304" pitchFamily="18" charset="0"/>
              </a:rPr>
              <a:t>	Tour Et. – Tour and Travel Website</a:t>
            </a:r>
            <a:r>
              <a:rPr lang="en-US" sz="2000"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
            </a:r>
            <a:br>
              <a:rPr lang="en-US" sz="2000"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br>
            <a:endPar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000" spc="-1" dirty="0" err="1" smtClean="0">
                <a:solidFill>
                  <a:srgbClr val="000000"/>
                </a:solidFill>
                <a:latin typeface="Times New Roman" panose="02020603050405020304" pitchFamily="18" charset="0"/>
                <a:ea typeface="MS PGothic" panose="020B0600070205080204" charset="-128"/>
                <a:cs typeface="Times New Roman" panose="02020603050405020304" pitchFamily="18" charset="0"/>
              </a:rPr>
              <a:t>Saksham</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 Dutta </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2210992220)</a:t>
            </a:r>
          </a:p>
          <a:p>
            <a:pPr algn="ctr">
              <a:spcBef>
                <a:spcPts val="400"/>
              </a:spcBef>
            </a:pPr>
            <a:r>
              <a:rPr lang="en-US" sz="2000" spc="-1" dirty="0" err="1">
                <a:solidFill>
                  <a:srgbClr val="000000"/>
                </a:solidFill>
                <a:latin typeface="Times New Roman" panose="02020603050405020304" pitchFamily="18" charset="0"/>
                <a:ea typeface="MS PGothic" panose="020B0600070205080204" charset="-128"/>
                <a:cs typeface="Times New Roman" panose="02020603050405020304" pitchFamily="18" charset="0"/>
              </a:rPr>
              <a:t>Saket</a:t>
            </a:r>
            <a:r>
              <a:rPr lang="en-US" sz="2000"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 (</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2210992217)</a:t>
            </a:r>
            <a:endPar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000" spc="-1" dirty="0" err="1" smtClean="0">
                <a:solidFill>
                  <a:srgbClr val="000000"/>
                </a:solidFill>
                <a:latin typeface="Times New Roman" panose="02020603050405020304" pitchFamily="18" charset="0"/>
                <a:ea typeface="MS PGothic" panose="020B0600070205080204" charset="-128"/>
                <a:cs typeface="Times New Roman" panose="02020603050405020304" pitchFamily="18" charset="0"/>
              </a:rPr>
              <a:t>Saksham</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 Gupta(2210992222)</a:t>
            </a:r>
            <a:endPar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Samar </a:t>
            </a:r>
            <a:r>
              <a:rPr lang="en-US" sz="2000" spc="-1" dirty="0" err="1" smtClean="0">
                <a:solidFill>
                  <a:srgbClr val="000000"/>
                </a:solidFill>
                <a:latin typeface="Times New Roman" panose="02020603050405020304" pitchFamily="18" charset="0"/>
                <a:ea typeface="MS PGothic" panose="020B0600070205080204" charset="-128"/>
                <a:cs typeface="Times New Roman" panose="02020603050405020304" pitchFamily="18" charset="0"/>
              </a:rPr>
              <a:t>Satnam</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 Singh </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a:t>
            </a:r>
            <a:r>
              <a:rPr lang="en-US" sz="2000" spc="-1" dirty="0" smtClean="0">
                <a:solidFill>
                  <a:srgbClr val="000000"/>
                </a:solidFill>
                <a:latin typeface="Times New Roman" panose="02020603050405020304" pitchFamily="18" charset="0"/>
                <a:ea typeface="MS PGothic" panose="020B0600070205080204" charset="-128"/>
                <a:cs typeface="Times New Roman" panose="02020603050405020304" pitchFamily="18" charset="0"/>
              </a:rPr>
              <a:t>2210992234)</a:t>
            </a:r>
            <a:endParaRPr lang="en-US" sz="2000" spc="-1" dirty="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panose="020B0600070205080204" charset="-128"/>
                <a:cs typeface="Times New Roman" panose="02020603050405020304" pitchFamily="18" charset="0"/>
              </a:rPr>
              <a:t>Supervised By</a:t>
            </a:r>
          </a:p>
          <a:p>
            <a:pPr algn="ctr">
              <a:lnSpc>
                <a:spcPct val="100000"/>
              </a:lnSpc>
              <a:spcBef>
                <a:spcPts val="400"/>
              </a:spcBef>
            </a:pPr>
            <a:r>
              <a:rPr lang="en-US" sz="2000" spc="-1" dirty="0" smtClean="0">
                <a:latin typeface="Times New Roman" panose="02020603050405020304" pitchFamily="18" charset="0"/>
                <a:ea typeface="MS PGothic" panose="020B0600070205080204" charset="-128"/>
                <a:cs typeface="Times New Roman" panose="02020603050405020304" pitchFamily="18" charset="0"/>
              </a:rPr>
              <a:t>Mr. Rahul</a:t>
            </a:r>
            <a:endParaRPr lang="en-US" sz="2000" spc="-1" dirty="0">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panose="020B0600070205080204" charset="-128"/>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panose="020B0600070205080204" charset="-128"/>
                <a:cs typeface="Times New Roman" panose="02020603050405020304" pitchFamily="18" charset="0"/>
              </a:rPr>
              <a:t>Department of </a:t>
            </a:r>
            <a:r>
              <a:rPr lang="en-US" sz="2400" b="0" strike="noStrike" spc="-1" dirty="0">
                <a:latin typeface="Times New Roman" panose="02020603050405020304" pitchFamily="18" charset="0"/>
                <a:ea typeface="MS PGothic" panose="020B0600070205080204" charset="-128"/>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panose="020B0600070205080204" charset="-128"/>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panose="020F0502020204030204"/>
            </a:endParaRPr>
          </a:p>
          <a:p>
            <a:pPr>
              <a:lnSpc>
                <a:spcPct val="100000"/>
              </a:lnSpc>
              <a:spcBef>
                <a:spcPts val="640"/>
              </a:spcBef>
            </a:pPr>
            <a:endParaRPr lang="en-US" sz="2000" b="0" strike="noStrike" spc="-1" dirty="0">
              <a:solidFill>
                <a:srgbClr val="000000"/>
              </a:solidFill>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559" y="973093"/>
            <a:ext cx="7368757" cy="56115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a:spLocks noGrp="1"/>
          </p:cNvSpPr>
          <p:nvPr>
            <p:ph type="title"/>
          </p:nvPr>
        </p:nvSpPr>
        <p:spPr>
          <a:xfrm>
            <a:off x="0" y="0"/>
            <a:ext cx="6516216"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panose="02020603050405020304"/>
                <a:ea typeface="Times New Roman" panose="02020603050405020304"/>
                <a:cs typeface="Times New Roman" panose="02020603050405020304"/>
                <a:sym typeface="Times New Roman" panose="02020603050405020304"/>
              </a:rPr>
              <a:t>CONCLUSION</a:t>
            </a:r>
            <a:endParaRPr>
              <a:latin typeface="Stardos Stencil" panose="02000506070000020003"/>
              <a:ea typeface="Stardos Stencil" panose="02000506070000020003"/>
              <a:cs typeface="Stardos Stencil" panose="02000506070000020003"/>
              <a:sym typeface="Stardos Stencil" panose="02000506070000020003"/>
            </a:endParaRPr>
          </a:p>
        </p:txBody>
      </p:sp>
      <p:sp>
        <p:nvSpPr>
          <p:cNvPr id="192" name="Google Shape;192;p22"/>
          <p:cNvSpPr txBox="1">
            <a:spLocks noGrp="1"/>
          </p:cNvSpPr>
          <p:nvPr>
            <p:ph type="body" idx="1"/>
          </p:nvPr>
        </p:nvSpPr>
        <p:spPr>
          <a:xfrm>
            <a:off x="460560" y="1196752"/>
            <a:ext cx="8226240" cy="4276000"/>
          </a:xfrm>
          <a:prstGeom prst="rect">
            <a:avLst/>
          </a:prstGeom>
          <a:noFill/>
          <a:ln>
            <a:noFill/>
          </a:ln>
        </p:spPr>
        <p:txBody>
          <a:bodyPr spcFirstLastPara="1" wrap="square" lIns="91425" tIns="45700" rIns="91425" bIns="45700" anchor="t" anchorCtr="0">
            <a:noAutofit/>
          </a:bodyPr>
          <a:lstStyle/>
          <a:p>
            <a:r>
              <a:rPr lang="en-US" sz="1600" dirty="0"/>
              <a:t>In conclusion, our tour and travel website is designed to offer seamless travel experiences, whether you're looking for a relaxing vacation, an adventure getaway, or a cultural exploration. With user-friendly navigation, a wide range of destination options, real-time bookings, and personalized recommendations, we are committed to making travel planning easy and enjoyable. Our platform not only helps you discover the best travel packages but also ensures that every trip is memorable and hassle-free. </a:t>
            </a:r>
          </a:p>
          <a:p>
            <a:pPr marL="0" indent="0">
              <a:buNone/>
            </a:pPr>
            <a:endParaRPr lang="en-US" altLang="en-US" sz="1600" dirty="0"/>
          </a:p>
          <a:p>
            <a:pPr marL="342900" lvl="0" indent="-342900" algn="just" rtl="0">
              <a:spcBef>
                <a:spcPts val="0"/>
              </a:spcBef>
              <a:spcAft>
                <a:spcPts val="0"/>
              </a:spcAft>
              <a:buClr>
                <a:schemeClr val="dk1"/>
              </a:buClr>
              <a:buSzPts val="1600"/>
              <a:buChar char="•"/>
            </a:pPr>
            <a:r>
              <a:rPr lang="en-US" altLang="en-US" sz="1600" dirty="0"/>
              <a:t>Key Highlights:</a:t>
            </a:r>
          </a:p>
          <a:p>
            <a:pPr marL="342900" lvl="0" indent="-342900" algn="just" rtl="0">
              <a:spcBef>
                <a:spcPts val="0"/>
              </a:spcBef>
              <a:spcAft>
                <a:spcPts val="0"/>
              </a:spcAft>
              <a:buClr>
                <a:schemeClr val="dk1"/>
              </a:buClr>
              <a:buSzPts val="1600"/>
              <a:buChar char="•"/>
            </a:pPr>
            <a:endParaRPr lang="en-US" altLang="en-US" sz="1600" dirty="0" smtClean="0"/>
          </a:p>
          <a:p>
            <a:pPr marL="342900" lvl="0" indent="-342900" algn="just">
              <a:spcBef>
                <a:spcPts val="0"/>
              </a:spcBef>
              <a:buClr>
                <a:schemeClr val="dk1"/>
              </a:buClr>
              <a:buSzPts val="1600"/>
            </a:pPr>
            <a:r>
              <a:rPr lang="en-US" sz="1600" b="1" dirty="0"/>
              <a:t>Wide Range of Destinations:</a:t>
            </a:r>
            <a:r>
              <a:rPr lang="en-US" sz="1600" dirty="0"/>
              <a:t> Explore a variety of destinations, from popular spots to hidden gems</a:t>
            </a:r>
            <a:r>
              <a:rPr lang="en-US" sz="1600" dirty="0" smtClean="0"/>
              <a:t>.</a:t>
            </a:r>
          </a:p>
          <a:p>
            <a:pPr marL="342900" indent="-342900" algn="just">
              <a:spcBef>
                <a:spcPts val="0"/>
              </a:spcBef>
              <a:buClr>
                <a:schemeClr val="dk1"/>
              </a:buClr>
              <a:buSzPts val="1600"/>
            </a:pPr>
            <a:r>
              <a:rPr lang="en-US" sz="1600" b="1" dirty="0">
                <a:latin typeface="Arial" panose="020B0604020202020204" pitchFamily="34" charset="0"/>
              </a:rPr>
              <a:t>Easy Booking Process:</a:t>
            </a:r>
            <a:r>
              <a:rPr lang="en-US" sz="1600" dirty="0">
                <a:latin typeface="Arial" panose="020B0604020202020204" pitchFamily="34" charset="0"/>
              </a:rPr>
              <a:t> Effortless and quick booking for flights, hotels, tours, and activities</a:t>
            </a:r>
            <a:r>
              <a:rPr lang="en-US" sz="1600" dirty="0" smtClean="0">
                <a:latin typeface="Arial" panose="020B0604020202020204" pitchFamily="34" charset="0"/>
              </a:rPr>
              <a:t>.</a:t>
            </a:r>
          </a:p>
          <a:p>
            <a:pPr marL="342900" indent="-342900" algn="just">
              <a:spcBef>
                <a:spcPts val="0"/>
              </a:spcBef>
              <a:buClr>
                <a:schemeClr val="dk1"/>
              </a:buClr>
              <a:buSzPts val="1600"/>
            </a:pPr>
            <a:r>
              <a:rPr lang="en-US" sz="1600" b="1" dirty="0"/>
              <a:t>Customized Travel Packages:</a:t>
            </a:r>
            <a:r>
              <a:rPr lang="en-US" sz="1600" dirty="0"/>
              <a:t> Tailored travel packages to suit individual preferences and </a:t>
            </a:r>
            <a:r>
              <a:rPr lang="en-US" sz="1600" dirty="0" smtClean="0"/>
              <a:t>budgets.</a:t>
            </a:r>
          </a:p>
          <a:p>
            <a:pPr marL="342900" lvl="0" indent="-342900" algn="just">
              <a:spcBef>
                <a:spcPts val="0"/>
              </a:spcBef>
              <a:buClr>
                <a:schemeClr val="dk1"/>
              </a:buClr>
              <a:buSzPts val="1600"/>
            </a:pPr>
            <a:r>
              <a:rPr lang="en-US" sz="1600" b="1" dirty="0">
                <a:latin typeface="Arial" panose="020B0604020202020204" pitchFamily="34" charset="0"/>
              </a:rPr>
              <a:t>24/7 Customer Support:</a:t>
            </a:r>
            <a:r>
              <a:rPr lang="en-US" sz="1600" dirty="0">
                <a:latin typeface="Arial" panose="020B0604020202020204" pitchFamily="34" charset="0"/>
              </a:rPr>
              <a:t> Dedicated support team available anytime to assist with your travel needs.</a:t>
            </a:r>
          </a:p>
          <a:p>
            <a:pPr marL="342900" indent="-342900" algn="just">
              <a:spcBef>
                <a:spcPts val="0"/>
              </a:spcBef>
              <a:buClr>
                <a:schemeClr val="dk1"/>
              </a:buClr>
              <a:buSzPts val="1600"/>
            </a:pPr>
            <a:endParaRPr lang="en-US" sz="1600" dirty="0" smtClean="0"/>
          </a:p>
          <a:p>
            <a:pPr marL="342900" indent="-342900" algn="just">
              <a:spcBef>
                <a:spcPts val="0"/>
              </a:spcBef>
              <a:buClr>
                <a:schemeClr val="dk1"/>
              </a:buClr>
              <a:buSzPts val="1600"/>
            </a:pPr>
            <a:endParaRPr lang="en-US" sz="1600" dirty="0" smtClean="0"/>
          </a:p>
          <a:p>
            <a:pPr marL="342900" indent="-342900" algn="just">
              <a:spcBef>
                <a:spcPts val="0"/>
              </a:spcBef>
              <a:buClr>
                <a:schemeClr val="dk1"/>
              </a:buClr>
              <a:buSzPts val="1600"/>
            </a:pPr>
            <a:endParaRPr lang="en-US" sz="1600" dirty="0">
              <a:latin typeface="Arial" panose="020B0604020202020204" pitchFamily="34" charset="0"/>
            </a:endParaRPr>
          </a:p>
          <a:p>
            <a:pPr marL="342900" lvl="0" indent="-342900" algn="just">
              <a:spcBef>
                <a:spcPts val="0"/>
              </a:spcBef>
              <a:buClr>
                <a:schemeClr val="dk1"/>
              </a:buClr>
              <a:buSzPts val="1600"/>
            </a:pPr>
            <a:endParaRPr lang="en-US" altLang="en-US" sz="1600" dirty="0"/>
          </a:p>
          <a:p>
            <a:pPr marL="342900" lvl="0" indent="-342900" algn="just" rtl="0">
              <a:spcBef>
                <a:spcPts val="0"/>
              </a:spcBef>
              <a:spcAft>
                <a:spcPts val="0"/>
              </a:spcAft>
              <a:buClr>
                <a:schemeClr val="dk1"/>
              </a:buClr>
              <a:buSzPts val="1600"/>
              <a:buChar char="•"/>
            </a:pPr>
            <a:endParaRPr lang="en-US" altLang="en-US" dirty="0"/>
          </a:p>
          <a:p>
            <a:pPr marL="342900" lvl="0" indent="-342900" algn="just" rtl="0">
              <a:spcBef>
                <a:spcPts val="0"/>
              </a:spcBef>
              <a:spcAft>
                <a:spcPts val="0"/>
              </a:spcAft>
              <a:buClr>
                <a:schemeClr val="dk1"/>
              </a:buClr>
              <a:buSzPts val="1600"/>
              <a:buChar char="•"/>
            </a:pPr>
            <a:endParaRPr lang="en-US" altLang="en-US" dirty="0"/>
          </a:p>
          <a:p>
            <a:pPr marL="342900" lvl="0" indent="-342900" algn="just" rtl="0">
              <a:spcBef>
                <a:spcPts val="0"/>
              </a:spcBef>
              <a:spcAft>
                <a:spcPts val="0"/>
              </a:spcAft>
              <a:buClr>
                <a:schemeClr val="dk1"/>
              </a:buClr>
              <a:buSzPts val="1600"/>
              <a:buChar char="•"/>
            </a:pPr>
            <a:endParaRPr lang="en-US" altLang="en-US" dirty="0"/>
          </a:p>
        </p:txBody>
      </p:sp>
      <p:sp>
        <p:nvSpPr>
          <p:cNvPr id="193" name="Google Shape;19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lang="en-US"/>
          </a:p>
        </p:txBody>
      </p:sp>
      <p:pic>
        <p:nvPicPr>
          <p:cNvPr id="194" name="Google Shape;194;p22"/>
          <p:cNvPicPr preferRelativeResize="0"/>
          <p:nvPr/>
        </p:nvPicPr>
        <p:blipFill rotWithShape="1">
          <a:blip r:embed="rId3">
            <a:alphaModFix amt="70000"/>
          </a:blip>
          <a:srcRect l="-6934" t="23555" r="-6933" b="30115"/>
          <a:stretch>
            <a:fillRect/>
          </a:stretch>
        </p:blipFill>
        <p:spPr>
          <a:xfrm>
            <a:off x="634569" y="5472752"/>
            <a:ext cx="7878222" cy="10936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p:nvPr/>
        </p:nvSpPr>
        <p:spPr>
          <a:xfrm>
            <a:off x="0" y="876300"/>
            <a:ext cx="9144000" cy="57912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GB"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panose="020F0502020204030204"/>
                <a:ea typeface="MS PGothic" panose="020B0600070205080204" charset="-128"/>
              </a:rPr>
              <a:t>2</a:t>
            </a:fld>
            <a:endParaRPr lang="en-GB" sz="1200" b="0" strike="noStrike" spc="-1">
              <a:latin typeface="Times New Roman" panose="02020603050405020304"/>
            </a:endParaRPr>
          </a:p>
        </p:txBody>
      </p:sp>
      <p:sp>
        <p:nvSpPr>
          <p:cNvPr id="5" name="TextShape 2"/>
          <p:cNvSpPr txBox="1"/>
          <p:nvPr/>
        </p:nvSpPr>
        <p:spPr>
          <a:xfrm>
            <a:off x="457200" y="1584319"/>
            <a:ext cx="4537587" cy="4317665"/>
          </a:xfrm>
          <a:prstGeom prst="rect">
            <a:avLst/>
          </a:prstGeom>
          <a:noFill/>
          <a:ln w="9360">
            <a:noFill/>
          </a:ln>
        </p:spPr>
        <p:txBody>
          <a:bodyPr>
            <a:noAutofit/>
          </a:bodyPr>
          <a:lstStyle/>
          <a:p>
            <a:r>
              <a:rPr lang="en-US" sz="2000" dirty="0"/>
              <a:t>Welcome </a:t>
            </a:r>
            <a:r>
              <a:rPr lang="en-US" sz="2000" dirty="0" smtClean="0"/>
              <a:t>to Tour Et. , </a:t>
            </a:r>
            <a:r>
              <a:rPr lang="en-US" sz="2000" dirty="0"/>
              <a:t>your go-to platform for effortless travel planning. We offer a wide range of destinations, customized travel packages, and seamless booking options, ensuring a stress-free and memorable travel experience for every journey.</a:t>
            </a:r>
          </a:p>
        </p:txBody>
      </p:sp>
      <p:sp>
        <p:nvSpPr>
          <p:cNvPr id="2" name="AutoShape 2" descr="Travel Scenes Mobile Wallpaper Images Free Download on Lovepik | 400705760"/>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8109" b="10153"/>
          <a:stretch/>
        </p:blipFill>
        <p:spPr>
          <a:xfrm>
            <a:off x="5621902" y="1071602"/>
            <a:ext cx="3168230" cy="49197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b="1">
                <a:latin typeface="Times New Roman" panose="02020603050405020304"/>
                <a:ea typeface="Times New Roman" panose="02020603050405020304"/>
                <a:cs typeface="Times New Roman" panose="02020603050405020304"/>
                <a:sym typeface="Times New Roman" panose="02020603050405020304"/>
              </a:rPr>
              <a:t>SDLC MODEL</a:t>
            </a:r>
            <a:endParaRPr>
              <a:latin typeface="Stardos Stencil" panose="02000506070000020003"/>
              <a:ea typeface="Stardos Stencil" panose="02000506070000020003"/>
              <a:cs typeface="Stardos Stencil" panose="02000506070000020003"/>
              <a:sym typeface="Stardos Stencil" panose="02000506070000020003"/>
            </a:endParaRPr>
          </a:p>
        </p:txBody>
      </p:sp>
      <p:sp>
        <p:nvSpPr>
          <p:cNvPr id="86" name="Google Shape;8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769"/>
            <a:ext cx="9144000" cy="55078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TECHNICAL DETAILS</a:t>
            </a:r>
            <a:endParaRPr>
              <a:latin typeface="Stardos Stencil" panose="02000506070000020003"/>
              <a:ea typeface="Stardos Stencil" panose="02000506070000020003"/>
              <a:cs typeface="Stardos Stencil" panose="02000506070000020003"/>
              <a:sym typeface="Stardos Stencil" panose="02000506070000020003"/>
            </a:endParaRPr>
          </a:p>
        </p:txBody>
      </p:sp>
      <p:sp>
        <p:nvSpPr>
          <p:cNvPr id="93" name="Google Shape;93;p11"/>
          <p:cNvSpPr txBox="1">
            <a:spLocks noGrp="1"/>
          </p:cNvSpPr>
          <p:nvPr>
            <p:ph type="body" idx="1"/>
          </p:nvPr>
        </p:nvSpPr>
        <p:spPr>
          <a:xfrm>
            <a:off x="410837" y="1124744"/>
            <a:ext cx="6142363" cy="532859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0D0D"/>
              </a:buClr>
              <a:buSzPts val="1800"/>
              <a:buNone/>
            </a:pPr>
            <a:r>
              <a:rPr lang="en-US" sz="1800" b="1" u="sng">
                <a:solidFill>
                  <a:srgbClr val="0D0D0D"/>
                </a:solidFill>
                <a:highlight>
                  <a:srgbClr val="FFFFFF"/>
                </a:highlight>
              </a:rPr>
              <a:t>HTML:</a:t>
            </a:r>
          </a:p>
          <a:p>
            <a:pPr marL="34290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rPr>
              <a:t>Markup language for creating the structure of web pages.</a:t>
            </a:r>
          </a:p>
          <a:p>
            <a:pPr marL="34290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rPr>
              <a:t>Utilizes elements like &lt;div&gt;, &lt;p&gt;, &lt;img&gt; to organize content.</a:t>
            </a:r>
          </a:p>
          <a:p>
            <a:pPr marL="34290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rPr>
              <a:t>Forms for user input, with various input types like text, password, etc.</a:t>
            </a:r>
          </a:p>
          <a:p>
            <a:pPr marL="34290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rPr>
              <a:t>Semantics for accessibility and SEO.</a:t>
            </a:r>
          </a:p>
          <a:p>
            <a:pPr marL="342900" lvl="0" indent="-254000" algn="l" rtl="0">
              <a:spcBef>
                <a:spcPts val="280"/>
              </a:spcBef>
              <a:spcAft>
                <a:spcPts val="0"/>
              </a:spcAft>
              <a:buClr>
                <a:schemeClr val="dk1"/>
              </a:buClr>
              <a:buSzPts val="1400"/>
              <a:buFont typeface="Arial" panose="020B0604020202020204"/>
              <a:buNone/>
            </a:pPr>
            <a:endParaRPr sz="1400">
              <a:solidFill>
                <a:srgbClr val="0D0D0D"/>
              </a:solidFill>
              <a:highlight>
                <a:srgbClr val="FFFFFF"/>
              </a:highlight>
            </a:endParaRPr>
          </a:p>
          <a:p>
            <a:pPr marL="0" lvl="0" indent="0" algn="l" rtl="0">
              <a:spcBef>
                <a:spcPts val="360"/>
              </a:spcBef>
              <a:spcAft>
                <a:spcPts val="0"/>
              </a:spcAft>
              <a:buClr>
                <a:srgbClr val="0D0D0D"/>
              </a:buClr>
              <a:buSzPts val="1800"/>
              <a:buNone/>
            </a:pPr>
            <a:r>
              <a:rPr lang="en-US" sz="1800" b="1" u="sng">
                <a:solidFill>
                  <a:srgbClr val="0D0D0D"/>
                </a:solidFill>
                <a:highlight>
                  <a:srgbClr val="FFFFFF"/>
                </a:highlight>
              </a:rPr>
              <a:t>TAILWIND CSS:</a:t>
            </a:r>
          </a:p>
          <a:p>
            <a:pPr marL="342900" lvl="0" indent="-342900" algn="l" rtl="0">
              <a:spcBef>
                <a:spcPts val="280"/>
              </a:spcBef>
              <a:spcAft>
                <a:spcPts val="0"/>
              </a:spcAft>
              <a:buClr>
                <a:schemeClr val="dk1"/>
              </a:buClr>
              <a:buSzPts val="1400"/>
              <a:buChar char="•"/>
            </a:pPr>
            <a:r>
              <a:rPr lang="en-US" sz="1400"/>
              <a:t>A utility-first CSS framework for styling HTML elements.</a:t>
            </a:r>
          </a:p>
          <a:p>
            <a:pPr marL="342900" lvl="0" indent="-342900" algn="l" rtl="0">
              <a:spcBef>
                <a:spcPts val="280"/>
              </a:spcBef>
              <a:spcAft>
                <a:spcPts val="0"/>
              </a:spcAft>
              <a:buClr>
                <a:schemeClr val="dk1"/>
              </a:buClr>
              <a:buSzPts val="1400"/>
              <a:buChar char="•"/>
            </a:pPr>
            <a:r>
              <a:rPr lang="en-US" sz="1400"/>
              <a:t>Simplifies layout design with classes for the box model: content, padding, border, and margin</a:t>
            </a:r>
          </a:p>
          <a:p>
            <a:pPr marL="342900" lvl="0" indent="-342900" algn="l" rtl="0">
              <a:spcBef>
                <a:spcPts val="280"/>
              </a:spcBef>
              <a:spcAft>
                <a:spcPts val="0"/>
              </a:spcAft>
              <a:buClr>
                <a:schemeClr val="dk1"/>
              </a:buClr>
              <a:buSzPts val="1400"/>
              <a:buChar char="•"/>
            </a:pPr>
            <a:r>
              <a:rPr lang="en-US" sz="1400"/>
              <a:t>Provides utility classes for positioning, display, flexbox, and grid layouts.</a:t>
            </a:r>
          </a:p>
          <a:p>
            <a:pPr marL="342900" lvl="0" indent="-342900" algn="l" rtl="0">
              <a:spcBef>
                <a:spcPts val="280"/>
              </a:spcBef>
              <a:spcAft>
                <a:spcPts val="0"/>
              </a:spcAft>
              <a:buClr>
                <a:schemeClr val="dk1"/>
              </a:buClr>
              <a:buSzPts val="1400"/>
              <a:buChar char="•"/>
            </a:pPr>
            <a:r>
              <a:rPr lang="en-US" sz="1400"/>
              <a:t>Enables responsive design through media query utilities.</a:t>
            </a:r>
            <a:endParaRPr sz="1400">
              <a:solidFill>
                <a:srgbClr val="0D0D0D"/>
              </a:solidFill>
              <a:highlight>
                <a:srgbClr val="FFFFFF"/>
              </a:highlight>
            </a:endParaRPr>
          </a:p>
          <a:p>
            <a:pPr marL="342900" lvl="0" indent="-254000" algn="l" rtl="0">
              <a:spcBef>
                <a:spcPts val="280"/>
              </a:spcBef>
              <a:spcAft>
                <a:spcPts val="0"/>
              </a:spcAft>
              <a:buClr>
                <a:schemeClr val="dk1"/>
              </a:buClr>
              <a:buSzPts val="1400"/>
              <a:buFont typeface="Arial" panose="020B0604020202020204"/>
              <a:buNone/>
            </a:pPr>
            <a:endParaRPr sz="1400">
              <a:solidFill>
                <a:srgbClr val="0D0D0D"/>
              </a:solidFill>
              <a:highlight>
                <a:srgbClr val="FFFFFF"/>
              </a:highlight>
            </a:endParaRPr>
          </a:p>
          <a:p>
            <a:pPr marL="0" lvl="0" indent="0" algn="l" rtl="0">
              <a:spcBef>
                <a:spcPts val="360"/>
              </a:spcBef>
              <a:spcAft>
                <a:spcPts val="0"/>
              </a:spcAft>
              <a:buClr>
                <a:srgbClr val="0D0D0D"/>
              </a:buClr>
              <a:buSzPts val="1800"/>
              <a:buNone/>
            </a:pPr>
            <a:r>
              <a:rPr lang="en-US" sz="1800" b="1" u="sng">
                <a:solidFill>
                  <a:srgbClr val="0D0D0D"/>
                </a:solidFill>
                <a:highlight>
                  <a:srgbClr val="FFFFFF"/>
                </a:highlight>
              </a:rPr>
              <a:t>REACTJS:</a:t>
            </a:r>
          </a:p>
          <a:p>
            <a:pPr marL="342900" lvl="0" indent="-342900" algn="l" rtl="0">
              <a:spcBef>
                <a:spcPts val="280"/>
              </a:spcBef>
              <a:spcAft>
                <a:spcPts val="0"/>
              </a:spcAft>
              <a:buClr>
                <a:schemeClr val="dk1"/>
              </a:buClr>
              <a:buSzPts val="1400"/>
              <a:buFont typeface="Arial" panose="020B0604020202020204"/>
              <a:buChar char="•"/>
            </a:pPr>
            <a:r>
              <a:rPr lang="en-US" sz="1400"/>
              <a:t>Allows dynamic rendering of HTML content based on real-time data.</a:t>
            </a:r>
          </a:p>
          <a:p>
            <a:pPr marL="342900" lvl="0" indent="-342900" algn="l" rtl="0">
              <a:spcBef>
                <a:spcPts val="280"/>
              </a:spcBef>
              <a:spcAft>
                <a:spcPts val="0"/>
              </a:spcAft>
              <a:buClr>
                <a:schemeClr val="dk1"/>
              </a:buClr>
              <a:buSzPts val="1400"/>
              <a:buFont typeface="Arial" panose="020B0604020202020204"/>
              <a:buChar char="•"/>
            </a:pPr>
            <a:r>
              <a:rPr lang="en-US" sz="1400"/>
              <a:t>Facilitates reusable components like headers, footers, and forms.</a:t>
            </a:r>
          </a:p>
          <a:p>
            <a:pPr marL="342900" lvl="0" indent="-342900" algn="l" rtl="0">
              <a:spcBef>
                <a:spcPts val="280"/>
              </a:spcBef>
              <a:spcAft>
                <a:spcPts val="0"/>
              </a:spcAft>
              <a:buClr>
                <a:schemeClr val="dk1"/>
              </a:buClr>
              <a:buSzPts val="1400"/>
              <a:buFont typeface="Arial" panose="020B0604020202020204"/>
              <a:buChar char="•"/>
            </a:pPr>
            <a:r>
              <a:rPr lang="en-US" sz="1400"/>
              <a:t>Supports conditional rendering to tailor content based on user roles or data.</a:t>
            </a:r>
          </a:p>
          <a:p>
            <a:pPr marL="342900" lvl="0" indent="-342900" algn="l" rtl="0">
              <a:spcBef>
                <a:spcPts val="280"/>
              </a:spcBef>
              <a:spcAft>
                <a:spcPts val="0"/>
              </a:spcAft>
              <a:buClr>
                <a:schemeClr val="dk1"/>
              </a:buClr>
              <a:buSzPts val="1400"/>
              <a:buFont typeface="Arial" panose="020B0604020202020204"/>
              <a:buChar char="•"/>
            </a:pPr>
            <a:r>
              <a:rPr lang="en-US" sz="1400"/>
              <a:t>Seamlessly integrates form handling for actions like login and data submissions.</a:t>
            </a:r>
          </a:p>
          <a:p>
            <a:pPr marL="342900" lvl="0" indent="-342900" algn="l" rtl="0">
              <a:spcBef>
                <a:spcPts val="280"/>
              </a:spcBef>
              <a:spcAft>
                <a:spcPts val="0"/>
              </a:spcAft>
              <a:buClr>
                <a:schemeClr val="dk1"/>
              </a:buClr>
              <a:buSzPts val="1400"/>
              <a:buFont typeface="Arial" panose="020B0604020202020204"/>
              <a:buChar char="•"/>
            </a:pPr>
            <a:r>
              <a:rPr lang="en-US" sz="1400"/>
              <a:t>Efficiently loops through arrays to render dynamic content such as notices, events, or appointments.</a:t>
            </a:r>
          </a:p>
        </p:txBody>
      </p:sp>
      <p:sp>
        <p:nvSpPr>
          <p:cNvPr id="94" name="Google Shape;94;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lang="en-US"/>
          </a:p>
        </p:txBody>
      </p:sp>
      <p:pic>
        <p:nvPicPr>
          <p:cNvPr id="95" name="Google Shape;95;p11"/>
          <p:cNvPicPr preferRelativeResize="0"/>
          <p:nvPr/>
        </p:nvPicPr>
        <p:blipFill rotWithShape="1">
          <a:blip r:embed="rId3"/>
          <a:srcRect/>
          <a:stretch>
            <a:fillRect/>
          </a:stretch>
        </p:blipFill>
        <p:spPr>
          <a:xfrm>
            <a:off x="6534706" y="904140"/>
            <a:ext cx="1960079" cy="1786558"/>
          </a:xfrm>
          <a:prstGeom prst="rect">
            <a:avLst/>
          </a:prstGeom>
          <a:noFill/>
          <a:ln>
            <a:noFill/>
          </a:ln>
        </p:spPr>
      </p:pic>
      <p:pic>
        <p:nvPicPr>
          <p:cNvPr id="96" name="Google Shape;96;p11"/>
          <p:cNvPicPr preferRelativeResize="0"/>
          <p:nvPr/>
        </p:nvPicPr>
        <p:blipFill rotWithShape="1">
          <a:blip r:embed="rId4"/>
          <a:srcRect/>
          <a:stretch>
            <a:fillRect/>
          </a:stretch>
        </p:blipFill>
        <p:spPr>
          <a:xfrm>
            <a:off x="6925642" y="4824762"/>
            <a:ext cx="1388716" cy="1233318"/>
          </a:xfrm>
          <a:prstGeom prst="rect">
            <a:avLst/>
          </a:prstGeom>
          <a:noFill/>
          <a:ln>
            <a:noFill/>
          </a:ln>
        </p:spPr>
      </p:pic>
      <p:pic>
        <p:nvPicPr>
          <p:cNvPr id="97" name="Google Shape;97;p11"/>
          <p:cNvPicPr preferRelativeResize="0"/>
          <p:nvPr/>
        </p:nvPicPr>
        <p:blipFill rotWithShape="1">
          <a:blip r:embed="rId5"/>
          <a:srcRect/>
          <a:stretch>
            <a:fillRect/>
          </a:stretch>
        </p:blipFill>
        <p:spPr>
          <a:xfrm>
            <a:off x="6644256" y="2780928"/>
            <a:ext cx="1745565" cy="174556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0" y="0"/>
            <a:ext cx="6516216" cy="82677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1"/>
              <a:t>TECHNICAL DETAILS</a:t>
            </a:r>
            <a:endParaRPr>
              <a:latin typeface="Stardos Stencil" panose="02000506070000020003"/>
              <a:ea typeface="Stardos Stencil" panose="02000506070000020003"/>
              <a:cs typeface="Stardos Stencil" panose="02000506070000020003"/>
              <a:sym typeface="Stardos Stencil" panose="02000506070000020003"/>
            </a:endParaRPr>
          </a:p>
        </p:txBody>
      </p:sp>
      <p:sp>
        <p:nvSpPr>
          <p:cNvPr id="103" name="Google Shape;103;p12"/>
          <p:cNvSpPr txBox="1">
            <a:spLocks noGrp="1"/>
          </p:cNvSpPr>
          <p:nvPr>
            <p:ph type="body" idx="1"/>
          </p:nvPr>
        </p:nvSpPr>
        <p:spPr>
          <a:xfrm>
            <a:off x="465463" y="1736859"/>
            <a:ext cx="8267700" cy="16170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D0D0D"/>
              </a:buClr>
              <a:buSzPts val="1800"/>
              <a:buNone/>
            </a:pPr>
            <a:r>
              <a:rPr lang="en-US" sz="1800" b="1" u="sng">
                <a:solidFill>
                  <a:srgbClr val="0D0D0D"/>
                </a:solidFill>
                <a:highlight>
                  <a:srgbClr val="FFFFFF"/>
                </a:highlight>
              </a:rPr>
              <a:t>MongoDB:</a:t>
            </a: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NoSQL database designed for handling large volumes of data.</a:t>
            </a: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Uses flexible, JSON-like documents to store data.</a:t>
            </a: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Supports dynamic schemas, allowing easy updates to data structure.</a:t>
            </a: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Provides horizontal scaling for managing distributed data.</a:t>
            </a:r>
          </a:p>
          <a:p>
            <a:pPr marL="342900" lvl="0" indent="-342900" algn="l" rtl="0">
              <a:spcBef>
                <a:spcPts val="280"/>
              </a:spcBef>
              <a:spcAft>
                <a:spcPts val="0"/>
              </a:spcAft>
              <a:buClr>
                <a:srgbClr val="0D0D0D"/>
              </a:buClr>
              <a:buSzPts val="1400"/>
              <a:buChar char="•"/>
            </a:pPr>
            <a:r>
              <a:rPr lang="en-US" sz="1400">
                <a:solidFill>
                  <a:srgbClr val="0D0D0D"/>
                </a:solidFill>
                <a:highlight>
                  <a:srgbClr val="FFFFFF"/>
                </a:highlight>
              </a:rPr>
              <a:t>Facilitates fast queries and indexing for efficient data retrieval.</a:t>
            </a:r>
          </a:p>
          <a:p>
            <a:pPr marL="0" lvl="0" indent="0" algn="l" rtl="0">
              <a:spcBef>
                <a:spcPts val="360"/>
              </a:spcBef>
              <a:spcAft>
                <a:spcPts val="0"/>
              </a:spcAft>
              <a:buClr>
                <a:schemeClr val="dk1"/>
              </a:buClr>
              <a:buSzPts val="1800"/>
              <a:buNone/>
            </a:pPr>
            <a:endParaRPr sz="1800" b="1" u="sng">
              <a:solidFill>
                <a:srgbClr val="0D0D0D"/>
              </a:solidFill>
              <a:highlight>
                <a:srgbClr val="FFFFFF"/>
              </a:highlight>
            </a:endParaRPr>
          </a:p>
        </p:txBody>
      </p:sp>
      <p:sp>
        <p:nvSpPr>
          <p:cNvPr id="104" name="Google Shape;10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lang="en-US"/>
          </a:p>
        </p:txBody>
      </p:sp>
      <p:pic>
        <p:nvPicPr>
          <p:cNvPr id="105" name="Google Shape;105;p12"/>
          <p:cNvPicPr preferRelativeResize="0"/>
          <p:nvPr/>
        </p:nvPicPr>
        <p:blipFill rotWithShape="1">
          <a:blip r:embed="rId3"/>
          <a:srcRect/>
          <a:stretch>
            <a:fillRect/>
          </a:stretch>
        </p:blipFill>
        <p:spPr>
          <a:xfrm>
            <a:off x="6572998" y="2088831"/>
            <a:ext cx="1912666" cy="637555"/>
          </a:xfrm>
          <a:prstGeom prst="rect">
            <a:avLst/>
          </a:prstGeom>
          <a:noFill/>
          <a:ln>
            <a:noFill/>
          </a:ln>
        </p:spPr>
      </p:pic>
      <p:sp>
        <p:nvSpPr>
          <p:cNvPr id="106" name="Google Shape;106;p12"/>
          <p:cNvSpPr txBox="1"/>
          <p:nvPr/>
        </p:nvSpPr>
        <p:spPr>
          <a:xfrm>
            <a:off x="438150" y="1046652"/>
            <a:ext cx="8267700" cy="63755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D0D0D"/>
              </a:buClr>
              <a:buSzPts val="3600"/>
              <a:buFont typeface="Arial" panose="020B0604020202020204"/>
              <a:buNone/>
            </a:pPr>
            <a:r>
              <a:rPr lang="en-US" sz="3600" b="1" u="sng">
                <a:solidFill>
                  <a:srgbClr val="0D0D0D"/>
                </a:solidFill>
                <a:highlight>
                  <a:srgbClr val="FFFFFF"/>
                </a:highlight>
                <a:latin typeface="Stardos Stencil" panose="02000506070000020003"/>
                <a:ea typeface="Stardos Stencil" panose="02000506070000020003"/>
                <a:cs typeface="Stardos Stencil" panose="02000506070000020003"/>
                <a:sym typeface="Stardos Stencil" panose="02000506070000020003"/>
              </a:rPr>
              <a:t>Backend</a:t>
            </a:r>
          </a:p>
          <a:p>
            <a:pPr marL="0" marR="0" lvl="0" indent="0" algn="l" rtl="0">
              <a:spcBef>
                <a:spcPts val="560"/>
              </a:spcBef>
              <a:spcAft>
                <a:spcPts val="0"/>
              </a:spcAft>
              <a:buClr>
                <a:schemeClr val="dk1"/>
              </a:buClr>
              <a:buSzPts val="2800"/>
              <a:buFont typeface="Arial" panose="020B0604020202020204"/>
              <a:buNone/>
            </a:pPr>
            <a:endParaRPr sz="2800">
              <a:solidFill>
                <a:srgbClr val="0D0D0D"/>
              </a:solidFill>
              <a:highlight>
                <a:srgbClr val="FFFFFF"/>
              </a:highlight>
              <a:latin typeface="Stardos Stencil" panose="02000506070000020003"/>
              <a:ea typeface="Stardos Stencil" panose="02000506070000020003"/>
              <a:cs typeface="Stardos Stencil" panose="02000506070000020003"/>
              <a:sym typeface="Stardos Stencil" panose="02000506070000020003"/>
            </a:endParaRPr>
          </a:p>
          <a:p>
            <a:pPr marL="0" marR="0" lvl="0" indent="0" algn="l" rtl="0">
              <a:spcBef>
                <a:spcPts val="720"/>
              </a:spcBef>
              <a:spcAft>
                <a:spcPts val="0"/>
              </a:spcAft>
              <a:buClr>
                <a:schemeClr val="dk1"/>
              </a:buClr>
              <a:buSzPts val="3600"/>
              <a:buFont typeface="Arial" panose="020B0604020202020204"/>
              <a:buNone/>
            </a:pPr>
            <a:endParaRPr sz="3600" b="1" u="sng">
              <a:solidFill>
                <a:srgbClr val="0D0D0D"/>
              </a:solidFill>
              <a:highlight>
                <a:srgbClr val="FFFFFF"/>
              </a:highlight>
              <a:latin typeface="Stardos Stencil" panose="02000506070000020003"/>
              <a:ea typeface="Stardos Stencil" panose="02000506070000020003"/>
              <a:cs typeface="Stardos Stencil" panose="02000506070000020003"/>
              <a:sym typeface="Stardos Stencil" panose="02000506070000020003"/>
            </a:endParaRPr>
          </a:p>
        </p:txBody>
      </p:sp>
      <p:sp>
        <p:nvSpPr>
          <p:cNvPr id="107" name="Google Shape;107;p12"/>
          <p:cNvSpPr txBox="1"/>
          <p:nvPr/>
        </p:nvSpPr>
        <p:spPr>
          <a:xfrm>
            <a:off x="465463" y="3504117"/>
            <a:ext cx="6698825" cy="1617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D0D0D"/>
              </a:buClr>
              <a:buSzPts val="1800"/>
              <a:buFont typeface="Arial" panose="020B0604020202020204"/>
              <a:buNone/>
            </a:pPr>
            <a:r>
              <a:rPr lang="en-US" sz="1800" b="1" u="sng">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Express:</a:t>
            </a:r>
          </a:p>
          <a:p>
            <a:pPr marL="342900" marR="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Express is a minimal and flexible Node.js web application framework</a:t>
            </a:r>
          </a:p>
          <a:p>
            <a:pPr marL="0" marR="0" lvl="0" indent="0" algn="l" rtl="0">
              <a:spcBef>
                <a:spcPts val="280"/>
              </a:spcBef>
              <a:spcAft>
                <a:spcPts val="0"/>
              </a:spcAft>
              <a:buClr>
                <a:srgbClr val="0D0D0D"/>
              </a:buClr>
              <a:buSzPts val="1400"/>
              <a:buFont typeface="Arial" panose="020B0604020202020204"/>
              <a:buNone/>
            </a:pPr>
            <a:r>
              <a:rPr lang="en-US"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that provides a robust set of features for web and mobile applications.</a:t>
            </a:r>
          </a:p>
          <a:p>
            <a:pPr marL="342900" marR="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Express is a lightweight and flexible routing framework with minimal </a:t>
            </a:r>
          </a:p>
          <a:p>
            <a:pPr marL="0" marR="0" lvl="0" indent="0" algn="l" rtl="0">
              <a:spcBef>
                <a:spcPts val="280"/>
              </a:spcBef>
              <a:spcAft>
                <a:spcPts val="0"/>
              </a:spcAft>
              <a:buClr>
                <a:srgbClr val="0D0D0D"/>
              </a:buClr>
              <a:buSzPts val="1400"/>
              <a:buFont typeface="Arial" panose="020B0604020202020204"/>
              <a:buNone/>
            </a:pPr>
            <a:r>
              <a:rPr lang="en-US"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        core features meant to be augmented through the use of Express middleware modules.</a:t>
            </a:r>
            <a:endParaRPr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08" name="Google Shape;108;p12"/>
          <p:cNvPicPr preferRelativeResize="0"/>
          <p:nvPr/>
        </p:nvPicPr>
        <p:blipFill rotWithShape="1">
          <a:blip r:embed="rId4"/>
          <a:srcRect t="22072" b="22071"/>
          <a:stretch>
            <a:fillRect/>
          </a:stretch>
        </p:blipFill>
        <p:spPr>
          <a:xfrm>
            <a:off x="6813545" y="3752695"/>
            <a:ext cx="1672119" cy="933979"/>
          </a:xfrm>
          <a:prstGeom prst="rect">
            <a:avLst/>
          </a:prstGeom>
          <a:noFill/>
          <a:ln>
            <a:noFill/>
          </a:ln>
        </p:spPr>
      </p:pic>
      <p:sp>
        <p:nvSpPr>
          <p:cNvPr id="109" name="Google Shape;109;p12"/>
          <p:cNvSpPr txBox="1"/>
          <p:nvPr/>
        </p:nvSpPr>
        <p:spPr>
          <a:xfrm>
            <a:off x="438150" y="5085485"/>
            <a:ext cx="6698825" cy="11962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D0D0D"/>
              </a:buClr>
              <a:buSzPts val="1800"/>
              <a:buFont typeface="Arial" panose="020B0604020202020204"/>
              <a:buNone/>
            </a:pPr>
            <a:r>
              <a:rPr lang="en-US" sz="1800" b="1" u="sng">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Postman:</a:t>
            </a:r>
          </a:p>
          <a:p>
            <a:pPr marL="342900" marR="0" lvl="0" indent="-342900" algn="l" rtl="0">
              <a:spcBef>
                <a:spcPts val="280"/>
              </a:spcBef>
              <a:spcAft>
                <a:spcPts val="0"/>
              </a:spcAft>
              <a:buClr>
                <a:srgbClr val="0D0D0D"/>
              </a:buClr>
              <a:buSzPts val="1400"/>
              <a:buFont typeface="Arial" panose="020B0604020202020204"/>
              <a:buChar char="•"/>
            </a:pPr>
            <a:r>
              <a:rPr lang="en-US"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Postman is a global software company that offers an API platform for developers to design, build, test, and collaborate on APIs. </a:t>
            </a:r>
          </a:p>
          <a:p>
            <a:pPr marL="0" marR="0" lvl="0" indent="0" algn="l" rtl="0">
              <a:spcBef>
                <a:spcPts val="280"/>
              </a:spcBef>
              <a:spcAft>
                <a:spcPts val="0"/>
              </a:spcAft>
              <a:buClr>
                <a:schemeClr val="dk1"/>
              </a:buClr>
              <a:buSzPts val="1400"/>
              <a:buFont typeface="Arial" panose="020B0604020202020204"/>
              <a:buNone/>
            </a:pPr>
            <a:endParaRPr sz="1400">
              <a:solidFill>
                <a:srgbClr val="0D0D0D"/>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12"/>
          <p:cNvPicPr preferRelativeResize="0"/>
          <p:nvPr/>
        </p:nvPicPr>
        <p:blipFill rotWithShape="1">
          <a:blip r:embed="rId5"/>
          <a:srcRect/>
          <a:stretch>
            <a:fillRect/>
          </a:stretch>
        </p:blipFill>
        <p:spPr>
          <a:xfrm>
            <a:off x="6948264" y="5308992"/>
            <a:ext cx="1346231" cy="10675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Features</a:t>
            </a:r>
            <a:endParaRPr lang="en-IN" dirty="0"/>
          </a:p>
        </p:txBody>
      </p:sp>
      <p:sp>
        <p:nvSpPr>
          <p:cNvPr id="4" name="Rectangle 1"/>
          <p:cNvSpPr>
            <a:spLocks noGrp="1" noChangeArrowheads="1"/>
          </p:cNvSpPr>
          <p:nvPr>
            <p:ph type="subTitle"/>
          </p:nvPr>
        </p:nvSpPr>
        <p:spPr bwMode="auto">
          <a:xfrm>
            <a:off x="457201" y="1043732"/>
            <a:ext cx="788212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modern </a:t>
            </a:r>
            <a:r>
              <a:rPr lang="en-US" altLang="en-US" sz="2000" dirty="0" smtClean="0">
                <a:latin typeface="Times New Roman" panose="02020603050405020304" pitchFamily="18" charset="0"/>
                <a:cs typeface="Times New Roman" panose="02020603050405020304" pitchFamily="18" charset="0"/>
              </a:rPr>
              <a:t>tourist</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website designed for users to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easily </a:t>
            </a:r>
            <a:r>
              <a:rPr lang="en-US" altLang="en-US" sz="2000" dirty="0" smtClean="0">
                <a:latin typeface="Times New Roman" panose="02020603050405020304" pitchFamily="18" charset="0"/>
                <a:cs typeface="Times New Roman" panose="02020603050405020304" pitchFamily="18" charset="0"/>
              </a:rPr>
              <a:t>explore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easy</a:t>
            </a:r>
            <a:r>
              <a:rPr kumimoji="0" lang="en-US" alt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to search</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a:t>
            </a:r>
            <a:r>
              <a:rPr lang="en-US" altLang="en-US" sz="2000" dirty="0" smtClean="0">
                <a:latin typeface="Times New Roman" panose="02020603050405020304" pitchFamily="18" charset="0"/>
                <a:cs typeface="Times New Roman" panose="02020603050405020304" pitchFamily="18" charset="0"/>
              </a:rPr>
              <a:t>book their </a:t>
            </a:r>
            <a:r>
              <a:rPr lang="en-US" altLang="en-US" sz="2000" dirty="0" err="1" smtClean="0">
                <a:latin typeface="Times New Roman" panose="02020603050405020304" pitchFamily="18" charset="0"/>
                <a:cs typeface="Times New Roman" panose="02020603050405020304" pitchFamily="18" charset="0"/>
              </a:rPr>
              <a:t>favourite</a:t>
            </a:r>
            <a:r>
              <a:rPr lang="en-US" altLang="en-US" sz="2000" dirty="0" smtClean="0">
                <a:latin typeface="Times New Roman" panose="02020603050405020304" pitchFamily="18" charset="0"/>
                <a:cs typeface="Times New Roman" panose="02020603050405020304" pitchFamily="18" charset="0"/>
              </a:rPr>
              <a:t> and affordable place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interface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all devices</a:t>
            </a: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smtClean="0">
                <a:latin typeface="Times New Roman" panose="02020603050405020304" pitchFamily="18" charset="0"/>
                <a:cs typeface="Times New Roman" panose="02020603050405020304" pitchFamily="18" charset="0"/>
              </a:rPr>
              <a:t>Saved </a:t>
            </a:r>
            <a:r>
              <a:rPr lang="en-US" altLang="en-US" sz="2000" dirty="0">
                <a:latin typeface="Times New Roman" panose="02020603050405020304" pitchFamily="18" charset="0"/>
                <a:cs typeface="Times New Roman" panose="02020603050405020304" pitchFamily="18" charset="0"/>
              </a:rPr>
              <a:t>by relevant </a:t>
            </a:r>
            <a:r>
              <a:rPr lang="en-US" altLang="en-US" sz="2000" dirty="0" smtClean="0">
                <a:latin typeface="Times New Roman" panose="02020603050405020304" pitchFamily="18" charset="0"/>
                <a:cs typeface="Times New Roman" panose="02020603050405020304" pitchFamily="18" charset="0"/>
              </a:rPr>
              <a:t>category</a:t>
            </a: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smtClean="0">
                <a:latin typeface="Times New Roman" panose="02020603050405020304" pitchFamily="18" charset="0"/>
                <a:cs typeface="Times New Roman" panose="02020603050405020304" pitchFamily="18" charset="0"/>
              </a:rPr>
              <a:t>Easily defined</a:t>
            </a: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smtClean="0">
                <a:latin typeface="Times New Roman" panose="02020603050405020304" pitchFamily="18" charset="0"/>
                <a:cs typeface="Times New Roman" panose="02020603050405020304" pitchFamily="18" charset="0"/>
              </a:rPr>
              <a:t>Search through relevant means</a:t>
            </a: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smtClean="0">
                <a:latin typeface="Times New Roman" panose="02020603050405020304" pitchFamily="18" charset="0"/>
                <a:cs typeface="Times New Roman" panose="02020603050405020304" pitchFamily="18" charset="0"/>
              </a:rPr>
              <a:t>Able to explore</a:t>
            </a:r>
            <a:endParaRPr lang="en-US" altLang="en-US" sz="2000" dirty="0" smtClean="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Target Audience</a:t>
            </a:r>
          </a:p>
        </p:txBody>
      </p:sp>
      <p:sp>
        <p:nvSpPr>
          <p:cNvPr id="4" name="Rectangle 1"/>
          <p:cNvSpPr>
            <a:spLocks noGrp="1" noChangeArrowheads="1"/>
          </p:cNvSpPr>
          <p:nvPr>
            <p:ph type="subTitle"/>
          </p:nvPr>
        </p:nvSpPr>
        <p:spPr bwMode="auto">
          <a:xfrm>
            <a:off x="348107" y="2151788"/>
            <a:ext cx="3624453"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500" b="1" i="0" u="none" strike="noStrike" cap="none" normalizeH="0" baseline="0" dirty="0">
                <a:ln>
                  <a:noFill/>
                </a:ln>
                <a:solidFill>
                  <a:schemeClr val="tx1"/>
                </a:solidFill>
                <a:effectLst/>
                <a:latin typeface="Arial" panose="020B0604020202020204" pitchFamily="34" charset="0"/>
              </a:rPr>
              <a:t>Who is this for?</a:t>
            </a:r>
          </a:p>
          <a:p>
            <a:pPr marL="0" marR="0" lvl="0" indent="0" algn="l" defTabSz="914400" rtl="0" eaLnBrk="0" fontAlgn="base" latinLnBrk="0" hangingPunct="0">
              <a:lnSpc>
                <a:spcPct val="100000"/>
              </a:lnSpc>
              <a:spcBef>
                <a:spcPct val="0"/>
              </a:spcBef>
              <a:spcAft>
                <a:spcPct val="0"/>
              </a:spcAft>
              <a:buClrTx/>
              <a:buSzTx/>
            </a:pPr>
            <a:r>
              <a:rPr lang="en-US" altLang="en-US" sz="2000" dirty="0" smtClean="0">
                <a:latin typeface="Arial" panose="020B0604020202020204" pitchFamily="34" charset="0"/>
              </a:rPr>
              <a:t>Everyone</a:t>
            </a:r>
          </a:p>
          <a:p>
            <a:pPr marL="0" marR="0" lvl="0" indent="0" algn="l" defTabSz="914400" rtl="0" eaLnBrk="0" fontAlgn="base" latinLnBrk="0" hangingPunct="0">
              <a:lnSpc>
                <a:spcPct val="100000"/>
              </a:lnSpc>
              <a:spcBef>
                <a:spcPct val="0"/>
              </a:spcBef>
              <a:spcAft>
                <a:spcPct val="0"/>
              </a:spcAft>
              <a:buClrTx/>
              <a:buSzTx/>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500" b="1" i="0" u="none" strike="noStrike" cap="none" normalizeH="0" baseline="0" dirty="0">
                <a:ln>
                  <a:noFill/>
                </a:ln>
                <a:solidFill>
                  <a:schemeClr val="tx1"/>
                </a:solidFill>
                <a:effectLst/>
                <a:latin typeface="Arial" panose="020B0604020202020204" pitchFamily="34" charset="0"/>
              </a:rPr>
              <a:t>Goal</a:t>
            </a:r>
            <a:r>
              <a:rPr kumimoji="0" lang="en-US" altLang="en-US" sz="2500" b="0" i="0" u="none" strike="noStrike" cap="none" normalizeH="0" baseline="0" dirty="0" smtClean="0">
                <a:ln>
                  <a:noFill/>
                </a:ln>
                <a:solidFill>
                  <a:schemeClr val="tx1"/>
                </a:solidFill>
                <a:effectLst/>
                <a:latin typeface="Arial" panose="020B0604020202020204" pitchFamily="34" charset="0"/>
              </a:rPr>
              <a:t>: </a:t>
            </a:r>
            <a:r>
              <a:rPr lang="en-US" altLang="en-US" sz="2000" dirty="0" smtClean="0">
                <a:latin typeface="Arial" panose="020B0604020202020204" pitchFamily="34" charset="0"/>
              </a:rPr>
              <a:t>Able to make everyone travel through safe , secure and affordable means such that they can be comfortable wherever they go</a:t>
            </a:r>
            <a:r>
              <a:rPr kumimoji="0" lang="en-US" altLang="en-US" sz="2000" b="0" i="0" u="none" strike="noStrike" cap="none" normalizeH="0" baseline="0" dirty="0" smtClean="0">
                <a:ln>
                  <a:noFill/>
                </a:ln>
                <a:solidFill>
                  <a:schemeClr val="tx1"/>
                </a:solidFill>
                <a:effectLst/>
                <a:latin typeface="Arial" panose="020B0604020202020204" pitchFamily="34"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33" y="1171246"/>
            <a:ext cx="4353560" cy="5229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888736" cy="1389888"/>
          </a:xfrm>
        </p:spPr>
        <p:txBody>
          <a:bodyPr/>
          <a:lstStyle/>
          <a:p>
            <a:r>
              <a:rPr lang="en-US" sz="4000" b="1" dirty="0">
                <a:latin typeface="Times New Roman" panose="02020603050405020304" pitchFamily="18" charset="0"/>
                <a:cs typeface="Times New Roman" panose="02020603050405020304" pitchFamily="18" charset="0"/>
              </a:rPr>
              <a:t>User-Friendly Interface</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p:nvPr>
        </p:nvSpPr>
        <p:spPr>
          <a:xfrm>
            <a:off x="329561" y="1016262"/>
            <a:ext cx="8229240" cy="3977280"/>
          </a:xfrm>
        </p:spPr>
        <p:txBody>
          <a:bodyPr/>
          <a:lstStyle/>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Drag-and-Drop Functionality</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Easily </a:t>
            </a:r>
            <a:r>
              <a:rPr lang="en-US" sz="2500" dirty="0" smtClean="0">
                <a:latin typeface="Times New Roman" panose="02020603050405020304" pitchFamily="18" charset="0"/>
                <a:cs typeface="Times New Roman" panose="02020603050405020304" pitchFamily="18" charset="0"/>
              </a:rPr>
              <a:t>searchable places to go</a:t>
            </a:r>
          </a:p>
          <a:p>
            <a:r>
              <a:rPr lang="en-US" sz="2500" dirty="0" smtClean="0">
                <a:latin typeface="Times New Roman" panose="02020603050405020304" pitchFamily="18" charset="0"/>
                <a:cs typeface="Times New Roman" panose="02020603050405020304" pitchFamily="18" charset="0"/>
              </a:rPr>
              <a:t>to</a:t>
            </a:r>
          </a:p>
          <a:p>
            <a:pPr>
              <a:buFont typeface="Arial" panose="020B0604020202020204" pitchFamily="34" charset="0"/>
              <a:buChar char="•"/>
            </a:pPr>
            <a:r>
              <a:rPr lang="en-US" sz="2500" b="1" dirty="0" smtClean="0">
                <a:latin typeface="Times New Roman" panose="02020603050405020304" pitchFamily="18" charset="0"/>
                <a:cs typeface="Times New Roman" panose="02020603050405020304" pitchFamily="18" charset="0"/>
              </a:rPr>
              <a:t>Rich </a:t>
            </a:r>
            <a:r>
              <a:rPr lang="en-US" sz="2500" b="1" dirty="0">
                <a:latin typeface="Times New Roman" panose="02020603050405020304" pitchFamily="18" charset="0"/>
                <a:cs typeface="Times New Roman" panose="02020603050405020304" pitchFamily="18" charset="0"/>
              </a:rPr>
              <a:t>Text Editor</a:t>
            </a:r>
            <a:r>
              <a:rPr lang="en-US" sz="2500" dirty="0">
                <a:latin typeface="Times New Roman" panose="02020603050405020304" pitchFamily="18" charset="0"/>
                <a:cs typeface="Times New Roman" panose="02020603050405020304" pitchFamily="18" charset="0"/>
              </a:rPr>
              <a:t>: Built-in tools </a:t>
            </a:r>
            <a:r>
              <a:rPr lang="en-US" sz="2500" dirty="0" smtClean="0">
                <a:latin typeface="Times New Roman" panose="02020603050405020304" pitchFamily="18" charset="0"/>
                <a:cs typeface="Times New Roman" panose="02020603050405020304" pitchFamily="18" charset="0"/>
              </a:rPr>
              <a:t>for to places they want to go and according to what they can afford.</a:t>
            </a:r>
            <a:endParaRPr lang="en-US" sz="25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500" b="1" dirty="0">
                <a:latin typeface="Times New Roman" panose="02020603050405020304" pitchFamily="18" charset="0"/>
                <a:cs typeface="Times New Roman" panose="02020603050405020304" pitchFamily="18" charset="0"/>
              </a:rPr>
              <a:t>Intuitive Navigation</a:t>
            </a:r>
            <a:r>
              <a:rPr lang="en-US" sz="2500" dirty="0">
                <a:latin typeface="Times New Roman" panose="02020603050405020304" pitchFamily="18" charset="0"/>
                <a:cs typeface="Times New Roman" panose="02020603050405020304" pitchFamily="18" charset="0"/>
              </a:rPr>
              <a:t>: Simple menus for easy access to different sections of the website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Languages</a:t>
            </a:r>
          </a:p>
        </p:txBody>
      </p:sp>
      <p:sp>
        <p:nvSpPr>
          <p:cNvPr id="3" name="Subtitle 2"/>
          <p:cNvSpPr>
            <a:spLocks noGrp="1"/>
          </p:cNvSpPr>
          <p:nvPr>
            <p:ph type="subTitle"/>
          </p:nvPr>
        </p:nvSpPr>
        <p:spPr>
          <a:xfrm>
            <a:off x="168172" y="1061863"/>
            <a:ext cx="5486040" cy="5025670"/>
          </a:xfrm>
        </p:spPr>
        <p:txBody>
          <a:bodyPr/>
          <a:lstStyle/>
          <a:p>
            <a:r>
              <a:rPr lang="en-US" sz="2000" b="1" dirty="0" err="1" smtClean="0">
                <a:latin typeface="Times New Roman" panose="02020603050405020304" pitchFamily="18" charset="0"/>
                <a:cs typeface="Times New Roman" panose="02020603050405020304" pitchFamily="18" charset="0"/>
              </a:rPr>
              <a:t>MongoDB</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NoSQL database that stores data in flexible, JSON-like documents, perfect for content-rich applications like blogs.</a:t>
            </a:r>
          </a:p>
          <a:p>
            <a:r>
              <a:rPr lang="en-US" sz="2000" b="1" dirty="0">
                <a:latin typeface="Times New Roman" panose="02020603050405020304" pitchFamily="18" charset="0"/>
                <a:cs typeface="Times New Roman" panose="02020603050405020304" pitchFamily="18" charset="0"/>
              </a:rPr>
              <a:t>Express.js</a:t>
            </a:r>
          </a:p>
          <a:p>
            <a:r>
              <a:rPr lang="en-US" sz="2000" dirty="0">
                <a:latin typeface="Times New Roman" panose="02020603050405020304" pitchFamily="18" charset="0"/>
                <a:cs typeface="Times New Roman" panose="02020603050405020304" pitchFamily="18" charset="0"/>
              </a:rPr>
              <a:t>A minimal and flexible Node.js web application framework that provides a robust set of features for web and mobile applications.</a:t>
            </a:r>
          </a:p>
          <a:p>
            <a:r>
              <a:rPr lang="en-US" sz="2000" b="1" dirty="0">
                <a:latin typeface="Times New Roman" panose="02020603050405020304" pitchFamily="18" charset="0"/>
                <a:cs typeface="Times New Roman" panose="02020603050405020304" pitchFamily="18" charset="0"/>
              </a:rPr>
              <a:t>React</a:t>
            </a:r>
          </a:p>
          <a:p>
            <a:r>
              <a:rPr lang="en-US" sz="2000" dirty="0">
                <a:latin typeface="Times New Roman" panose="02020603050405020304" pitchFamily="18" charset="0"/>
                <a:cs typeface="Times New Roman" panose="02020603050405020304" pitchFamily="18" charset="0"/>
              </a:rPr>
              <a:t>A powerful JavaScript library for building user interfaces, enabling the creation of dynamic, responsive, and interactive </a:t>
            </a:r>
            <a:r>
              <a:rPr lang="en-US" sz="2000" dirty="0" smtClean="0">
                <a:latin typeface="Times New Roman" panose="02020603050405020304" pitchFamily="18" charset="0"/>
                <a:cs typeface="Times New Roman" panose="02020603050405020304" pitchFamily="18" charset="0"/>
              </a:rPr>
              <a:t>travel experiences</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Node.js</a:t>
            </a:r>
          </a:p>
          <a:p>
            <a:r>
              <a:rPr lang="en-US" sz="2000" dirty="0">
                <a:latin typeface="Times New Roman" panose="02020603050405020304" pitchFamily="18" charset="0"/>
                <a:cs typeface="Times New Roman" panose="02020603050405020304" pitchFamily="18" charset="0"/>
              </a:rPr>
              <a:t>A JavaScript runtime built on Chrome's V8 JavaScript engine, allowing server-side scripting and efficient data handling.</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datastoreItem>
</file>

<file path=customXml/itemProps2.xml><?xml version="1.0" encoding="utf-8"?>
<ds:datastoreItem xmlns:ds="http://schemas.openxmlformats.org/officeDocument/2006/customXml" ds:itemID="{4A62A602-78C1-468C-BB25-57CD481DB741}">
  <ds:schemaRefs/>
</ds:datastoreItem>
</file>

<file path=customXml/itemProps3.xml><?xml version="1.0" encoding="utf-8"?>
<ds:datastoreItem xmlns:ds="http://schemas.openxmlformats.org/officeDocument/2006/customXml" ds:itemID="{491DF113-39A2-46D5-BFDA-E63300A9ECAB}">
  <ds:schemaRefs/>
</ds:datastoreItem>
</file>

<file path=docProps/app.xml><?xml version="1.0" encoding="utf-8"?>
<Properties xmlns="http://schemas.openxmlformats.org/officeDocument/2006/extended-properties" xmlns:vt="http://schemas.openxmlformats.org/officeDocument/2006/docPropsVTypes">
  <TotalTime>296</TotalTime>
  <Words>737</Words>
  <Application>Microsoft Office PowerPoint</Application>
  <PresentationFormat>On-screen Show (4:3)</PresentationFormat>
  <Paragraphs>104</Paragraphs>
  <Slides>12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MS PGothic</vt:lpstr>
      <vt:lpstr>Arial</vt:lpstr>
      <vt:lpstr>Calibri</vt:lpstr>
      <vt:lpstr>DejaVu Sans</vt:lpstr>
      <vt:lpstr>Stardos Stencil</vt:lpstr>
      <vt:lpstr>Times New Roman</vt:lpstr>
      <vt:lpstr>Office Theme</vt:lpstr>
      <vt:lpstr>PowerPoint Presentation</vt:lpstr>
      <vt:lpstr>PowerPoint Presentation</vt:lpstr>
      <vt:lpstr>SDLC MODEL</vt:lpstr>
      <vt:lpstr>TECHNICAL DETAILS</vt:lpstr>
      <vt:lpstr>TECHNICAL DETAILS</vt:lpstr>
      <vt:lpstr> Features</vt:lpstr>
      <vt:lpstr>Target Audience</vt:lpstr>
      <vt:lpstr>User-Friendly Interface </vt:lpstr>
      <vt:lpstr>Languages</vt:lpstr>
      <vt:lpstr>ER Diagram</vt:lpstr>
      <vt:lpstr>CONCLUSION</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bb</cp:lastModifiedBy>
  <cp:revision>2309</cp:revision>
  <dcterms:created xsi:type="dcterms:W3CDTF">2010-04-09T07:36:00Z</dcterms:created>
  <dcterms:modified xsi:type="dcterms:W3CDTF">2025-03-06T12:35:18Z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y fmtid="{D5CDD505-2E9C-101B-9397-08002B2CF9AE}" pid="14" name="ICV">
    <vt:lpwstr>ECFFA8AD98544B5585AC625261DD6A86_12</vt:lpwstr>
  </property>
  <property fmtid="{D5CDD505-2E9C-101B-9397-08002B2CF9AE}" pid="15" name="KSOProductBuildVer">
    <vt:lpwstr>1033-12.2.0.19307</vt:lpwstr>
  </property>
</Properties>
</file>