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63" r:id="rId13"/>
    <p:sldId id="271" r:id="rId14"/>
    <p:sldId id="264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Small Language Models: Survey, Measurements, and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Authors: </a:t>
            </a:r>
            <a:r>
              <a:rPr dirty="0" err="1"/>
              <a:t>Zhenyan</a:t>
            </a:r>
            <a:r>
              <a:rPr dirty="0"/>
              <a:t> Lu, Xiang Li, </a:t>
            </a:r>
            <a:r>
              <a:rPr dirty="0" err="1"/>
              <a:t>Dongqi</a:t>
            </a:r>
            <a:r>
              <a:rPr dirty="0"/>
              <a:t> Cai, et al.</a:t>
            </a:r>
          </a:p>
          <a:p>
            <a:r>
              <a:rPr dirty="0"/>
              <a:t>Affiliation: Beijing University of Posts and Telecommunications, Peng Cheng Laboratory, etc.</a:t>
            </a:r>
            <a:endParaRPr lang="en-US" dirty="0"/>
          </a:p>
          <a:p>
            <a:r>
              <a:rPr lang="en-IN" dirty="0"/>
              <a:t>Short Story by: Samarth Sharma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5B618F-3801-8AC9-FEE3-419B8935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0"/>
            <a:ext cx="725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In-Context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Improves accuracy by ~2.1% on average.</a:t>
            </a:r>
          </a:p>
          <a:p>
            <a:r>
              <a:rPr dirty="0"/>
              <a:t>Larger models excel more in this capability.</a:t>
            </a:r>
          </a:p>
          <a:p>
            <a:r>
              <a:rPr dirty="0"/>
              <a:t>Tasks like </a:t>
            </a:r>
            <a:r>
              <a:rPr lang="en-US" dirty="0"/>
              <a:t>the </a:t>
            </a:r>
            <a:r>
              <a:rPr dirty="0"/>
              <a:t>ARC Challenge benefit significantly, simpler tasks less so.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Measured on Jetson Orin (GPU) and smartphones (CPU).</a:t>
            </a:r>
          </a:p>
          <a:p>
            <a:r>
              <a:rPr dirty="0"/>
              <a:t>Quantization reduces latency and memory usage.</a:t>
            </a:r>
          </a:p>
          <a:p>
            <a:r>
              <a:rPr dirty="0"/>
              <a:t>Challenges: Larger vocabularies increase memory demands.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A27669-83B2-08B2-C785-359AC3CC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55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Architectural choices impact runtime costs more than parameter count.</a:t>
            </a:r>
          </a:p>
          <a:p>
            <a:r>
              <a:rPr dirty="0"/>
              <a:t>SLMs are significantly overtrained for robustness in real-world deployment.</a:t>
            </a:r>
          </a:p>
          <a:p>
            <a:r>
              <a:rPr dirty="0"/>
              <a:t>Need for specialized datasets for tasks like mathematics and logic.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B8EE077-BB8F-FD3F-0DC1-7B818198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" y="1746504"/>
            <a:ext cx="8978247" cy="31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SLMs show remarkable growth and potential.</a:t>
            </a:r>
          </a:p>
          <a:p>
            <a:r>
              <a:rPr dirty="0"/>
              <a:t>Practical for on-device applications, with progress in commonsense reasoning and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GitHub repository link for more details: https://github.com/UbiquitousLearning/SLM_Survey.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Small Language Models (SLMs) focus on efficiency and resource constraints.</a:t>
            </a:r>
          </a:p>
          <a:p>
            <a:r>
              <a:rPr dirty="0"/>
              <a:t>Aim for democratizing AI by making it affordable and accessible.</a:t>
            </a:r>
          </a:p>
          <a:p>
            <a:r>
              <a:rPr dirty="0"/>
              <a:t>Scope: Models between 100M–5B parameters with on-device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D3F9B-5968-9658-5976-3DC175BC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0" y="2109161"/>
            <a:ext cx="8932848" cy="243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Comprehensive review of 59 state-of-the-art SLMs.</a:t>
            </a:r>
          </a:p>
          <a:p>
            <a:r>
              <a:rPr dirty="0"/>
              <a:t>Benchmarking:</a:t>
            </a:r>
          </a:p>
          <a:p>
            <a:pPr marL="0" indent="0">
              <a:buNone/>
            </a:pPr>
            <a:r>
              <a:rPr dirty="0"/>
              <a:t>   - Commonsense reasoning.</a:t>
            </a:r>
          </a:p>
          <a:p>
            <a:pPr marL="0" indent="0">
              <a:buNone/>
            </a:pPr>
            <a:r>
              <a:rPr dirty="0"/>
              <a:t>   - Mathematics.</a:t>
            </a:r>
          </a:p>
          <a:p>
            <a:pPr marL="0" indent="0">
              <a:buNone/>
            </a:pPr>
            <a:r>
              <a:rPr dirty="0"/>
              <a:t>   - In-context learning.</a:t>
            </a:r>
          </a:p>
          <a:p>
            <a:r>
              <a:rPr dirty="0"/>
              <a:t>Evaluation of runtime costs like memory footprint and latency.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Decoder-only transformer models.</a:t>
            </a:r>
          </a:p>
          <a:p>
            <a:r>
              <a:rPr dirty="0"/>
              <a:t>Innovations:</a:t>
            </a:r>
          </a:p>
          <a:p>
            <a:pPr marL="0" indent="0">
              <a:buNone/>
            </a:pPr>
            <a:r>
              <a:rPr dirty="0"/>
              <a:t>   - Group Query Attention (GQA).</a:t>
            </a:r>
          </a:p>
          <a:p>
            <a:pPr marL="0" indent="0">
              <a:buNone/>
            </a:pPr>
            <a:r>
              <a:rPr dirty="0"/>
              <a:t>   - RMS Normalization.</a:t>
            </a:r>
          </a:p>
          <a:p>
            <a:r>
              <a:rPr dirty="0"/>
              <a:t>Vocabulary size trends (&gt;50k for latest SLMs).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742F-C7B0-AAD5-21C3-487955D3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A459-222F-C66C-F2A2-F5390ED1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8AC3AE-01B7-BB28-CAF3-30685ED5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1" y="328258"/>
            <a:ext cx="8918764" cy="58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1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Popular datasets include The Pile, </a:t>
            </a:r>
            <a:r>
              <a:rPr dirty="0" err="1"/>
              <a:t>RedPajama</a:t>
            </a:r>
            <a:r>
              <a:rPr dirty="0"/>
              <a:t>, and </a:t>
            </a:r>
            <a:r>
              <a:rPr dirty="0" err="1"/>
              <a:t>RefinedWeb</a:t>
            </a:r>
            <a:r>
              <a:rPr dirty="0"/>
              <a:t>.</a:t>
            </a:r>
          </a:p>
          <a:p>
            <a:r>
              <a:rPr dirty="0"/>
              <a:t>Trends toward using model-based filtering.</a:t>
            </a:r>
          </a:p>
          <a:p>
            <a:r>
              <a:rPr dirty="0"/>
              <a:t>Overtraining compared to Chinchilla law for better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8829C9-A2E0-6AAF-BF6D-C684B9DA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0381"/>
            <a:ext cx="9144000" cy="25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Tasks:</a:t>
            </a:r>
          </a:p>
          <a:p>
            <a:pPr marL="0" indent="0">
              <a:buNone/>
            </a:pPr>
            <a:r>
              <a:rPr dirty="0"/>
              <a:t>   - Commonsense reasoning.</a:t>
            </a:r>
          </a:p>
          <a:p>
            <a:pPr marL="0" indent="0">
              <a:buNone/>
            </a:pPr>
            <a:r>
              <a:rPr dirty="0"/>
              <a:t>   - Problem-solving.</a:t>
            </a:r>
          </a:p>
          <a:p>
            <a:pPr marL="0" indent="0">
              <a:buNone/>
            </a:pPr>
            <a:r>
              <a:rPr dirty="0"/>
              <a:t>   - Mathematics.</a:t>
            </a:r>
          </a:p>
          <a:p>
            <a:r>
              <a:rPr dirty="0"/>
              <a:t>Key Metrics: Accuracy (e.g., Phi-3-mini leads in Math).</a:t>
            </a:r>
          </a:p>
          <a:p>
            <a:r>
              <a:rPr dirty="0"/>
              <a:t>Insights: SLMs closing gaps with LLMs in many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353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Small Language Models: Survey, Measurements, and Insights</vt:lpstr>
      <vt:lpstr>Introduction</vt:lpstr>
      <vt:lpstr>PowerPoint Presentation</vt:lpstr>
      <vt:lpstr>Key Contributions</vt:lpstr>
      <vt:lpstr>SLM Architectures</vt:lpstr>
      <vt:lpstr>PowerPoint Presentation</vt:lpstr>
      <vt:lpstr>Training Insights</vt:lpstr>
      <vt:lpstr>PowerPoint Presentation</vt:lpstr>
      <vt:lpstr>Evaluation</vt:lpstr>
      <vt:lpstr>PowerPoint Presentation</vt:lpstr>
      <vt:lpstr>In-Context Learning</vt:lpstr>
      <vt:lpstr>Runtime Costs</vt:lpstr>
      <vt:lpstr>PowerPoint Presentation</vt:lpstr>
      <vt:lpstr>Insights and Future Directions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Samarth Shyamsundar Sharma</cp:lastModifiedBy>
  <cp:revision>3</cp:revision>
  <dcterms:created xsi:type="dcterms:W3CDTF">2013-01-27T09:14:16Z</dcterms:created>
  <dcterms:modified xsi:type="dcterms:W3CDTF">2024-12-05T19:53:03Z</dcterms:modified>
  <cp:category/>
</cp:coreProperties>
</file>