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7f7a7bf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7f7a7bf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7f7a7bf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7f7a7bf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7fd60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7fd60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7fd60cc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7fd60cc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80d84e4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80d84e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80d84e4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80d84e4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80d84e45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80d84e45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80d84e45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80d84e45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80d84e4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80d84e4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80d84e45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80d84e45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7f7a7b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7f7a7b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80d84e4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80d84e45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80d84e4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80d84e4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059b263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059b263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81930bda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81930bda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81930bda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81930bda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81930bda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81930bda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059b263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059b263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81930bda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81930bda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981930bda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981930bda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81930bda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81930bda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7f7a7bf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7f7a7bf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7f7a7bf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7f7a7bf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7f7a7bf5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7f7a7bf5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7f7a7bf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7f7a7bf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7f7a7bf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7f7a7bf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7f7a7bf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7f7a7bf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7f7a7bf5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7f7a7bf5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591725"/>
            <a:ext cx="8520600" cy="86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DS PROJECT</a:t>
            </a:r>
            <a:endParaRPr/>
          </a:p>
          <a:p>
            <a:pPr indent="0" lvl="0" marL="0" rtl="0" algn="l">
              <a:spcBef>
                <a:spcPts val="0"/>
              </a:spcBef>
              <a:spcAft>
                <a:spcPts val="0"/>
              </a:spcAft>
              <a:buNone/>
            </a:pPr>
            <a:r>
              <a:rPr lang="en" sz="2650"/>
              <a:t>Analysing health trends and students’ participation in sports</a:t>
            </a:r>
            <a:r>
              <a:rPr lang="en"/>
              <a:t> </a:t>
            </a:r>
            <a:endParaRPr/>
          </a:p>
        </p:txBody>
      </p:sp>
      <p:sp>
        <p:nvSpPr>
          <p:cNvPr id="86" name="Google Shape;86;p13"/>
          <p:cNvSpPr txBox="1"/>
          <p:nvPr>
            <p:ph idx="1" type="subTitle"/>
          </p:nvPr>
        </p:nvSpPr>
        <p:spPr>
          <a:xfrm>
            <a:off x="648600" y="3155175"/>
            <a:ext cx="8183700" cy="861000"/>
          </a:xfrm>
          <a:prstGeom prst="rect">
            <a:avLst/>
          </a:prstGeom>
        </p:spPr>
        <p:txBody>
          <a:bodyPr anchorCtr="0" anchor="t" bIns="91425" lIns="91425" spcFirstLastPara="1" rIns="91425" wrap="square" tIns="91425">
            <a:normAutofit/>
          </a:bodyPr>
          <a:lstStyle/>
          <a:p>
            <a:pPr indent="-361950" lvl="8" marL="5486400" rtl="0" algn="l">
              <a:spcBef>
                <a:spcPts val="0"/>
              </a:spcBef>
              <a:spcAft>
                <a:spcPts val="0"/>
              </a:spcAft>
              <a:buClr>
                <a:srgbClr val="000000"/>
              </a:buClr>
              <a:buSzPts val="2100"/>
              <a:buChar char="-"/>
            </a:pPr>
            <a:r>
              <a:rPr lang="en">
                <a:solidFill>
                  <a:srgbClr val="000000"/>
                </a:solidFill>
              </a:rPr>
              <a:t>ME21B1041</a:t>
            </a:r>
            <a:endParaRPr>
              <a:solidFill>
                <a:srgbClr val="000000"/>
              </a:solidFill>
            </a:endParaRPr>
          </a:p>
          <a:p>
            <a:pPr indent="-361950" lvl="8" marL="5486400" rtl="0" algn="l">
              <a:spcBef>
                <a:spcPts val="0"/>
              </a:spcBef>
              <a:spcAft>
                <a:spcPts val="0"/>
              </a:spcAft>
              <a:buClr>
                <a:srgbClr val="000000"/>
              </a:buClr>
              <a:buSzPts val="2100"/>
              <a:buChar char="-"/>
            </a:pPr>
            <a:r>
              <a:rPr lang="en">
                <a:solidFill>
                  <a:srgbClr val="000000"/>
                </a:solidFill>
              </a:rPr>
              <a:t>ME21B1005</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Data Integration: We merged data from different sources into a single dataset, aligning it based on common identifiers. This allowed us to combine the information collected through Google Forms, surveys, and historical trends into one cohesive dataset for analysis.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Quality Assurance: Finally, we conducted quality assurance checks to ensure that the cleaned data met our project's quality standards. We looked for potential issues or inconsistencies that might affect the reliability of our analysis.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By conducting thorough data cleaning, we have prepared the dataset for further analysis and insights extraction. The cleaned and structured data will now serve as the foundation for our data science techniques, including data visualization and statistical analysis. This process is critical to ensure that the results and insights derived from the data are accurate and reliable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Here is a graph chart </a:t>
            </a:r>
            <a:endParaRPr>
              <a:solidFill>
                <a:schemeClr val="dk1"/>
              </a:solidFill>
            </a:endParaRPr>
          </a:p>
          <a:p>
            <a:pPr indent="0" lvl="0" marL="0" rtl="0" algn="l">
              <a:spcBef>
                <a:spcPts val="1200"/>
              </a:spcBef>
              <a:spcAft>
                <a:spcPts val="0"/>
              </a:spcAft>
              <a:buNone/>
            </a:pPr>
            <a:r>
              <a:rPr lang="en">
                <a:solidFill>
                  <a:schemeClr val="dk1"/>
                </a:solidFill>
              </a:rPr>
              <a:t>r</a:t>
            </a:r>
            <a:r>
              <a:rPr lang="en">
                <a:solidFill>
                  <a:schemeClr val="dk1"/>
                </a:solidFill>
              </a:rPr>
              <a:t>epresenting the options </a:t>
            </a:r>
            <a:endParaRPr>
              <a:solidFill>
                <a:schemeClr val="dk1"/>
              </a:solidFill>
            </a:endParaRPr>
          </a:p>
          <a:p>
            <a:pPr indent="0" lvl="0" marL="0" rtl="0" algn="l">
              <a:spcBef>
                <a:spcPts val="1200"/>
              </a:spcBef>
              <a:spcAft>
                <a:spcPts val="0"/>
              </a:spcAft>
              <a:buNone/>
            </a:pPr>
            <a:r>
              <a:rPr lang="en">
                <a:solidFill>
                  <a:schemeClr val="dk1"/>
                </a:solidFill>
              </a:rPr>
              <a:t>s</a:t>
            </a:r>
            <a:r>
              <a:rPr lang="en">
                <a:solidFill>
                  <a:schemeClr val="dk1"/>
                </a:solidFill>
              </a:rPr>
              <a:t>tudents chose for the question</a:t>
            </a:r>
            <a:endParaRPr>
              <a:solidFill>
                <a:schemeClr val="dk1"/>
              </a:solidFill>
            </a:endParaRPr>
          </a:p>
          <a:p>
            <a:pPr indent="0" lvl="0" marL="0" rtl="0" algn="l">
              <a:spcBef>
                <a:spcPts val="1200"/>
              </a:spcBef>
              <a:spcAft>
                <a:spcPts val="0"/>
              </a:spcAft>
              <a:buNone/>
            </a:pPr>
            <a:r>
              <a:rPr lang="en">
                <a:solidFill>
                  <a:schemeClr val="dk1"/>
                </a:solidFill>
              </a:rPr>
              <a:t>“Which factor hinders your</a:t>
            </a:r>
            <a:endParaRPr>
              <a:solidFill>
                <a:schemeClr val="dk1"/>
              </a:solidFill>
            </a:endParaRPr>
          </a:p>
          <a:p>
            <a:pPr indent="0" lvl="0" marL="0" rtl="0" algn="l">
              <a:spcBef>
                <a:spcPts val="1200"/>
              </a:spcBef>
              <a:spcAft>
                <a:spcPts val="0"/>
              </a:spcAft>
              <a:buNone/>
            </a:pPr>
            <a:r>
              <a:rPr lang="en">
                <a:solidFill>
                  <a:schemeClr val="dk1"/>
                </a:solidFill>
              </a:rPr>
              <a:t>p</a:t>
            </a:r>
            <a:r>
              <a:rPr lang="en">
                <a:solidFill>
                  <a:schemeClr val="dk1"/>
                </a:solidFill>
              </a:rPr>
              <a:t>hysical activity the most?”.</a:t>
            </a:r>
            <a:endParaRPr>
              <a:solidFill>
                <a:schemeClr val="dk1"/>
              </a:solidFill>
            </a:endParaRPr>
          </a:p>
          <a:p>
            <a:pPr indent="0" lvl="0" marL="0" rtl="0" algn="l">
              <a:spcBef>
                <a:spcPts val="1200"/>
              </a:spcBef>
              <a:spcAft>
                <a:spcPts val="0"/>
              </a:spcAft>
              <a:buNone/>
            </a:pPr>
            <a:r>
              <a:rPr lang="en">
                <a:solidFill>
                  <a:schemeClr val="dk1"/>
                </a:solidFill>
              </a:rPr>
              <a:t>We sorted it according to sports</a:t>
            </a:r>
            <a:endParaRPr>
              <a:solidFill>
                <a:schemeClr val="dk1"/>
              </a:solidFill>
            </a:endParaRPr>
          </a:p>
          <a:p>
            <a:pPr indent="0" lvl="0" marL="0" rtl="0" algn="l">
              <a:spcBef>
                <a:spcPts val="1200"/>
              </a:spcBef>
              <a:spcAft>
                <a:spcPts val="1200"/>
              </a:spcAft>
              <a:buNone/>
            </a:pPr>
            <a:r>
              <a:rPr lang="en">
                <a:solidFill>
                  <a:schemeClr val="dk1"/>
                </a:solidFill>
              </a:rPr>
              <a:t>And branch.</a:t>
            </a:r>
            <a:endParaRPr>
              <a:solidFill>
                <a:schemeClr val="dk1"/>
              </a:solidFill>
            </a:endParaRPr>
          </a:p>
        </p:txBody>
      </p:sp>
      <p:pic>
        <p:nvPicPr>
          <p:cNvPr id="155" name="Google Shape;155;p24"/>
          <p:cNvPicPr preferRelativeResize="0"/>
          <p:nvPr/>
        </p:nvPicPr>
        <p:blipFill>
          <a:blip r:embed="rId3">
            <a:alphaModFix/>
          </a:blip>
          <a:stretch>
            <a:fillRect/>
          </a:stretch>
        </p:blipFill>
        <p:spPr>
          <a:xfrm>
            <a:off x="3718025" y="1152475"/>
            <a:ext cx="5114275"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sp>
        <p:nvSpPr>
          <p:cNvPr id="161" name="Google Shape;161;p25"/>
          <p:cNvSpPr txBox="1"/>
          <p:nvPr>
            <p:ph idx="1" type="body"/>
          </p:nvPr>
        </p:nvSpPr>
        <p:spPr>
          <a:xfrm>
            <a:off x="311700" y="1152475"/>
            <a:ext cx="8520600" cy="38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This is a graph charts </a:t>
            </a:r>
            <a:endParaRPr sz="1200">
              <a:solidFill>
                <a:schemeClr val="dk1"/>
              </a:solidFill>
            </a:endParaRPr>
          </a:p>
          <a:p>
            <a:pPr indent="0" lvl="0" marL="0" rtl="0" algn="l">
              <a:spcBef>
                <a:spcPts val="1200"/>
              </a:spcBef>
              <a:spcAft>
                <a:spcPts val="0"/>
              </a:spcAft>
              <a:buNone/>
            </a:pPr>
            <a:r>
              <a:rPr lang="en" sz="1200">
                <a:solidFill>
                  <a:schemeClr val="dk1"/>
                </a:solidFill>
              </a:rPr>
              <a:t>representing the students</a:t>
            </a:r>
            <a:endParaRPr sz="1200">
              <a:solidFill>
                <a:schemeClr val="dk1"/>
              </a:solidFill>
            </a:endParaRPr>
          </a:p>
          <a:p>
            <a:pPr indent="0" lvl="0" marL="0" rtl="0" algn="l">
              <a:spcBef>
                <a:spcPts val="1200"/>
              </a:spcBef>
              <a:spcAft>
                <a:spcPts val="0"/>
              </a:spcAft>
              <a:buNone/>
            </a:pPr>
            <a:r>
              <a:rPr lang="en" sz="1200">
                <a:solidFill>
                  <a:schemeClr val="dk1"/>
                </a:solidFill>
              </a:rPr>
              <a:t>tha</a:t>
            </a:r>
            <a:r>
              <a:rPr lang="en" sz="1200">
                <a:solidFill>
                  <a:schemeClr val="dk1"/>
                </a:solidFill>
              </a:rPr>
              <a:t>t chose volleyball </a:t>
            </a:r>
            <a:endParaRPr sz="1200">
              <a:solidFill>
                <a:schemeClr val="dk1"/>
              </a:solidFill>
            </a:endParaRPr>
          </a:p>
          <a:p>
            <a:pPr indent="0" lvl="0" marL="0" rtl="0" algn="l">
              <a:spcBef>
                <a:spcPts val="1200"/>
              </a:spcBef>
              <a:spcAft>
                <a:spcPts val="0"/>
              </a:spcAft>
              <a:buNone/>
            </a:pPr>
            <a:r>
              <a:rPr lang="en" sz="1200">
                <a:solidFill>
                  <a:schemeClr val="dk1"/>
                </a:solidFill>
              </a:rPr>
              <a:t>f</a:t>
            </a:r>
            <a:r>
              <a:rPr lang="en" sz="1200">
                <a:solidFill>
                  <a:schemeClr val="dk1"/>
                </a:solidFill>
              </a:rPr>
              <a:t>or the inter department</a:t>
            </a:r>
            <a:endParaRPr sz="1200">
              <a:solidFill>
                <a:schemeClr val="dk1"/>
              </a:solidFill>
            </a:endParaRPr>
          </a:p>
          <a:p>
            <a:pPr indent="0" lvl="0" marL="0" rtl="0" algn="l">
              <a:spcBef>
                <a:spcPts val="1200"/>
              </a:spcBef>
              <a:spcAft>
                <a:spcPts val="0"/>
              </a:spcAft>
              <a:buNone/>
            </a:pPr>
            <a:r>
              <a:rPr lang="en" sz="1200">
                <a:solidFill>
                  <a:schemeClr val="dk1"/>
                </a:solidFill>
              </a:rPr>
              <a:t>s</a:t>
            </a:r>
            <a:r>
              <a:rPr lang="en" sz="1200">
                <a:solidFill>
                  <a:schemeClr val="dk1"/>
                </a:solidFill>
              </a:rPr>
              <a:t>ports meet. We sorted it</a:t>
            </a:r>
            <a:endParaRPr sz="1200">
              <a:solidFill>
                <a:schemeClr val="dk1"/>
              </a:solidFill>
            </a:endParaRPr>
          </a:p>
          <a:p>
            <a:pPr indent="0" lvl="0" marL="0" rtl="0" algn="l">
              <a:spcBef>
                <a:spcPts val="1200"/>
              </a:spcBef>
              <a:spcAft>
                <a:spcPts val="0"/>
              </a:spcAft>
              <a:buNone/>
            </a:pPr>
            <a:r>
              <a:rPr lang="en" sz="1200">
                <a:solidFill>
                  <a:schemeClr val="dk1"/>
                </a:solidFill>
              </a:rPr>
              <a:t>according to their branch,</a:t>
            </a:r>
            <a:endParaRPr sz="1200">
              <a:solidFill>
                <a:schemeClr val="dk1"/>
              </a:solidFill>
            </a:endParaRPr>
          </a:p>
          <a:p>
            <a:pPr indent="0" lvl="0" marL="0" rtl="0" algn="l">
              <a:spcBef>
                <a:spcPts val="1200"/>
              </a:spcBef>
              <a:spcAft>
                <a:spcPts val="0"/>
              </a:spcAft>
              <a:buNone/>
            </a:pPr>
            <a:r>
              <a:rPr lang="en" sz="1200">
                <a:solidFill>
                  <a:schemeClr val="dk1"/>
                </a:solidFill>
              </a:rPr>
              <a:t>g</a:t>
            </a:r>
            <a:r>
              <a:rPr lang="en" sz="1200">
                <a:solidFill>
                  <a:schemeClr val="dk1"/>
                </a:solidFill>
              </a:rPr>
              <a:t>ender, position and </a:t>
            </a:r>
            <a:endParaRPr sz="1200">
              <a:solidFill>
                <a:schemeClr val="dk1"/>
              </a:solidFill>
            </a:endParaRPr>
          </a:p>
          <a:p>
            <a:pPr indent="0" lvl="0" marL="0" rtl="0" algn="l">
              <a:spcBef>
                <a:spcPts val="1200"/>
              </a:spcBef>
              <a:spcAft>
                <a:spcPts val="1200"/>
              </a:spcAft>
              <a:buNone/>
            </a:pPr>
            <a:r>
              <a:rPr lang="en" sz="1200">
                <a:solidFill>
                  <a:schemeClr val="dk1"/>
                </a:solidFill>
              </a:rPr>
              <a:t>experience.</a:t>
            </a:r>
            <a:endParaRPr sz="1200">
              <a:solidFill>
                <a:schemeClr val="dk1"/>
              </a:solidFill>
            </a:endParaRPr>
          </a:p>
        </p:txBody>
      </p:sp>
      <p:pic>
        <p:nvPicPr>
          <p:cNvPr id="162" name="Google Shape;162;p25"/>
          <p:cNvPicPr preferRelativeResize="0"/>
          <p:nvPr/>
        </p:nvPicPr>
        <p:blipFill>
          <a:blip r:embed="rId3">
            <a:alphaModFix/>
          </a:blip>
          <a:stretch>
            <a:fillRect/>
          </a:stretch>
        </p:blipFill>
        <p:spPr>
          <a:xfrm>
            <a:off x="2269450" y="1152475"/>
            <a:ext cx="4210176" cy="3416400"/>
          </a:xfrm>
          <a:prstGeom prst="rect">
            <a:avLst/>
          </a:prstGeom>
          <a:noFill/>
          <a:ln>
            <a:noFill/>
          </a:ln>
        </p:spPr>
      </p:pic>
      <p:pic>
        <p:nvPicPr>
          <p:cNvPr id="163" name="Google Shape;163;p25"/>
          <p:cNvPicPr preferRelativeResize="0"/>
          <p:nvPr/>
        </p:nvPicPr>
        <p:blipFill>
          <a:blip r:embed="rId4">
            <a:alphaModFix/>
          </a:blip>
          <a:stretch>
            <a:fillRect/>
          </a:stretch>
        </p:blipFill>
        <p:spPr>
          <a:xfrm>
            <a:off x="6479625" y="1152475"/>
            <a:ext cx="2352675"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69" name="Google Shape;16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6"/>
          <p:cNvPicPr preferRelativeResize="0"/>
          <p:nvPr/>
        </p:nvPicPr>
        <p:blipFill>
          <a:blip r:embed="rId3">
            <a:alphaModFix/>
          </a:blip>
          <a:stretch>
            <a:fillRect/>
          </a:stretch>
        </p:blipFill>
        <p:spPr>
          <a:xfrm>
            <a:off x="44076" y="0"/>
            <a:ext cx="909992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a:p>
            <a:pPr indent="0" lvl="0" marL="0" rtl="0" algn="l">
              <a:spcBef>
                <a:spcPts val="0"/>
              </a:spcBef>
              <a:spcAft>
                <a:spcPts val="0"/>
              </a:spcAft>
              <a:buNone/>
            </a:pPr>
            <a:r>
              <a:rPr lang="en"/>
              <a:t>	</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rPr>
              <a:t>In the previous slide, we looked at the number of people choosing volleyball as the sport they preferred </a:t>
            </a:r>
            <a:r>
              <a:rPr lang="en">
                <a:solidFill>
                  <a:schemeClr val="dk1"/>
                </a:solidFill>
              </a:rPr>
              <a:t>the</a:t>
            </a:r>
            <a:r>
              <a:rPr lang="en">
                <a:solidFill>
                  <a:schemeClr val="dk1"/>
                </a:solidFill>
              </a:rPr>
              <a:t> most to </a:t>
            </a:r>
            <a:r>
              <a:rPr lang="en">
                <a:solidFill>
                  <a:schemeClr val="dk1"/>
                </a:solidFill>
              </a:rPr>
              <a:t>play</a:t>
            </a:r>
            <a:r>
              <a:rPr lang="en">
                <a:solidFill>
                  <a:schemeClr val="dk1"/>
                </a:solidFill>
              </a:rPr>
              <a:t>. From the graph we can arrive at the conclusion that participation is least from the PhD students when taking </a:t>
            </a:r>
            <a:r>
              <a:rPr lang="en">
                <a:solidFill>
                  <a:schemeClr val="dk1"/>
                </a:solidFill>
              </a:rPr>
              <a:t>both the genders into account. Less than 10 students preferred volleyball as a sport in PhD.</a:t>
            </a:r>
            <a:endParaRPr>
              <a:solidFill>
                <a:schemeClr val="dk1"/>
              </a:solidFill>
            </a:endParaRPr>
          </a:p>
          <a:p>
            <a:pPr indent="0" lvl="0" marL="0" rtl="0" algn="l">
              <a:spcBef>
                <a:spcPts val="1200"/>
              </a:spcBef>
              <a:spcAft>
                <a:spcPts val="0"/>
              </a:spcAft>
              <a:buNone/>
            </a:pPr>
            <a:r>
              <a:rPr lang="en">
                <a:solidFill>
                  <a:schemeClr val="dk1"/>
                </a:solidFill>
              </a:rPr>
              <a:t>    We can see for Men’s volleyball, the participation is highest from the CSE department, followed by Mechanical and then ECE. For Women’s volleyball, ECE shows a slightly better participation than Mechanical, with CSE showing 3rd best numbers.</a:t>
            </a:r>
            <a:endParaRPr>
              <a:solidFill>
                <a:schemeClr val="dk1"/>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8"/>
          <p:cNvPicPr preferRelativeResize="0"/>
          <p:nvPr/>
        </p:nvPicPr>
        <p:blipFill>
          <a:blip r:embed="rId3">
            <a:alphaModFix/>
          </a:blip>
          <a:stretch>
            <a:fillRect/>
          </a:stretch>
        </p:blipFill>
        <p:spPr>
          <a:xfrm>
            <a:off x="0" y="262423"/>
            <a:ext cx="9144000" cy="46186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14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89" name="Google Shape;189;p29"/>
          <p:cNvSpPr txBox="1"/>
          <p:nvPr>
            <p:ph idx="1" type="body"/>
          </p:nvPr>
        </p:nvSpPr>
        <p:spPr>
          <a:xfrm>
            <a:off x="311700" y="835125"/>
            <a:ext cx="8520600" cy="43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rPr>
              <a:t>In the previous slide, we took at a look at the experience of the students who took volleyball as a sport. </a:t>
            </a:r>
            <a:endParaRPr>
              <a:solidFill>
                <a:schemeClr val="dk1"/>
              </a:solidFill>
            </a:endParaRPr>
          </a:p>
          <a:p>
            <a:pPr indent="0" lvl="0" marL="0" rtl="0" algn="l">
              <a:spcBef>
                <a:spcPts val="1200"/>
              </a:spcBef>
              <a:spcAft>
                <a:spcPts val="0"/>
              </a:spcAft>
              <a:buNone/>
            </a:pPr>
            <a:r>
              <a:rPr lang="en">
                <a:solidFill>
                  <a:schemeClr val="dk1"/>
                </a:solidFill>
              </a:rPr>
              <a:t>    ECE has the most beginner level players, with CSE, Mechanical, and PhD coming in 2nd, 3rd and 4th respectively.</a:t>
            </a:r>
            <a:endParaRPr>
              <a:solidFill>
                <a:schemeClr val="dk1"/>
              </a:solidFill>
            </a:endParaRPr>
          </a:p>
          <a:p>
            <a:pPr indent="0" lvl="0" marL="0" rtl="0" algn="l">
              <a:spcBef>
                <a:spcPts val="1200"/>
              </a:spcBef>
              <a:spcAft>
                <a:spcPts val="0"/>
              </a:spcAft>
              <a:buNone/>
            </a:pPr>
            <a:r>
              <a:rPr lang="en">
                <a:solidFill>
                  <a:schemeClr val="dk1"/>
                </a:solidFill>
              </a:rPr>
              <a:t>   CSE has the most school level players with Mechanical and ECE having almost the same amount of players and PhD coming in 3rd.</a:t>
            </a:r>
            <a:endParaRPr>
              <a:solidFill>
                <a:schemeClr val="dk1"/>
              </a:solidFill>
            </a:endParaRPr>
          </a:p>
          <a:p>
            <a:pPr indent="0" lvl="0" marL="0" rtl="0" algn="l">
              <a:spcBef>
                <a:spcPts val="1200"/>
              </a:spcBef>
              <a:spcAft>
                <a:spcPts val="0"/>
              </a:spcAft>
              <a:buNone/>
            </a:pPr>
            <a:r>
              <a:rPr lang="en">
                <a:solidFill>
                  <a:schemeClr val="dk1"/>
                </a:solidFill>
              </a:rPr>
              <a:t>   CSE has the most college level players with Mechanical, ECE and PhD coming in 2nd, 3rd and 4th respectively.</a:t>
            </a:r>
            <a:endParaRPr>
              <a:solidFill>
                <a:schemeClr val="dk1"/>
              </a:solidFill>
            </a:endParaRPr>
          </a:p>
          <a:p>
            <a:pPr indent="0" lvl="0" marL="0" rtl="0" algn="l">
              <a:spcBef>
                <a:spcPts val="1200"/>
              </a:spcBef>
              <a:spcAft>
                <a:spcPts val="1200"/>
              </a:spcAft>
              <a:buNone/>
            </a:pPr>
            <a:r>
              <a:rPr lang="en">
                <a:solidFill>
                  <a:schemeClr val="dk1"/>
                </a:solidFill>
              </a:rPr>
              <a:t>    From this graph, we can see that CSE has the most number of experienced players and has a good chance of winning the </a:t>
            </a:r>
            <a:r>
              <a:rPr lang="en">
                <a:solidFill>
                  <a:schemeClr val="dk1"/>
                </a:solidFill>
              </a:rPr>
              <a:t>tournament</a:t>
            </a:r>
            <a:r>
              <a:rPr lang="en">
                <a:solidFill>
                  <a:schemeClr val="dk1"/>
                </a:solidFill>
              </a:rPr>
              <a:t>.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95" name="Google Shape;195;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In this graph, we can see that</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 amount of time the players</a:t>
            </a:r>
            <a:endParaRPr>
              <a:solidFill>
                <a:schemeClr val="dk1"/>
              </a:solidFill>
            </a:endParaRPr>
          </a:p>
          <a:p>
            <a:pPr indent="0" lvl="0" marL="0" rtl="0" algn="l">
              <a:spcBef>
                <a:spcPts val="1200"/>
              </a:spcBef>
              <a:spcAft>
                <a:spcPts val="0"/>
              </a:spcAft>
              <a:buNone/>
            </a:pPr>
            <a:r>
              <a:rPr lang="en">
                <a:solidFill>
                  <a:schemeClr val="dk1"/>
                </a:solidFill>
              </a:rPr>
              <a:t>a</a:t>
            </a:r>
            <a:r>
              <a:rPr lang="en">
                <a:solidFill>
                  <a:schemeClr val="dk1"/>
                </a:solidFill>
              </a:rPr>
              <a:t>re willing to invest in the </a:t>
            </a:r>
            <a:endParaRPr>
              <a:solidFill>
                <a:schemeClr val="dk1"/>
              </a:solidFill>
            </a:endParaRPr>
          </a:p>
          <a:p>
            <a:pPr indent="0" lvl="0" marL="0" rtl="0" algn="l">
              <a:spcBef>
                <a:spcPts val="1200"/>
              </a:spcBef>
              <a:spcAft>
                <a:spcPts val="0"/>
              </a:spcAft>
              <a:buNone/>
            </a:pPr>
            <a:r>
              <a:rPr lang="en">
                <a:solidFill>
                  <a:schemeClr val="dk1"/>
                </a:solidFill>
              </a:rPr>
              <a:t>training for their respective</a:t>
            </a:r>
            <a:endParaRPr>
              <a:solidFill>
                <a:schemeClr val="dk1"/>
              </a:solidFill>
            </a:endParaRPr>
          </a:p>
          <a:p>
            <a:pPr indent="0" lvl="0" marL="0" rtl="0" algn="l">
              <a:spcBef>
                <a:spcPts val="1200"/>
              </a:spcBef>
              <a:spcAft>
                <a:spcPts val="0"/>
              </a:spcAft>
              <a:buNone/>
            </a:pPr>
            <a:r>
              <a:rPr lang="en">
                <a:solidFill>
                  <a:schemeClr val="dk1"/>
                </a:solidFill>
              </a:rPr>
              <a:t>s</a:t>
            </a:r>
            <a:r>
              <a:rPr lang="en">
                <a:solidFill>
                  <a:schemeClr val="dk1"/>
                </a:solidFill>
              </a:rPr>
              <a:t>ports. We can see, that </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 students who chose </a:t>
            </a:r>
            <a:endParaRPr>
              <a:solidFill>
                <a:schemeClr val="dk1"/>
              </a:solidFill>
            </a:endParaRPr>
          </a:p>
          <a:p>
            <a:pPr indent="0" lvl="0" marL="0" rtl="0" algn="l">
              <a:spcBef>
                <a:spcPts val="1200"/>
              </a:spcBef>
              <a:spcAft>
                <a:spcPts val="0"/>
              </a:spcAft>
              <a:buNone/>
            </a:pPr>
            <a:r>
              <a:rPr lang="en">
                <a:solidFill>
                  <a:schemeClr val="dk1"/>
                </a:solidFill>
              </a:rPr>
              <a:t>football as their sport are</a:t>
            </a:r>
            <a:endParaRPr>
              <a:solidFill>
                <a:schemeClr val="dk1"/>
              </a:solidFill>
            </a:endParaRPr>
          </a:p>
          <a:p>
            <a:pPr indent="0" lvl="0" marL="0" rtl="0" algn="l">
              <a:spcBef>
                <a:spcPts val="1200"/>
              </a:spcBef>
              <a:spcAft>
                <a:spcPts val="0"/>
              </a:spcAft>
              <a:buNone/>
            </a:pPr>
            <a:r>
              <a:rPr lang="en">
                <a:solidFill>
                  <a:schemeClr val="dk1"/>
                </a:solidFill>
              </a:rPr>
              <a:t>the most willing to invest</a:t>
            </a:r>
            <a:endParaRPr>
              <a:solidFill>
                <a:schemeClr val="dk1"/>
              </a:solidFill>
            </a:endParaRPr>
          </a:p>
          <a:p>
            <a:pPr indent="0" lvl="0" marL="0" rtl="0" algn="l">
              <a:spcBef>
                <a:spcPts val="1200"/>
              </a:spcBef>
              <a:spcAft>
                <a:spcPts val="1200"/>
              </a:spcAft>
              <a:buNone/>
            </a:pPr>
            <a:r>
              <a:rPr lang="en">
                <a:solidFill>
                  <a:schemeClr val="dk1"/>
                </a:solidFill>
              </a:rPr>
              <a:t>time in their sport.</a:t>
            </a:r>
            <a:endParaRPr>
              <a:solidFill>
                <a:schemeClr val="dk1"/>
              </a:solidFill>
            </a:endParaRPr>
          </a:p>
        </p:txBody>
      </p:sp>
      <p:pic>
        <p:nvPicPr>
          <p:cNvPr id="196" name="Google Shape;196;p30"/>
          <p:cNvPicPr preferRelativeResize="0"/>
          <p:nvPr/>
        </p:nvPicPr>
        <p:blipFill>
          <a:blip r:embed="rId3">
            <a:alphaModFix/>
          </a:blip>
          <a:stretch>
            <a:fillRect/>
          </a:stretch>
        </p:blipFill>
        <p:spPr>
          <a:xfrm>
            <a:off x="3012392" y="0"/>
            <a:ext cx="6131617"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02" name="Google Shape;202;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This is a graph of the factor that </a:t>
            </a:r>
            <a:endParaRPr>
              <a:solidFill>
                <a:schemeClr val="dk1"/>
              </a:solidFill>
            </a:endParaRPr>
          </a:p>
          <a:p>
            <a:pPr indent="0" lvl="0" marL="0" rtl="0" algn="l">
              <a:spcBef>
                <a:spcPts val="1200"/>
              </a:spcBef>
              <a:spcAft>
                <a:spcPts val="0"/>
              </a:spcAft>
              <a:buNone/>
            </a:pPr>
            <a:r>
              <a:rPr lang="en">
                <a:solidFill>
                  <a:schemeClr val="dk1"/>
                </a:solidFill>
              </a:rPr>
              <a:t>h</a:t>
            </a:r>
            <a:r>
              <a:rPr lang="en">
                <a:solidFill>
                  <a:schemeClr val="dk1"/>
                </a:solidFill>
              </a:rPr>
              <a:t>inders students from playing the</a:t>
            </a:r>
            <a:endParaRPr>
              <a:solidFill>
                <a:schemeClr val="dk1"/>
              </a:solidFill>
            </a:endParaRPr>
          </a:p>
          <a:p>
            <a:pPr indent="0" lvl="0" marL="0" rtl="0" algn="l">
              <a:spcBef>
                <a:spcPts val="1200"/>
              </a:spcBef>
              <a:spcAft>
                <a:spcPts val="0"/>
              </a:spcAft>
              <a:buNone/>
            </a:pPr>
            <a:r>
              <a:rPr lang="en">
                <a:solidFill>
                  <a:schemeClr val="dk1"/>
                </a:solidFill>
              </a:rPr>
              <a:t>s</a:t>
            </a:r>
            <a:r>
              <a:rPr lang="en">
                <a:solidFill>
                  <a:schemeClr val="dk1"/>
                </a:solidFill>
              </a:rPr>
              <a:t>ports they want to play. 63.5% of</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 students can’t do so because of</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heir hectic schedule. 20.3% of the </a:t>
            </a:r>
            <a:endParaRPr>
              <a:solidFill>
                <a:schemeClr val="dk1"/>
              </a:solidFill>
            </a:endParaRPr>
          </a:p>
          <a:p>
            <a:pPr indent="0" lvl="0" marL="0" rtl="0" algn="l">
              <a:spcBef>
                <a:spcPts val="1200"/>
              </a:spcBef>
              <a:spcAft>
                <a:spcPts val="0"/>
              </a:spcAft>
              <a:buNone/>
            </a:pPr>
            <a:r>
              <a:rPr lang="en">
                <a:solidFill>
                  <a:schemeClr val="dk1"/>
                </a:solidFill>
              </a:rPr>
              <a:t>s</a:t>
            </a:r>
            <a:r>
              <a:rPr lang="en">
                <a:solidFill>
                  <a:schemeClr val="dk1"/>
                </a:solidFill>
              </a:rPr>
              <a:t>tudents say insufficient nutrition</a:t>
            </a:r>
            <a:endParaRPr>
              <a:solidFill>
                <a:schemeClr val="dk1"/>
              </a:solidFill>
            </a:endParaRPr>
          </a:p>
          <a:p>
            <a:pPr indent="0" lvl="0" marL="0" rtl="0" algn="l">
              <a:spcBef>
                <a:spcPts val="1200"/>
              </a:spcBef>
              <a:spcAft>
                <a:spcPts val="0"/>
              </a:spcAft>
              <a:buNone/>
            </a:pPr>
            <a:r>
              <a:rPr lang="en">
                <a:solidFill>
                  <a:schemeClr val="dk1"/>
                </a:solidFill>
              </a:rPr>
              <a:t>i</a:t>
            </a:r>
            <a:r>
              <a:rPr lang="en">
                <a:solidFill>
                  <a:schemeClr val="dk1"/>
                </a:solidFill>
              </a:rPr>
              <a:t>s the reason, while 9.5 don’t play</a:t>
            </a:r>
            <a:endParaRPr>
              <a:solidFill>
                <a:schemeClr val="dk1"/>
              </a:solidFill>
            </a:endParaRPr>
          </a:p>
          <a:p>
            <a:pPr indent="0" lvl="0" marL="0" rtl="0" algn="l">
              <a:spcBef>
                <a:spcPts val="1200"/>
              </a:spcBef>
              <a:spcAft>
                <a:spcPts val="1200"/>
              </a:spcAft>
              <a:buNone/>
            </a:pPr>
            <a:r>
              <a:rPr lang="en">
                <a:solidFill>
                  <a:schemeClr val="dk1"/>
                </a:solidFill>
              </a:rPr>
              <a:t>d</a:t>
            </a:r>
            <a:r>
              <a:rPr lang="en">
                <a:solidFill>
                  <a:schemeClr val="dk1"/>
                </a:solidFill>
              </a:rPr>
              <a:t>ue to lack of equipment/playing area</a:t>
            </a:r>
            <a:r>
              <a:rPr lang="en"/>
              <a:t>.</a:t>
            </a:r>
            <a:endParaRPr/>
          </a:p>
        </p:txBody>
      </p:sp>
      <p:pic>
        <p:nvPicPr>
          <p:cNvPr id="203" name="Google Shape;203;p31"/>
          <p:cNvPicPr preferRelativeResize="0"/>
          <p:nvPr/>
        </p:nvPicPr>
        <p:blipFill>
          <a:blip r:embed="rId3">
            <a:alphaModFix/>
          </a:blip>
          <a:stretch>
            <a:fillRect/>
          </a:stretch>
        </p:blipFill>
        <p:spPr>
          <a:xfrm>
            <a:off x="4274350" y="0"/>
            <a:ext cx="4869650"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The objective of this data science project is to analyze current trends in inter-departmental sports at IIITDM Kancheepuram. Specifically, we aim to understand student participation in various sports based on their branch, gender, and identify the challenges they face in sports, including issues related to nutrition, hectic schedules, and the availability of proper equipment. Additionally, we seek to determine the average number of hours students spend training in sports each day per </a:t>
            </a:r>
            <a:r>
              <a:rPr lang="en">
                <a:solidFill>
                  <a:schemeClr val="dk1"/>
                </a:solidFill>
              </a:rPr>
              <a:t>week.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2"/>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16" name="Google Shape;21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rPr>
              <a:t>In the </a:t>
            </a:r>
            <a:r>
              <a:rPr lang="en">
                <a:solidFill>
                  <a:schemeClr val="dk1"/>
                </a:solidFill>
              </a:rPr>
              <a:t>previous</a:t>
            </a:r>
            <a:r>
              <a:rPr lang="en">
                <a:solidFill>
                  <a:schemeClr val="dk1"/>
                </a:solidFill>
              </a:rPr>
              <a:t> slide, we took a look at the comparison between male students and female students who play any sport or do any physical activity </a:t>
            </a:r>
            <a:r>
              <a:rPr lang="en">
                <a:solidFill>
                  <a:schemeClr val="dk1"/>
                </a:solidFill>
              </a:rPr>
              <a:t>regularly</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   In every department, Female students show less participation than male students, with CSE having a huge difference in the participation of male students.</a:t>
            </a:r>
            <a:endParaRPr>
              <a:solidFill>
                <a:schemeClr val="dk1"/>
              </a:solidFill>
            </a:endParaRPr>
          </a:p>
          <a:p>
            <a:pPr indent="0" lvl="0" marL="0" rtl="0" algn="l">
              <a:spcBef>
                <a:spcPts val="1200"/>
              </a:spcBef>
              <a:spcAft>
                <a:spcPts val="0"/>
              </a:spcAft>
              <a:buNone/>
            </a:pPr>
            <a:r>
              <a:rPr lang="en">
                <a:solidFill>
                  <a:schemeClr val="dk1"/>
                </a:solidFill>
              </a:rPr>
              <a:t>   We can see </a:t>
            </a:r>
            <a:r>
              <a:rPr lang="en">
                <a:solidFill>
                  <a:schemeClr val="dk1"/>
                </a:solidFill>
              </a:rPr>
              <a:t>that</a:t>
            </a:r>
            <a:r>
              <a:rPr lang="en">
                <a:solidFill>
                  <a:schemeClr val="dk1"/>
                </a:solidFill>
              </a:rPr>
              <a:t> there was no participation from the female PhD students. While men did show some participation, it is less as compared to the other departments.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22" name="Google Shape;222;p34"/>
          <p:cNvSpPr txBox="1"/>
          <p:nvPr>
            <p:ph idx="1" type="body"/>
          </p:nvPr>
        </p:nvSpPr>
        <p:spPr>
          <a:xfrm>
            <a:off x="311700" y="1152475"/>
            <a:ext cx="8520600" cy="3690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dk1"/>
                </a:solidFill>
              </a:rPr>
              <a:t>In the top right corner,</a:t>
            </a:r>
            <a:endParaRPr>
              <a:solidFill>
                <a:schemeClr val="dk1"/>
              </a:solidFill>
            </a:endParaRPr>
          </a:p>
          <a:p>
            <a:pPr indent="0" lvl="0" marL="0" rtl="0" algn="l">
              <a:spcBef>
                <a:spcPts val="1200"/>
              </a:spcBef>
              <a:spcAft>
                <a:spcPts val="0"/>
              </a:spcAft>
              <a:buNone/>
            </a:pPr>
            <a:r>
              <a:rPr lang="en">
                <a:solidFill>
                  <a:schemeClr val="dk1"/>
                </a:solidFill>
              </a:rPr>
              <a:t>w</a:t>
            </a:r>
            <a:r>
              <a:rPr lang="en">
                <a:solidFill>
                  <a:schemeClr val="dk1"/>
                </a:solidFill>
              </a:rPr>
              <a:t>e have a graph that </a:t>
            </a:r>
            <a:endParaRPr>
              <a:solidFill>
                <a:schemeClr val="dk1"/>
              </a:solidFill>
            </a:endParaRPr>
          </a:p>
          <a:p>
            <a:pPr indent="0" lvl="0" marL="0" rtl="0" algn="l">
              <a:spcBef>
                <a:spcPts val="1200"/>
              </a:spcBef>
              <a:spcAft>
                <a:spcPts val="0"/>
              </a:spcAft>
              <a:buNone/>
            </a:pPr>
            <a:r>
              <a:rPr lang="en">
                <a:solidFill>
                  <a:schemeClr val="dk1"/>
                </a:solidFill>
              </a:rPr>
              <a:t>s</a:t>
            </a:r>
            <a:r>
              <a:rPr lang="en">
                <a:solidFill>
                  <a:schemeClr val="dk1"/>
                </a:solidFill>
              </a:rPr>
              <a:t>hows the percentage of</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 </a:t>
            </a:r>
            <a:r>
              <a:rPr lang="en">
                <a:solidFill>
                  <a:schemeClr val="dk1"/>
                </a:solidFill>
              </a:rPr>
              <a:t>students</a:t>
            </a:r>
            <a:r>
              <a:rPr lang="en">
                <a:solidFill>
                  <a:schemeClr val="dk1"/>
                </a:solidFill>
              </a:rPr>
              <a:t> that are</a:t>
            </a:r>
            <a:endParaRPr>
              <a:solidFill>
                <a:schemeClr val="dk1"/>
              </a:solidFill>
            </a:endParaRPr>
          </a:p>
          <a:p>
            <a:pPr indent="0" lvl="0" marL="0" rtl="0" algn="l">
              <a:spcBef>
                <a:spcPts val="1200"/>
              </a:spcBef>
              <a:spcAft>
                <a:spcPts val="0"/>
              </a:spcAft>
              <a:buNone/>
            </a:pPr>
            <a:r>
              <a:rPr lang="en">
                <a:solidFill>
                  <a:schemeClr val="dk1"/>
                </a:solidFill>
              </a:rPr>
              <a:t>interested particular sports.</a:t>
            </a:r>
            <a:endParaRPr>
              <a:solidFill>
                <a:schemeClr val="dk1"/>
              </a:solidFill>
            </a:endParaRPr>
          </a:p>
          <a:p>
            <a:pPr indent="0" lvl="0" marL="0" rtl="0" algn="l">
              <a:spcBef>
                <a:spcPts val="1200"/>
              </a:spcBef>
              <a:spcAft>
                <a:spcPts val="0"/>
              </a:spcAft>
              <a:buNone/>
            </a:pPr>
            <a:r>
              <a:rPr lang="en">
                <a:solidFill>
                  <a:schemeClr val="dk1"/>
                </a:solidFill>
              </a:rPr>
              <a:t>We can see that most of</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 students are interested in</a:t>
            </a:r>
            <a:endParaRPr>
              <a:solidFill>
                <a:schemeClr val="dk1"/>
              </a:solidFill>
            </a:endParaRPr>
          </a:p>
          <a:p>
            <a:pPr indent="0" lvl="0" marL="0" rtl="0" algn="l">
              <a:spcBef>
                <a:spcPts val="1200"/>
              </a:spcBef>
              <a:spcAft>
                <a:spcPts val="0"/>
              </a:spcAft>
              <a:buNone/>
            </a:pPr>
            <a:r>
              <a:rPr lang="en">
                <a:solidFill>
                  <a:schemeClr val="dk1"/>
                </a:solidFill>
              </a:rPr>
              <a:t>In badminton, while least </a:t>
            </a:r>
            <a:endParaRPr>
              <a:solidFill>
                <a:schemeClr val="dk1"/>
              </a:solidFill>
            </a:endParaRPr>
          </a:p>
          <a:p>
            <a:pPr indent="0" lvl="0" marL="0" rtl="0" algn="l">
              <a:spcBef>
                <a:spcPts val="1200"/>
              </a:spcBef>
              <a:spcAft>
                <a:spcPts val="0"/>
              </a:spcAft>
              <a:buNone/>
            </a:pPr>
            <a:r>
              <a:rPr lang="en">
                <a:solidFill>
                  <a:schemeClr val="dk1"/>
                </a:solidFill>
              </a:rPr>
              <a:t>number of students are </a:t>
            </a:r>
            <a:endParaRPr>
              <a:solidFill>
                <a:schemeClr val="dk1"/>
              </a:solidFill>
            </a:endParaRPr>
          </a:p>
          <a:p>
            <a:pPr indent="0" lvl="0" marL="0" rtl="0" algn="l">
              <a:spcBef>
                <a:spcPts val="1200"/>
              </a:spcBef>
              <a:spcAft>
                <a:spcPts val="1200"/>
              </a:spcAft>
              <a:buNone/>
            </a:pPr>
            <a:r>
              <a:rPr lang="en">
                <a:solidFill>
                  <a:schemeClr val="dk1"/>
                </a:solidFill>
              </a:rPr>
              <a:t>interested in throwball.</a:t>
            </a:r>
            <a:endParaRPr>
              <a:solidFill>
                <a:schemeClr val="dk1"/>
              </a:solidFill>
            </a:endParaRPr>
          </a:p>
        </p:txBody>
      </p:sp>
      <p:pic>
        <p:nvPicPr>
          <p:cNvPr id="223" name="Google Shape;223;p34"/>
          <p:cNvPicPr preferRelativeResize="0"/>
          <p:nvPr/>
        </p:nvPicPr>
        <p:blipFill>
          <a:blip r:embed="rId3">
            <a:alphaModFix/>
          </a:blip>
          <a:stretch>
            <a:fillRect/>
          </a:stretch>
        </p:blipFill>
        <p:spPr>
          <a:xfrm>
            <a:off x="2966600" y="0"/>
            <a:ext cx="6177399" cy="5143500"/>
          </a:xfrm>
          <a:prstGeom prst="rect">
            <a:avLst/>
          </a:prstGeom>
          <a:noFill/>
          <a:ln>
            <a:noFill/>
          </a:ln>
        </p:spPr>
      </p:pic>
      <p:pic>
        <p:nvPicPr>
          <p:cNvPr id="224" name="Google Shape;224;p34"/>
          <p:cNvPicPr preferRelativeResize="0"/>
          <p:nvPr/>
        </p:nvPicPr>
        <p:blipFill>
          <a:blip r:embed="rId4">
            <a:alphaModFix/>
          </a:blip>
          <a:stretch>
            <a:fillRect/>
          </a:stretch>
        </p:blipFill>
        <p:spPr>
          <a:xfrm>
            <a:off x="6321250" y="2785875"/>
            <a:ext cx="2780750" cy="2183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30" name="Google Shape;23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5"/>
          <p:cNvPicPr preferRelativeResize="0"/>
          <p:nvPr/>
        </p:nvPicPr>
        <p:blipFill>
          <a:blip r:embed="rId3">
            <a:alphaModFix/>
          </a:blip>
          <a:stretch>
            <a:fillRect/>
          </a:stretch>
        </p:blipFill>
        <p:spPr>
          <a:xfrm>
            <a:off x="311700" y="1218275"/>
            <a:ext cx="6225075" cy="3339000"/>
          </a:xfrm>
          <a:prstGeom prst="rect">
            <a:avLst/>
          </a:prstGeom>
          <a:noFill/>
          <a:ln>
            <a:noFill/>
          </a:ln>
        </p:spPr>
      </p:pic>
      <p:pic>
        <p:nvPicPr>
          <p:cNvPr id="232" name="Google Shape;232;p35"/>
          <p:cNvPicPr preferRelativeResize="0"/>
          <p:nvPr/>
        </p:nvPicPr>
        <p:blipFill>
          <a:blip r:embed="rId4">
            <a:alphaModFix/>
          </a:blip>
          <a:stretch>
            <a:fillRect/>
          </a:stretch>
        </p:blipFill>
        <p:spPr>
          <a:xfrm>
            <a:off x="6536775" y="1218275"/>
            <a:ext cx="2295525" cy="270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38" name="Google Shape;238;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rPr>
              <a:t>In the previous slide, we took a look at the number of students who turned up for the trials for Inter Department Table Tennis tournament.</a:t>
            </a:r>
            <a:endParaRPr>
              <a:solidFill>
                <a:schemeClr val="dk1"/>
              </a:solidFill>
            </a:endParaRPr>
          </a:p>
          <a:p>
            <a:pPr indent="0" lvl="0" marL="0" rtl="0" algn="l">
              <a:spcBef>
                <a:spcPts val="1200"/>
              </a:spcBef>
              <a:spcAft>
                <a:spcPts val="0"/>
              </a:spcAft>
              <a:buNone/>
            </a:pPr>
            <a:r>
              <a:rPr lang="en">
                <a:solidFill>
                  <a:schemeClr val="dk1"/>
                </a:solidFill>
              </a:rPr>
              <a:t>   We can see that, the most </a:t>
            </a:r>
            <a:r>
              <a:rPr lang="en">
                <a:solidFill>
                  <a:schemeClr val="dk1"/>
                </a:solidFill>
              </a:rPr>
              <a:t>participation is shown from ECE students in the male category, with CSE coming in a close second and Mechanical third.</a:t>
            </a:r>
            <a:endParaRPr>
              <a:solidFill>
                <a:schemeClr val="dk1"/>
              </a:solidFill>
            </a:endParaRPr>
          </a:p>
          <a:p>
            <a:pPr indent="0" lvl="0" marL="0" rtl="0" algn="l">
              <a:spcBef>
                <a:spcPts val="1200"/>
              </a:spcBef>
              <a:spcAft>
                <a:spcPts val="1200"/>
              </a:spcAft>
              <a:buNone/>
            </a:pPr>
            <a:r>
              <a:rPr lang="en">
                <a:solidFill>
                  <a:schemeClr val="dk1"/>
                </a:solidFill>
              </a:rPr>
              <a:t>   In the women’s category participation is low from all</a:t>
            </a:r>
            <a:r>
              <a:rPr lang="en">
                <a:solidFill>
                  <a:schemeClr val="dk1"/>
                </a:solidFill>
              </a:rPr>
              <a:t> the departments as compared to the male category. CSE shows the most participation with Mechanical slightly behind and ECE third.</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44" name="Google Shape;244;p37"/>
          <p:cNvSpPr txBox="1"/>
          <p:nvPr>
            <p:ph idx="1" type="body"/>
          </p:nvPr>
        </p:nvSpPr>
        <p:spPr>
          <a:xfrm>
            <a:off x="311700" y="1229975"/>
            <a:ext cx="4520700" cy="39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dk1"/>
                </a:solidFill>
              </a:rPr>
              <a:t>This graph shows the number of students participating </a:t>
            </a:r>
            <a:r>
              <a:rPr lang="en">
                <a:solidFill>
                  <a:schemeClr val="dk1"/>
                </a:solidFill>
              </a:rPr>
              <a:t>i</a:t>
            </a:r>
            <a:r>
              <a:rPr lang="en">
                <a:solidFill>
                  <a:schemeClr val="dk1"/>
                </a:solidFill>
              </a:rPr>
              <a:t>n the Inter Department Carrom Tournament.</a:t>
            </a:r>
            <a:endParaRPr>
              <a:solidFill>
                <a:schemeClr val="dk1"/>
              </a:solidFill>
            </a:endParaRPr>
          </a:p>
          <a:p>
            <a:pPr indent="0" lvl="0" marL="0" rtl="0" algn="l">
              <a:spcBef>
                <a:spcPts val="1200"/>
              </a:spcBef>
              <a:spcAft>
                <a:spcPts val="0"/>
              </a:spcAft>
              <a:buNone/>
            </a:pPr>
            <a:r>
              <a:rPr lang="en">
                <a:solidFill>
                  <a:schemeClr val="dk1"/>
                </a:solidFill>
              </a:rPr>
              <a:t>     Here, we see that CSE shows highest participation in male category with 36 students. Mechanical, ECE and PhD coming at 2nd, 3rd and 4th with 27, 25 and 3 students respectively.</a:t>
            </a:r>
            <a:endParaRPr>
              <a:solidFill>
                <a:schemeClr val="dk1"/>
              </a:solidFill>
            </a:endParaRPr>
          </a:p>
          <a:p>
            <a:pPr indent="0" lvl="0" marL="0" rtl="0" algn="l">
              <a:spcBef>
                <a:spcPts val="1200"/>
              </a:spcBef>
              <a:spcAft>
                <a:spcPts val="0"/>
              </a:spcAft>
              <a:buNone/>
            </a:pPr>
            <a:r>
              <a:rPr lang="en">
                <a:solidFill>
                  <a:schemeClr val="dk1"/>
                </a:solidFill>
              </a:rPr>
              <a:t>     In female category, CSE and ECE show the same amount of participation; 6. Mechanical and PhD show the most and least </a:t>
            </a:r>
            <a:r>
              <a:rPr lang="en">
                <a:solidFill>
                  <a:schemeClr val="dk1"/>
                </a:solidFill>
              </a:rPr>
              <a:t>participation</a:t>
            </a:r>
            <a:r>
              <a:rPr lang="en">
                <a:solidFill>
                  <a:schemeClr val="dk1"/>
                </a:solidFill>
              </a:rPr>
              <a:t> with 8 and 1 respectively.</a:t>
            </a:r>
            <a:endParaRPr>
              <a:solidFill>
                <a:schemeClr val="dk1"/>
              </a:solidFill>
            </a:endParaRPr>
          </a:p>
          <a:p>
            <a:pPr indent="0" lvl="0" marL="0" rtl="0" algn="l">
              <a:spcBef>
                <a:spcPts val="1200"/>
              </a:spcBef>
              <a:spcAft>
                <a:spcPts val="1200"/>
              </a:spcAft>
              <a:buNone/>
            </a:pPr>
            <a:r>
              <a:rPr lang="en"/>
              <a:t>     </a:t>
            </a:r>
            <a:endParaRPr/>
          </a:p>
        </p:txBody>
      </p:sp>
      <p:sp>
        <p:nvSpPr>
          <p:cNvPr id="245" name="Google Shape;245;p3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7"/>
          <p:cNvPicPr preferRelativeResize="0"/>
          <p:nvPr/>
        </p:nvPicPr>
        <p:blipFill>
          <a:blip r:embed="rId3">
            <a:alphaModFix/>
          </a:blip>
          <a:stretch>
            <a:fillRect/>
          </a:stretch>
        </p:blipFill>
        <p:spPr>
          <a:xfrm>
            <a:off x="5876212" y="1229975"/>
            <a:ext cx="2956087" cy="333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52" name="Google Shape;25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In the previous slide, we had a look at 4 graphs. The top left corner graph shows the comparison of the </a:t>
            </a:r>
            <a:r>
              <a:rPr lang="en">
                <a:solidFill>
                  <a:schemeClr val="dk1"/>
                </a:solidFill>
              </a:rPr>
              <a:t>participation</a:t>
            </a:r>
            <a:r>
              <a:rPr lang="en">
                <a:solidFill>
                  <a:schemeClr val="dk1"/>
                </a:solidFill>
              </a:rPr>
              <a:t> between female students and male students.</a:t>
            </a:r>
            <a:endParaRPr>
              <a:solidFill>
                <a:schemeClr val="dk1"/>
              </a:solidFill>
            </a:endParaRPr>
          </a:p>
          <a:p>
            <a:pPr indent="0" lvl="0" marL="0" rtl="0" algn="l">
              <a:spcBef>
                <a:spcPts val="1200"/>
              </a:spcBef>
              <a:spcAft>
                <a:spcPts val="1200"/>
              </a:spcAft>
              <a:buNone/>
            </a:pPr>
            <a:r>
              <a:rPr lang="en">
                <a:solidFill>
                  <a:schemeClr val="dk1"/>
                </a:solidFill>
              </a:rPr>
              <a:t>   The bottom left corner graph shows the sports which each branch prefers the most by sorting them sports wise and branch wise. CSE students show the most participation </a:t>
            </a:r>
            <a:r>
              <a:rPr lang="en">
                <a:solidFill>
                  <a:schemeClr val="dk1"/>
                </a:solidFill>
              </a:rPr>
              <a:t>with them leading in every sports except for athletics. Mechanical and ECE show almost similar participation, while PhD show the least amount of participation.</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58" name="Google Shape;25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This graph shows the </a:t>
            </a:r>
            <a:r>
              <a:rPr lang="en">
                <a:solidFill>
                  <a:schemeClr val="dk1"/>
                </a:solidFill>
              </a:rPr>
              <a:t>responses of </a:t>
            </a:r>
            <a:endParaRPr>
              <a:solidFill>
                <a:schemeClr val="dk1"/>
              </a:solidFill>
            </a:endParaRPr>
          </a:p>
          <a:p>
            <a:pPr indent="0" lvl="0" marL="0" rtl="0" algn="l">
              <a:spcBef>
                <a:spcPts val="1200"/>
              </a:spcBef>
              <a:spcAft>
                <a:spcPts val="0"/>
              </a:spcAft>
              <a:buNone/>
            </a:pPr>
            <a:r>
              <a:rPr lang="en">
                <a:solidFill>
                  <a:schemeClr val="dk1"/>
                </a:solidFill>
              </a:rPr>
              <a:t>the students who participated in </a:t>
            </a:r>
            <a:endParaRPr>
              <a:solidFill>
                <a:schemeClr val="dk1"/>
              </a:solidFill>
            </a:endParaRPr>
          </a:p>
          <a:p>
            <a:pPr indent="0" lvl="0" marL="0" rtl="0" algn="l">
              <a:spcBef>
                <a:spcPts val="1200"/>
              </a:spcBef>
              <a:spcAft>
                <a:spcPts val="0"/>
              </a:spcAft>
              <a:buNone/>
            </a:pPr>
            <a:r>
              <a:rPr lang="en">
                <a:solidFill>
                  <a:schemeClr val="dk1"/>
                </a:solidFill>
              </a:rPr>
              <a:t>inter department volleyball tournament.</a:t>
            </a:r>
            <a:endParaRPr>
              <a:solidFill>
                <a:schemeClr val="dk1"/>
              </a:solidFill>
            </a:endParaRPr>
          </a:p>
          <a:p>
            <a:pPr indent="0" lvl="0" marL="0" rtl="0" algn="l">
              <a:spcBef>
                <a:spcPts val="1200"/>
              </a:spcBef>
              <a:spcAft>
                <a:spcPts val="0"/>
              </a:spcAft>
              <a:buNone/>
            </a:pPr>
            <a:r>
              <a:rPr lang="en">
                <a:solidFill>
                  <a:schemeClr val="dk1"/>
                </a:solidFill>
              </a:rPr>
              <a:t>51.9% of the students, chose to play</a:t>
            </a:r>
            <a:endParaRPr>
              <a:solidFill>
                <a:schemeClr val="dk1"/>
              </a:solidFill>
            </a:endParaRPr>
          </a:p>
          <a:p>
            <a:pPr indent="0" lvl="0" marL="0" rtl="0" algn="l">
              <a:spcBef>
                <a:spcPts val="1200"/>
              </a:spcBef>
              <a:spcAft>
                <a:spcPts val="0"/>
              </a:spcAft>
              <a:buNone/>
            </a:pPr>
            <a:r>
              <a:rPr lang="en">
                <a:solidFill>
                  <a:schemeClr val="dk1"/>
                </a:solidFill>
              </a:rPr>
              <a:t>‘Defender’ position, while 26% and</a:t>
            </a:r>
            <a:endParaRPr>
              <a:solidFill>
                <a:schemeClr val="dk1"/>
              </a:solidFill>
            </a:endParaRPr>
          </a:p>
          <a:p>
            <a:pPr indent="0" lvl="0" marL="0" rtl="0" algn="l">
              <a:spcBef>
                <a:spcPts val="1200"/>
              </a:spcBef>
              <a:spcAft>
                <a:spcPts val="0"/>
              </a:spcAft>
              <a:buNone/>
            </a:pPr>
            <a:r>
              <a:rPr lang="en">
                <a:solidFill>
                  <a:schemeClr val="dk1"/>
                </a:solidFill>
              </a:rPr>
              <a:t>22.1% chose to play spiker and setter</a:t>
            </a:r>
            <a:endParaRPr>
              <a:solidFill>
                <a:schemeClr val="dk1"/>
              </a:solidFill>
            </a:endParaRPr>
          </a:p>
          <a:p>
            <a:pPr indent="0" lvl="0" marL="0" rtl="0" algn="l">
              <a:spcBef>
                <a:spcPts val="1200"/>
              </a:spcBef>
              <a:spcAft>
                <a:spcPts val="1200"/>
              </a:spcAft>
              <a:buNone/>
            </a:pPr>
            <a:r>
              <a:rPr lang="en">
                <a:solidFill>
                  <a:schemeClr val="dk1"/>
                </a:solidFill>
              </a:rPr>
              <a:t>respectively.</a:t>
            </a:r>
            <a:endParaRPr>
              <a:solidFill>
                <a:schemeClr val="dk1"/>
              </a:solidFill>
            </a:endParaRPr>
          </a:p>
        </p:txBody>
      </p:sp>
      <p:pic>
        <p:nvPicPr>
          <p:cNvPr id="259" name="Google Shape;259;p39"/>
          <p:cNvPicPr preferRelativeResize="0"/>
          <p:nvPr/>
        </p:nvPicPr>
        <p:blipFill>
          <a:blip r:embed="rId3">
            <a:alphaModFix/>
          </a:blip>
          <a:stretch>
            <a:fillRect/>
          </a:stretch>
        </p:blipFill>
        <p:spPr>
          <a:xfrm>
            <a:off x="4400325" y="0"/>
            <a:ext cx="4743674" cy="48928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65" name="Google Shape;265;p40"/>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dk1"/>
                </a:solidFill>
              </a:rPr>
              <a:t>Accuracy: Measures the overall correctness of predictions.</a:t>
            </a:r>
            <a:endParaRPr sz="5600">
              <a:solidFill>
                <a:schemeClr val="dk1"/>
              </a:solidFill>
            </a:endParaRPr>
          </a:p>
          <a:p>
            <a:pPr indent="0" lvl="0" marL="0" rtl="0" algn="l">
              <a:spcBef>
                <a:spcPts val="1200"/>
              </a:spcBef>
              <a:spcAft>
                <a:spcPts val="0"/>
              </a:spcAft>
              <a:buNone/>
            </a:pPr>
            <a:r>
              <a:rPr lang="en" sz="5600">
                <a:solidFill>
                  <a:schemeClr val="dk1"/>
                </a:solidFill>
              </a:rPr>
              <a:t>Precision: Indicates the ratio of true positive predictions to the total positive predictions made by the model for each class.</a:t>
            </a:r>
            <a:endParaRPr sz="5600">
              <a:solidFill>
                <a:schemeClr val="dk1"/>
              </a:solidFill>
            </a:endParaRPr>
          </a:p>
          <a:p>
            <a:pPr indent="0" lvl="0" marL="0" rtl="0" algn="l">
              <a:spcBef>
                <a:spcPts val="1200"/>
              </a:spcBef>
              <a:spcAft>
                <a:spcPts val="0"/>
              </a:spcAft>
              <a:buNone/>
            </a:pPr>
            <a:r>
              <a:rPr lang="en" sz="5600">
                <a:solidFill>
                  <a:schemeClr val="dk1"/>
                </a:solidFill>
              </a:rPr>
              <a:t>Recall (Sensitivity): Shows the ratio of true positive predictions to the total actual positive instances for each class.</a:t>
            </a:r>
            <a:endParaRPr sz="5600">
              <a:solidFill>
                <a:schemeClr val="dk1"/>
              </a:solidFill>
            </a:endParaRPr>
          </a:p>
          <a:p>
            <a:pPr indent="0" lvl="0" marL="0" rtl="0" algn="l">
              <a:spcBef>
                <a:spcPts val="1200"/>
              </a:spcBef>
              <a:spcAft>
                <a:spcPts val="0"/>
              </a:spcAft>
              <a:buNone/>
            </a:pPr>
            <a:r>
              <a:rPr lang="en" sz="5600">
                <a:solidFill>
                  <a:schemeClr val="dk1"/>
                </a:solidFill>
              </a:rPr>
              <a:t>F1-Score: Represents the balance between precision and recall and provides a harmonic mean of the two.</a:t>
            </a:r>
            <a:endParaRPr sz="5600">
              <a:solidFill>
                <a:schemeClr val="dk1"/>
              </a:solidFill>
            </a:endParaRPr>
          </a:p>
          <a:p>
            <a:pPr indent="0" lvl="0" marL="0" rtl="0" algn="l">
              <a:spcBef>
                <a:spcPts val="1200"/>
              </a:spcBef>
              <a:spcAft>
                <a:spcPts val="0"/>
              </a:spcAft>
              <a:buNone/>
            </a:pPr>
            <a:r>
              <a:rPr lang="en" sz="5600">
                <a:solidFill>
                  <a:schemeClr val="dk1"/>
                </a:solidFill>
              </a:rPr>
              <a:t>Support: Indicates the number of actual occurrences of each class in the test dataset, showing the class distribution.</a:t>
            </a:r>
            <a:endParaRPr sz="56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
        <p:nvSpPr>
          <p:cNvPr id="266" name="Google Shape;266;p40"/>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0"/>
          <p:cNvPicPr preferRelativeResize="0"/>
          <p:nvPr/>
        </p:nvPicPr>
        <p:blipFill>
          <a:blip r:embed="rId3">
            <a:alphaModFix/>
          </a:blip>
          <a:stretch>
            <a:fillRect/>
          </a:stretch>
        </p:blipFill>
        <p:spPr>
          <a:xfrm>
            <a:off x="4832400" y="1229975"/>
            <a:ext cx="3999900" cy="3339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273" name="Google Shape;27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7200"/>
              <a:t>      </a:t>
            </a:r>
            <a:r>
              <a:rPr lang="en" sz="7200">
                <a:solidFill>
                  <a:schemeClr val="dk1"/>
                </a:solidFill>
              </a:rPr>
              <a:t>Accuracy is 0.61, which means that the model correctly predicted 61% of the test data. The precision for Badminton is 0.45, indicating that 45% of the predictions for Badminton were correct. For Badminton, the recall is 0.61, which means the model captured 61% of the actual Badminton instances. For badminton, the F1-Score is 0.49, indicating a balance between precision and recall for that class. The support for Badminton is 49, meaning there are 49 instances of the badminton class in the test dataset.</a:t>
            </a:r>
            <a:endParaRPr sz="72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address the problem statement, we have collected data from various sources using the following methods: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Google Forms: We designed and distributed Google Forms surveys to gather information from the student body. The surveys included questions about the following: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Branch: Students were asked to specify their academic branch (e.g., computer science, mechanical engineering,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Gender: We collected data on the gender of each student.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5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04" name="Google Shape;104;p16"/>
          <p:cNvSpPr txBox="1"/>
          <p:nvPr>
            <p:ph idx="1" type="body"/>
          </p:nvPr>
        </p:nvSpPr>
        <p:spPr>
          <a:xfrm>
            <a:off x="311700" y="71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Sports Preferences: Students were asked to indicate their sports preferences, which could include multiple options.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Training Hours: Students were asked to estimate the number of hours they dedicate to sports training each day and week.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Challenges: We inquired about challenges students face in pursuing sports, including nutrition, hectic schedules, and the availability of equipment.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Surveys: In addition to Google Forms, we conducted targeted surveys to gather more detailed information from a subset of the student population. These surveys allowed us to dive deeper into specific issues and challenges students face regarding sports participation.</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collected information</a:t>
            </a:r>
            <a:endParaRPr>
              <a:solidFill>
                <a:schemeClr val="dk1"/>
              </a:solidFill>
            </a:endParaRPr>
          </a:p>
          <a:p>
            <a:pPr indent="0" lvl="0" marL="0" rtl="0" algn="l">
              <a:spcBef>
                <a:spcPts val="1200"/>
              </a:spcBef>
              <a:spcAft>
                <a:spcPts val="0"/>
              </a:spcAft>
              <a:buNone/>
            </a:pPr>
            <a:r>
              <a:rPr lang="en">
                <a:solidFill>
                  <a:schemeClr val="dk1"/>
                </a:solidFill>
              </a:rPr>
              <a:t>f</a:t>
            </a:r>
            <a:r>
              <a:rPr lang="en">
                <a:solidFill>
                  <a:schemeClr val="dk1"/>
                </a:solidFill>
              </a:rPr>
              <a:t>rom students asking </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 amount of time they</a:t>
            </a:r>
            <a:endParaRPr>
              <a:solidFill>
                <a:schemeClr val="dk1"/>
              </a:solidFill>
            </a:endParaRPr>
          </a:p>
          <a:p>
            <a:pPr indent="0" lvl="0" marL="0" rtl="0" algn="l">
              <a:spcBef>
                <a:spcPts val="1200"/>
              </a:spcBef>
              <a:spcAft>
                <a:spcPts val="0"/>
              </a:spcAft>
              <a:buNone/>
            </a:pPr>
            <a:r>
              <a:rPr lang="en">
                <a:solidFill>
                  <a:schemeClr val="dk1"/>
                </a:solidFill>
              </a:rPr>
              <a:t>a</a:t>
            </a:r>
            <a:r>
              <a:rPr lang="en">
                <a:solidFill>
                  <a:schemeClr val="dk1"/>
                </a:solidFill>
              </a:rPr>
              <a:t>re willing to put in their</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raining, the challenges</a:t>
            </a:r>
            <a:endParaRPr>
              <a:solidFill>
                <a:schemeClr val="dk1"/>
              </a:solidFill>
            </a:endParaRPr>
          </a:p>
          <a:p>
            <a:pPr indent="0" lvl="0" marL="0" rtl="0" algn="l">
              <a:spcBef>
                <a:spcPts val="1200"/>
              </a:spcBef>
              <a:spcAft>
                <a:spcPts val="1200"/>
              </a:spcAft>
              <a:buNone/>
            </a:pPr>
            <a:r>
              <a:rPr lang="en">
                <a:solidFill>
                  <a:schemeClr val="dk1"/>
                </a:solidFill>
              </a:rPr>
              <a:t>t</a:t>
            </a:r>
            <a:r>
              <a:rPr lang="en">
                <a:solidFill>
                  <a:schemeClr val="dk1"/>
                </a:solidFill>
              </a:rPr>
              <a:t>hey are facing etc.</a:t>
            </a:r>
            <a:endParaRPr>
              <a:solidFill>
                <a:schemeClr val="dk1"/>
              </a:solidFill>
            </a:endParaRPr>
          </a:p>
        </p:txBody>
      </p:sp>
      <p:pic>
        <p:nvPicPr>
          <p:cNvPr id="111" name="Google Shape;111;p17"/>
          <p:cNvPicPr preferRelativeResize="0"/>
          <p:nvPr/>
        </p:nvPicPr>
        <p:blipFill>
          <a:blip r:embed="rId3">
            <a:alphaModFix/>
          </a:blip>
          <a:stretch>
            <a:fillRect/>
          </a:stretch>
        </p:blipFill>
        <p:spPr>
          <a:xfrm>
            <a:off x="3046200" y="1152475"/>
            <a:ext cx="57861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Trends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 We leveraged historical data and trends related to inter-departmental sports at IIITDM Kancheepuram. This data included past participation records, event outcomes, and feedback from previous years.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combining data from Google Forms, surveys, and historical trends, we have created a comprehensive dataset that will enable us to analyze current trends in inter-departmental sports, identify patterns based on branch and gender, and address the challenges and training habits of the students. This data will form the foundation for our data analysis and insights generation.</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Once we collected the data from various sources, our next step was to clean and preprocess it to ensure that it is ready for analysis. The data cleaning process involved the following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Handling Missing Values: We began by identifying and handling missing values in the dataset. This included looking for and addressing any NULL or NA values in the data. In cases where we couldn't obtain specific responses from survey participants, we used techniques such as imputation to fill in missing values with reasonable estimates. This step was crucial in ensuring that the dataset is complete and reliable.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15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9" name="Google Shape;129;p2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Dealing with Duplicates: To ensure data integrity, we conducted a thorough check for duplicate entries. Duplicate responses were removed to prevent double-counting and to maintain data accuracy.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Validation: We validated the data to ensure that it met specific criteria and quality standards. This step helped us identify potential errors or inconsistencies in the dataset. For instance, we checked for outliers or unrealistic values in the "training hours" field to eliminate any anomalies.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Encoding: Categorical variables, such as branch and gender, were encoded to numerical values to make them suitable for data analysis and modeling. This included techniques like one-hot encoding or label encoding depending on the nature of the variable.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Here we can see, that in </a:t>
            </a:r>
            <a:endParaRPr>
              <a:solidFill>
                <a:schemeClr val="dk1"/>
              </a:solidFill>
            </a:endParaRPr>
          </a:p>
          <a:p>
            <a:pPr indent="0" lvl="0" marL="0" rtl="0" algn="l">
              <a:spcBef>
                <a:spcPts val="1200"/>
              </a:spcBef>
              <a:spcAft>
                <a:spcPts val="0"/>
              </a:spcAft>
              <a:buNone/>
            </a:pPr>
            <a:r>
              <a:rPr lang="en">
                <a:solidFill>
                  <a:schemeClr val="dk1"/>
                </a:solidFill>
              </a:rPr>
              <a:t>the survey that was taken by</a:t>
            </a:r>
            <a:endParaRPr>
              <a:solidFill>
                <a:schemeClr val="dk1"/>
              </a:solidFill>
            </a:endParaRPr>
          </a:p>
          <a:p>
            <a:pPr indent="0" lvl="0" marL="0" rtl="0" algn="l">
              <a:spcBef>
                <a:spcPts val="1200"/>
              </a:spcBef>
              <a:spcAft>
                <a:spcPts val="0"/>
              </a:spcAft>
              <a:buNone/>
            </a:pPr>
            <a:r>
              <a:rPr lang="en">
                <a:solidFill>
                  <a:schemeClr val="dk1"/>
                </a:solidFill>
              </a:rPr>
              <a:t>u</a:t>
            </a:r>
            <a:r>
              <a:rPr lang="en">
                <a:solidFill>
                  <a:schemeClr val="dk1"/>
                </a:solidFill>
              </a:rPr>
              <a:t>s, some students mentioned</a:t>
            </a:r>
            <a:endParaRPr>
              <a:solidFill>
                <a:schemeClr val="dk1"/>
              </a:solidFill>
            </a:endParaRPr>
          </a:p>
          <a:p>
            <a:pPr indent="0" lvl="0" marL="0" rtl="0" algn="l">
              <a:spcBef>
                <a:spcPts val="1200"/>
              </a:spcBef>
              <a:spcAft>
                <a:spcPts val="0"/>
              </a:spcAft>
              <a:buNone/>
            </a:pPr>
            <a:r>
              <a:rPr lang="en">
                <a:solidFill>
                  <a:schemeClr val="dk1"/>
                </a:solidFill>
              </a:rPr>
              <a:t>t</a:t>
            </a:r>
            <a:r>
              <a:rPr lang="en">
                <a:solidFill>
                  <a:schemeClr val="dk1"/>
                </a:solidFill>
              </a:rPr>
              <a:t>heir height in feet and inches</a:t>
            </a:r>
            <a:endParaRPr>
              <a:solidFill>
                <a:schemeClr val="dk1"/>
              </a:solidFill>
            </a:endParaRPr>
          </a:p>
          <a:p>
            <a:pPr indent="0" lvl="0" marL="0" rtl="0" algn="l">
              <a:spcBef>
                <a:spcPts val="1200"/>
              </a:spcBef>
              <a:spcAft>
                <a:spcPts val="0"/>
              </a:spcAft>
              <a:buNone/>
            </a:pPr>
            <a:r>
              <a:rPr lang="en">
                <a:solidFill>
                  <a:schemeClr val="dk1"/>
                </a:solidFill>
              </a:rPr>
              <a:t>i</a:t>
            </a:r>
            <a:r>
              <a:rPr lang="en">
                <a:solidFill>
                  <a:schemeClr val="dk1"/>
                </a:solidFill>
              </a:rPr>
              <a:t>nstead of cm. We had to </a:t>
            </a:r>
            <a:endParaRPr>
              <a:solidFill>
                <a:schemeClr val="dk1"/>
              </a:solidFill>
            </a:endParaRPr>
          </a:p>
          <a:p>
            <a:pPr indent="0" lvl="0" marL="0" rtl="0" algn="l">
              <a:spcBef>
                <a:spcPts val="1200"/>
              </a:spcBef>
              <a:spcAft>
                <a:spcPts val="1200"/>
              </a:spcAft>
              <a:buNone/>
            </a:pPr>
            <a:r>
              <a:rPr lang="en">
                <a:solidFill>
                  <a:schemeClr val="dk1"/>
                </a:solidFill>
              </a:rPr>
              <a:t>“</a:t>
            </a:r>
            <a:r>
              <a:rPr lang="en">
                <a:solidFill>
                  <a:schemeClr val="dk1"/>
                </a:solidFill>
              </a:rPr>
              <a:t>c</a:t>
            </a:r>
            <a:r>
              <a:rPr lang="en">
                <a:solidFill>
                  <a:schemeClr val="dk1"/>
                </a:solidFill>
              </a:rPr>
              <a:t>lean” such data.</a:t>
            </a:r>
            <a:endParaRPr>
              <a:solidFill>
                <a:schemeClr val="dk1"/>
              </a:solidFill>
            </a:endParaRPr>
          </a:p>
        </p:txBody>
      </p:sp>
      <p:pic>
        <p:nvPicPr>
          <p:cNvPr id="136" name="Google Shape;136;p21"/>
          <p:cNvPicPr preferRelativeResize="0"/>
          <p:nvPr/>
        </p:nvPicPr>
        <p:blipFill>
          <a:blip r:embed="rId3">
            <a:alphaModFix/>
          </a:blip>
          <a:stretch>
            <a:fillRect/>
          </a:stretch>
        </p:blipFill>
        <p:spPr>
          <a:xfrm>
            <a:off x="3441150" y="1152475"/>
            <a:ext cx="5391150" cy="27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