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sldIdLst>
    <p:sldId id="256" r:id="rId2"/>
    <p:sldId id="257" r:id="rId3"/>
    <p:sldId id="269" r:id="rId4"/>
    <p:sldId id="271" r:id="rId5"/>
    <p:sldId id="273" r:id="rId6"/>
    <p:sldId id="275" r:id="rId7"/>
    <p:sldId id="279" r:id="rId8"/>
    <p:sldId id="280" r:id="rId9"/>
    <p:sldId id="281" r:id="rId10"/>
    <p:sldId id="282" r:id="rId11"/>
    <p:sldId id="283" r:id="rId12"/>
    <p:sldId id="284" r:id="rId13"/>
    <p:sldId id="285" r:id="rId14"/>
    <p:sldId id="286" r:id="rId15"/>
    <p:sldId id="258" r:id="rId16"/>
    <p:sldId id="260" r:id="rId17"/>
    <p:sldId id="263" r:id="rId18"/>
    <p:sldId id="277"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6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8C8"/>
    <a:srgbClr val="0000CC"/>
    <a:srgbClr val="F0F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168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24799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64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872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918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8527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685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5088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530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171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334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217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125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505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57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829548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878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038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6/15/2021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739958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15786" y="274063"/>
            <a:ext cx="111604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50000"/>
                  </a:schemeClr>
                </a:solidFill>
                <a:effectLst/>
                <a:latin typeface="Algerian" panose="04020705040A02060702" pitchFamily="82" charset="0"/>
                <a:ea typeface="Calibri" panose="020F0502020204030204" pitchFamily="34" charset="0"/>
                <a:cs typeface="Times New Roman" panose="02020603050405020304" pitchFamily="18" charset="0"/>
              </a:rPr>
              <a:t>DWARKADAS VITHALDAS DARBAR MEMORIAL TRUST’S</a:t>
            </a:r>
            <a:endParaRPr kumimoji="0" lang="en-US" altLang="en-US" sz="1600" b="0" i="0" u="none" strike="noStrike" cap="none" normalizeH="0" baseline="0" dirty="0">
              <a:ln>
                <a:noFill/>
              </a:ln>
              <a:solidFill>
                <a:schemeClr val="accent6">
                  <a:lumMod val="50000"/>
                </a:schemeClr>
              </a:solidFill>
              <a:effectLst/>
              <a:latin typeface="Algerian" panose="04020705040A02060702" pitchFamily="8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50000"/>
                  </a:schemeClr>
                </a:solidFill>
                <a:effectLst/>
                <a:latin typeface="Algerian" panose="04020705040A02060702" pitchFamily="82" charset="0"/>
                <a:ea typeface="Calibri" panose="020F0502020204030204" pitchFamily="34" charset="0"/>
                <a:cs typeface="Times New Roman" panose="02020603050405020304" pitchFamily="18" charset="0"/>
              </a:rPr>
              <a:t>SMT KUMUDBEN DARBAR COLLEGE OF COMMERCRE, SCIENCE &amp; MANAGEMENT STUDIES</a:t>
            </a:r>
            <a:endParaRPr kumimoji="0" lang="en-US" altLang="en-US" sz="1600" b="0" i="0" u="none" strike="noStrike" cap="none" normalizeH="0" baseline="0" dirty="0">
              <a:ln>
                <a:noFill/>
              </a:ln>
              <a:solidFill>
                <a:schemeClr val="accent6">
                  <a:lumMod val="50000"/>
                </a:schemeClr>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6" descr="DVD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988" y="917799"/>
            <a:ext cx="5408023" cy="1760088"/>
          </a:xfrm>
          <a:prstGeom prst="rect">
            <a:avLst/>
          </a:prstGeom>
          <a:noFill/>
          <a:effectLst>
            <a:outerShdw blurRad="1270000" dist="342900" dir="21540000" sx="99000" sy="99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143691" y="2594523"/>
            <a:ext cx="11913326" cy="4639860"/>
          </a:xfrm>
          <a:prstGeom prst="rect">
            <a:avLst/>
          </a:prstGeom>
        </p:spPr>
        <p:txBody>
          <a:bodyPr wrap="square">
            <a:spAutoFit/>
          </a:bodyPr>
          <a:lstStyle/>
          <a:p>
            <a:pPr algn="ctr">
              <a:lnSpc>
                <a:spcPct val="115000"/>
              </a:lnSpc>
              <a:spcAft>
                <a:spcPts val="1000"/>
              </a:spcAft>
            </a:pPr>
            <a:r>
              <a:rPr lang="en-US" sz="2400" b="1" dirty="0">
                <a:solidFill>
                  <a:srgbClr val="C00000"/>
                </a:solidFill>
                <a:latin typeface="Copperplate Gothic Bold" panose="020E0705020206020404" pitchFamily="34" charset="0"/>
                <a:ea typeface="Calibri" panose="020F0502020204030204" pitchFamily="34" charset="0"/>
                <a:cs typeface="Times New Roman" panose="02020603050405020304" pitchFamily="18" charset="0"/>
              </a:rPr>
              <a:t>PROJECT ON</a:t>
            </a:r>
            <a:endParaRPr lang="en-IN" dirty="0">
              <a:latin typeface="Copperplate Gothic Bold" panose="020E07050202060204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2971800" algn="ctr"/>
                <a:tab pos="4343400" algn="l"/>
              </a:tabLst>
            </a:pPr>
            <a:r>
              <a:rPr lang="en-US" sz="2400" b="1" dirty="0">
                <a:solidFill>
                  <a:srgbClr val="0070C0"/>
                </a:solidFill>
                <a:latin typeface="Arial Rounded MT Bold" panose="020F0704030504030204" pitchFamily="34" charset="0"/>
                <a:ea typeface="Calibri" panose="020F0502020204030204" pitchFamily="34" charset="0"/>
                <a:cs typeface="Times New Roman" panose="02020603050405020304" pitchFamily="18" charset="0"/>
              </a:rPr>
              <a:t>“ BLOOD BANK MANAGEMENT SYSTEM </a:t>
            </a:r>
            <a:r>
              <a:rPr lang="en-US" sz="2000" b="1" dirty="0">
                <a:solidFill>
                  <a:srgbClr val="0070C0"/>
                </a:solidFill>
                <a:latin typeface="Arial Rounded MT Bold" panose="020F0704030504030204" pitchFamily="34" charset="0"/>
                <a:ea typeface="Calibri" panose="020F0502020204030204" pitchFamily="34" charset="0"/>
                <a:cs typeface="Times New Roman" panose="02020603050405020304" pitchFamily="18" charset="0"/>
              </a:rPr>
              <a:t>”</a:t>
            </a:r>
          </a:p>
          <a:p>
            <a:pPr algn="ctr">
              <a:lnSpc>
                <a:spcPct val="115000"/>
              </a:lnSpc>
              <a:spcAft>
                <a:spcPts val="1000"/>
              </a:spcAft>
              <a:tabLst>
                <a:tab pos="2971800" algn="ctr"/>
                <a:tab pos="4343400" algn="l"/>
              </a:tabLst>
            </a:pPr>
            <a:r>
              <a:rPr lang="en-US" sz="2000" b="1" dirty="0">
                <a:solidFill>
                  <a:srgbClr val="C00000"/>
                </a:solidFill>
                <a:latin typeface="Copperplate Gothic Bold" panose="020E0705020206020404" pitchFamily="34" charset="0"/>
              </a:rPr>
              <a:t>SUBMITTED BY</a:t>
            </a:r>
            <a:endParaRPr lang="en-US" sz="2400" b="1" dirty="0">
              <a:solidFill>
                <a:srgbClr val="C00000"/>
              </a:solidFill>
              <a:latin typeface="Copperplate Gothic Bold" panose="020E0705020206020404" pitchFamily="34" charset="0"/>
              <a:ea typeface="Calibri" panose="020F0502020204030204" pitchFamily="34" charset="0"/>
              <a:cs typeface="Times New Roman" panose="02020603050405020304" pitchFamily="18" charset="0"/>
            </a:endParaRPr>
          </a:p>
          <a:p>
            <a:r>
              <a:rPr lang="en-US" b="1" dirty="0"/>
              <a:t>										</a:t>
            </a:r>
            <a:r>
              <a:rPr lang="en-US" b="1" dirty="0">
                <a:solidFill>
                  <a:schemeClr val="tx1">
                    <a:lumMod val="85000"/>
                    <a:lumOff val="15000"/>
                  </a:schemeClr>
                </a:solidFill>
                <a:latin typeface="Arial Narrow" pitchFamily="34" charset="0"/>
              </a:rPr>
              <a:t>Mr. </a:t>
            </a:r>
            <a:r>
              <a:rPr lang="en-US" b="1" dirty="0">
                <a:latin typeface="Arial Narrow" pitchFamily="34" charset="0"/>
              </a:rPr>
              <a:t>Chetan </a:t>
            </a:r>
            <a:r>
              <a:rPr lang="en-US" b="1" dirty="0" err="1">
                <a:latin typeface="Arial Narrow" pitchFamily="34" charset="0"/>
              </a:rPr>
              <a:t>Angadi</a:t>
            </a:r>
            <a:endParaRPr lang="en-IN" dirty="0">
              <a:solidFill>
                <a:schemeClr val="tx1">
                  <a:lumMod val="85000"/>
                  <a:lumOff val="15000"/>
                </a:schemeClr>
              </a:solidFill>
              <a:latin typeface="Arial Narrow" pitchFamily="34" charset="0"/>
            </a:endParaRPr>
          </a:p>
          <a:p>
            <a:r>
              <a:rPr lang="en-US" b="1" dirty="0">
                <a:latin typeface="Arial Narrow" pitchFamily="34" charset="0"/>
              </a:rPr>
              <a:t>										</a:t>
            </a:r>
            <a:r>
              <a:rPr lang="en-US" b="1" dirty="0">
                <a:solidFill>
                  <a:schemeClr val="tx1">
                    <a:lumMod val="85000"/>
                    <a:lumOff val="15000"/>
                  </a:schemeClr>
                </a:solidFill>
                <a:latin typeface="Arial Narrow" pitchFamily="34" charset="0"/>
              </a:rPr>
              <a:t>Mr. </a:t>
            </a:r>
            <a:r>
              <a:rPr lang="en-US" b="1" dirty="0">
                <a:latin typeface="Arial Narrow" pitchFamily="34" charset="0"/>
              </a:rPr>
              <a:t>SAYYEDIFROZ INAMDAR										</a:t>
            </a:r>
          </a:p>
          <a:p>
            <a:r>
              <a:rPr lang="en-US" b="1" dirty="0">
                <a:solidFill>
                  <a:schemeClr val="tx1">
                    <a:lumMod val="85000"/>
                    <a:lumOff val="15000"/>
                  </a:schemeClr>
                </a:solidFill>
                <a:latin typeface="Arial Narrow" pitchFamily="34" charset="0"/>
              </a:rPr>
              <a:t>										Mr. </a:t>
            </a:r>
            <a:r>
              <a:rPr lang="en-US" b="1" dirty="0">
                <a:latin typeface="Arial Narrow" pitchFamily="34" charset="0"/>
              </a:rPr>
              <a:t>Shubham </a:t>
            </a:r>
            <a:r>
              <a:rPr lang="en-US" b="1" dirty="0" err="1">
                <a:latin typeface="Arial Narrow" pitchFamily="34" charset="0"/>
              </a:rPr>
              <a:t>Mutagikar</a:t>
            </a:r>
            <a:r>
              <a:rPr lang="en-US" b="1" dirty="0"/>
              <a:t> </a:t>
            </a:r>
          </a:p>
          <a:p>
            <a:r>
              <a:rPr lang="en-US" sz="2800" dirty="0">
                <a:solidFill>
                  <a:srgbClr val="002060"/>
                </a:solidFill>
              </a:rPr>
              <a:t>  </a:t>
            </a:r>
          </a:p>
          <a:p>
            <a:r>
              <a:rPr lang="en-US" sz="2800" dirty="0">
                <a:solidFill>
                  <a:srgbClr val="002060"/>
                </a:solidFill>
                <a:latin typeface="Algerian" panose="04020705040A02060702" pitchFamily="82" charset="0"/>
              </a:rPr>
              <a:t>Project Guide		              Co-</a:t>
            </a:r>
            <a:r>
              <a:rPr lang="en-US" sz="2800" dirty="0" err="1">
                <a:solidFill>
                  <a:srgbClr val="002060"/>
                </a:solidFill>
                <a:latin typeface="Algerian" panose="04020705040A02060702" pitchFamily="82" charset="0"/>
              </a:rPr>
              <a:t>ordinator</a:t>
            </a:r>
            <a:r>
              <a:rPr lang="en-US" sz="2800" dirty="0">
                <a:solidFill>
                  <a:srgbClr val="002060"/>
                </a:solidFill>
                <a:latin typeface="Algerian" panose="04020705040A02060702" pitchFamily="82" charset="0"/>
              </a:rPr>
              <a:t>				    Principal</a:t>
            </a:r>
          </a:p>
          <a:p>
            <a:r>
              <a:rPr lang="en-US" sz="2000" dirty="0">
                <a:solidFill>
                  <a:srgbClr val="002060"/>
                </a:solidFill>
                <a:latin typeface="Algerian" pitchFamily="82" charset="0"/>
              </a:rPr>
              <a:t>Smt. Rajeshwari Pathak		        Smt. </a:t>
            </a:r>
            <a:r>
              <a:rPr lang="en-US" sz="2000" dirty="0" err="1">
                <a:solidFill>
                  <a:srgbClr val="002060"/>
                </a:solidFill>
                <a:latin typeface="Algerian" panose="04020705040A02060702" pitchFamily="82" charset="0"/>
              </a:rPr>
              <a:t>Rajeshwari</a:t>
            </a:r>
            <a:r>
              <a:rPr lang="en-US" sz="2000" dirty="0">
                <a:solidFill>
                  <a:srgbClr val="002060"/>
                </a:solidFill>
                <a:latin typeface="Algerian" panose="04020705040A02060702" pitchFamily="82" charset="0"/>
              </a:rPr>
              <a:t> Pathak		  </a:t>
            </a:r>
            <a:r>
              <a:rPr lang="en-US" sz="2000" dirty="0" err="1">
                <a:solidFill>
                  <a:srgbClr val="002060"/>
                </a:solidFill>
                <a:latin typeface="Algerian" panose="04020705040A02060702" pitchFamily="82" charset="0"/>
              </a:rPr>
              <a:t>Shri.V.B.Grampurohit</a:t>
            </a:r>
            <a:endParaRPr lang="en-IN" sz="4400" dirty="0">
              <a:solidFill>
                <a:srgbClr val="002060"/>
              </a:solidFill>
              <a:latin typeface="Algerian" panose="04020705040A02060702" pitchFamily="82" charset="0"/>
            </a:endParaRPr>
          </a:p>
          <a:p>
            <a:pPr algn="ctr"/>
            <a:r>
              <a:rPr lang="en-US" sz="3200" dirty="0">
                <a:solidFill>
                  <a:srgbClr val="002060"/>
                </a:solidFill>
              </a:rPr>
              <a:t>								</a:t>
            </a:r>
            <a:r>
              <a:rPr lang="en-US" sz="3200" i="1" dirty="0">
                <a:solidFill>
                  <a:srgbClr val="002060"/>
                </a:solidFill>
              </a:rPr>
              <a:t>	</a:t>
            </a:r>
            <a:endParaRPr lang="en-US" sz="2000" b="1" i="1" dirty="0">
              <a:solidFill>
                <a:srgbClr val="0070C0"/>
              </a:solidFill>
              <a:latin typeface="Arial Rounded MT Bold" panose="020F07040305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800"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726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7769"/>
          </a:xfrm>
        </p:spPr>
        <p:txBody>
          <a:bodyPr>
            <a:normAutofit fontScale="90000"/>
          </a:bodyPr>
          <a:lstStyle/>
          <a:p>
            <a:r>
              <a:rPr lang="en-IN" b="1" dirty="0">
                <a:latin typeface="Algerian" panose="04020705040A02060702" pitchFamily="82" charset="0"/>
              </a:rPr>
              <a:t>Admin PAGE </a:t>
            </a:r>
            <a:br>
              <a:rPr lang="en-US" dirty="0"/>
            </a:br>
            <a:endParaRPr lang="en-US" dirty="0"/>
          </a:p>
        </p:txBody>
      </p:sp>
      <p:pic>
        <p:nvPicPr>
          <p:cNvPr id="3075" name="Picture 3" descr="I:\important\New folder\BBMS\Admin.PNG"/>
          <p:cNvPicPr>
            <a:picLocks noChangeAspect="1" noChangeArrowheads="1"/>
          </p:cNvPicPr>
          <p:nvPr/>
        </p:nvPicPr>
        <p:blipFill>
          <a:blip r:embed="rId2"/>
          <a:srcRect/>
          <a:stretch>
            <a:fillRect/>
          </a:stretch>
        </p:blipFill>
        <p:spPr bwMode="auto">
          <a:xfrm>
            <a:off x="914400" y="1214846"/>
            <a:ext cx="10541726" cy="528447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0649"/>
          </a:xfrm>
        </p:spPr>
        <p:txBody>
          <a:bodyPr>
            <a:normAutofit fontScale="90000"/>
          </a:bodyPr>
          <a:lstStyle/>
          <a:p>
            <a:r>
              <a:rPr lang="en-IN" b="1" dirty="0">
                <a:latin typeface="Algerian" panose="04020705040A02060702" pitchFamily="82" charset="0"/>
              </a:rPr>
              <a:t>Donation request PAGE </a:t>
            </a:r>
            <a:br>
              <a:rPr lang="en-US" dirty="0"/>
            </a:br>
            <a:endParaRPr lang="en-US" dirty="0"/>
          </a:p>
        </p:txBody>
      </p:sp>
      <p:pic>
        <p:nvPicPr>
          <p:cNvPr id="4099" name="Picture 3" descr="I:\important\New folder\BBMS\Amin1.PNG"/>
          <p:cNvPicPr>
            <a:picLocks noChangeAspect="1" noChangeArrowheads="1"/>
          </p:cNvPicPr>
          <p:nvPr/>
        </p:nvPicPr>
        <p:blipFill>
          <a:blip r:embed="rId2"/>
          <a:srcRect/>
          <a:stretch>
            <a:fillRect/>
          </a:stretch>
        </p:blipFill>
        <p:spPr bwMode="auto">
          <a:xfrm>
            <a:off x="640080" y="1162593"/>
            <a:ext cx="11103429" cy="54080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7769"/>
          </a:xfrm>
        </p:spPr>
        <p:txBody>
          <a:bodyPr>
            <a:normAutofit fontScale="90000"/>
          </a:bodyPr>
          <a:lstStyle/>
          <a:p>
            <a:r>
              <a:rPr lang="en-IN" b="1" dirty="0">
                <a:latin typeface="Algerian" panose="04020705040A02060702" pitchFamily="82" charset="0"/>
              </a:rPr>
              <a:t>Blood stock PAGE </a:t>
            </a:r>
            <a:br>
              <a:rPr lang="en-US" dirty="0"/>
            </a:br>
            <a:endParaRPr lang="en-US" dirty="0"/>
          </a:p>
        </p:txBody>
      </p:sp>
      <p:pic>
        <p:nvPicPr>
          <p:cNvPr id="5122" name="Picture 2" descr="I:\important\New folder\BBMS\Admin2.PNG"/>
          <p:cNvPicPr>
            <a:picLocks noChangeAspect="1" noChangeArrowheads="1"/>
          </p:cNvPicPr>
          <p:nvPr/>
        </p:nvPicPr>
        <p:blipFill>
          <a:blip r:embed="rId2"/>
          <a:srcRect/>
          <a:stretch>
            <a:fillRect/>
          </a:stretch>
        </p:blipFill>
        <p:spPr bwMode="auto">
          <a:xfrm>
            <a:off x="953589" y="1201783"/>
            <a:ext cx="10550706" cy="539495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706"/>
          </a:xfrm>
        </p:spPr>
        <p:txBody>
          <a:bodyPr>
            <a:normAutofit fontScale="90000"/>
          </a:bodyPr>
          <a:lstStyle/>
          <a:p>
            <a:r>
              <a:rPr lang="en-IN" b="1" dirty="0">
                <a:latin typeface="Algerian" panose="04020705040A02060702" pitchFamily="82" charset="0"/>
              </a:rPr>
              <a:t>Blood donor search PAGE </a:t>
            </a:r>
            <a:br>
              <a:rPr lang="en-US" dirty="0"/>
            </a:br>
            <a:endParaRPr lang="en-US" dirty="0"/>
          </a:p>
        </p:txBody>
      </p:sp>
      <p:pic>
        <p:nvPicPr>
          <p:cNvPr id="6146" name="Picture 2" descr="I:\important\New folder\BBMS\Blood Donors Search.PNG"/>
          <p:cNvPicPr>
            <a:picLocks noChangeAspect="1" noChangeArrowheads="1"/>
          </p:cNvPicPr>
          <p:nvPr/>
        </p:nvPicPr>
        <p:blipFill>
          <a:blip r:embed="rId2"/>
          <a:srcRect/>
          <a:stretch>
            <a:fillRect/>
          </a:stretch>
        </p:blipFill>
        <p:spPr bwMode="auto">
          <a:xfrm>
            <a:off x="862147" y="1267097"/>
            <a:ext cx="10341701" cy="530052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74706"/>
          </a:xfrm>
        </p:spPr>
        <p:txBody>
          <a:bodyPr>
            <a:normAutofit fontScale="90000"/>
          </a:bodyPr>
          <a:lstStyle/>
          <a:p>
            <a:r>
              <a:rPr lang="en-IN" b="1" dirty="0">
                <a:latin typeface="Algerian" panose="04020705040A02060702" pitchFamily="82" charset="0"/>
              </a:rPr>
              <a:t>Contact us PAGE </a:t>
            </a:r>
            <a:br>
              <a:rPr lang="en-US" dirty="0"/>
            </a:br>
            <a:endParaRPr lang="en-US" dirty="0"/>
          </a:p>
        </p:txBody>
      </p:sp>
      <p:pic>
        <p:nvPicPr>
          <p:cNvPr id="7170" name="Picture 2" descr="I:\important\New folder\BBMS\Capture.PNG"/>
          <p:cNvPicPr>
            <a:picLocks noChangeAspect="1" noChangeArrowheads="1"/>
          </p:cNvPicPr>
          <p:nvPr/>
        </p:nvPicPr>
        <p:blipFill>
          <a:blip r:embed="rId2"/>
          <a:srcRect/>
          <a:stretch>
            <a:fillRect/>
          </a:stretch>
        </p:blipFill>
        <p:spPr bwMode="auto">
          <a:xfrm>
            <a:off x="795629" y="1162592"/>
            <a:ext cx="10647433" cy="535413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ADVANTAGES</a:t>
            </a:r>
            <a:r>
              <a:rPr lang="en-IN" b="1" u="sng" dirty="0">
                <a:latin typeface="Algerian" panose="04020705040A02060702" pitchFamily="82" charset="0"/>
              </a:rPr>
              <a:t> </a:t>
            </a:r>
          </a:p>
        </p:txBody>
      </p:sp>
      <p:sp>
        <p:nvSpPr>
          <p:cNvPr id="3" name="Content Placeholder 2"/>
          <p:cNvSpPr>
            <a:spLocks noGrp="1"/>
          </p:cNvSpPr>
          <p:nvPr>
            <p:ph sz="quarter" idx="13"/>
          </p:nvPr>
        </p:nvSpPr>
        <p:spPr/>
        <p:txBody>
          <a:bodyPr/>
          <a:lstStyle/>
          <a:p>
            <a:pPr>
              <a:buFont typeface="Wingdings" panose="05000000000000000000" pitchFamily="2" charset="2"/>
              <a:buChar char="q"/>
            </a:pPr>
            <a:r>
              <a:rPr lang="en-IN" sz="2400" dirty="0">
                <a:latin typeface="Algerian" panose="04020705040A02060702" pitchFamily="82" charset="0"/>
              </a:rPr>
              <a:t>  AVAILABILITY OF BLOOD AND STOCK INFO WE GET</a:t>
            </a:r>
          </a:p>
          <a:p>
            <a:pPr>
              <a:buFont typeface="Wingdings" panose="05000000000000000000" pitchFamily="2" charset="2"/>
              <a:buChar char="q"/>
            </a:pPr>
            <a:r>
              <a:rPr lang="en-IN" sz="2400" dirty="0">
                <a:latin typeface="Algerian" panose="04020705040A02060702" pitchFamily="82" charset="0"/>
              </a:rPr>
              <a:t>  DONOR INFORMATION IS EASILY AVAILABLE.</a:t>
            </a:r>
          </a:p>
          <a:p>
            <a:pPr>
              <a:buFont typeface="Wingdings" panose="05000000000000000000" pitchFamily="2" charset="2"/>
              <a:buChar char="q"/>
            </a:pPr>
            <a:r>
              <a:rPr lang="en-IN" sz="2400" dirty="0">
                <a:latin typeface="Algerian" panose="04020705040A02060702" pitchFamily="82" charset="0"/>
              </a:rPr>
              <a:t>  DETAILS OF BLOOD BANKS WE CAN GET EASILY</a:t>
            </a:r>
          </a:p>
          <a:p>
            <a:pPr>
              <a:buFont typeface="Wingdings" panose="05000000000000000000" pitchFamily="2" charset="2"/>
              <a:buChar char="q"/>
            </a:pPr>
            <a:r>
              <a:rPr lang="en-IN" sz="2400" dirty="0">
                <a:latin typeface="Algerian" panose="04020705040A02060702" pitchFamily="82" charset="0"/>
              </a:rPr>
              <a:t>  24/7 ANY WHERE ANYTIME WE GET ALL INFORMATION REGARDING        </a:t>
            </a:r>
          </a:p>
          <a:p>
            <a:pPr marL="0" indent="0">
              <a:buNone/>
            </a:pPr>
            <a:r>
              <a:rPr lang="en-IN" sz="2400" dirty="0">
                <a:latin typeface="Algerian" panose="04020705040A02060702" pitchFamily="82" charset="0"/>
              </a:rPr>
              <a:t>      DONORS AND STOCK OF BLOOD.</a:t>
            </a:r>
          </a:p>
          <a:p>
            <a:pPr>
              <a:buFont typeface="Wingdings" panose="05000000000000000000" pitchFamily="2" charset="2"/>
              <a:buChar char="q"/>
            </a:pPr>
            <a:r>
              <a:rPr lang="en-IN" sz="2400" dirty="0">
                <a:latin typeface="Algerian" panose="04020705040A02060702" pitchFamily="82" charset="0"/>
              </a:rPr>
              <a:t>  IT AIMS TO SAVE </a:t>
            </a:r>
            <a:r>
              <a:rPr lang="en-IN" sz="2400">
                <a:latin typeface="Algerian" panose="04020705040A02060702" pitchFamily="82" charset="0"/>
              </a:rPr>
              <a:t>THE PATIENT </a:t>
            </a:r>
            <a:r>
              <a:rPr lang="en-IN" sz="2400" dirty="0">
                <a:latin typeface="Algerian" panose="04020705040A02060702" pitchFamily="82" charset="0"/>
              </a:rPr>
              <a:t>BY GETTING IN TIME BLOOD</a:t>
            </a:r>
          </a:p>
          <a:p>
            <a:endParaRPr lang="en-IN" dirty="0"/>
          </a:p>
          <a:p>
            <a:endParaRPr lang="en-IN" dirty="0"/>
          </a:p>
        </p:txBody>
      </p:sp>
    </p:spTree>
    <p:extLst>
      <p:ext uri="{BB962C8B-B14F-4D97-AF65-F5344CB8AC3E}">
        <p14:creationId xmlns:p14="http://schemas.microsoft.com/office/powerpoint/2010/main" val="195548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Features of the system</a:t>
            </a:r>
            <a:endParaRPr lang="en-IN" dirty="0">
              <a:latin typeface="Algerian" panose="04020705040A02060702" pitchFamily="82" charset="0"/>
            </a:endParaRPr>
          </a:p>
        </p:txBody>
      </p:sp>
      <p:sp>
        <p:nvSpPr>
          <p:cNvPr id="3" name="Content Placeholder 2"/>
          <p:cNvSpPr>
            <a:spLocks noGrp="1"/>
          </p:cNvSpPr>
          <p:nvPr>
            <p:ph sz="quarter" idx="13"/>
          </p:nvPr>
        </p:nvSpPr>
        <p:spPr/>
        <p:txBody>
          <a:bodyPr>
            <a:normAutofit/>
          </a:bodyPr>
          <a:lstStyle/>
          <a:p>
            <a:pPr>
              <a:buNone/>
            </a:pPr>
            <a:endParaRPr lang="en-IN" sz="2400" dirty="0">
              <a:latin typeface="Algerian" panose="04020705040A02060702" pitchFamily="82" charset="0"/>
            </a:endParaRPr>
          </a:p>
          <a:p>
            <a:pPr>
              <a:buFont typeface="Wingdings" panose="05000000000000000000" pitchFamily="2" charset="2"/>
              <a:buChar char="q"/>
            </a:pPr>
            <a:r>
              <a:rPr lang="en-IN" sz="2400" dirty="0">
                <a:latin typeface="Algerian" panose="04020705040A02060702" pitchFamily="82" charset="0"/>
              </a:rPr>
              <a:t>  </a:t>
            </a:r>
            <a:r>
              <a:rPr lang="en-IN" sz="2400" dirty="0" err="1">
                <a:latin typeface="Algerian" panose="04020705040A02060702" pitchFamily="82" charset="0"/>
              </a:rPr>
              <a:t>Donar</a:t>
            </a:r>
            <a:r>
              <a:rPr lang="en-IN" sz="2400" dirty="0">
                <a:latin typeface="Algerian" panose="04020705040A02060702" pitchFamily="82" charset="0"/>
              </a:rPr>
              <a:t> management – </a:t>
            </a:r>
            <a:r>
              <a:rPr lang="en-IN" sz="2400" dirty="0" err="1">
                <a:latin typeface="Algerian" panose="04020705040A02060702" pitchFamily="82" charset="0"/>
              </a:rPr>
              <a:t>donar</a:t>
            </a:r>
            <a:r>
              <a:rPr lang="en-IN" sz="2400" dirty="0">
                <a:latin typeface="Algerian" panose="04020705040A02060702" pitchFamily="82" charset="0"/>
              </a:rPr>
              <a:t> registration, managing </a:t>
            </a:r>
            <a:r>
              <a:rPr lang="en-IN" sz="2400" dirty="0" err="1">
                <a:latin typeface="Algerian" panose="04020705040A02060702" pitchFamily="82" charset="0"/>
              </a:rPr>
              <a:t>donar</a:t>
            </a:r>
            <a:endParaRPr lang="en-IN" sz="2400" dirty="0">
              <a:latin typeface="Algerian" panose="04020705040A02060702" pitchFamily="82" charset="0"/>
            </a:endParaRPr>
          </a:p>
          <a:p>
            <a:pPr marL="0" indent="0">
              <a:buNone/>
            </a:pPr>
            <a:r>
              <a:rPr lang="en-IN" sz="2400" dirty="0">
                <a:latin typeface="Algerian" panose="04020705040A02060702" pitchFamily="82" charset="0"/>
              </a:rPr>
              <a:t>      database, recording their physical and medical statistics.</a:t>
            </a:r>
          </a:p>
          <a:p>
            <a:pPr>
              <a:buFont typeface="Wingdings" panose="05000000000000000000" pitchFamily="2" charset="2"/>
              <a:buChar char="q"/>
            </a:pPr>
            <a:r>
              <a:rPr lang="en-IN" sz="2400" dirty="0">
                <a:latin typeface="Algerian" panose="04020705040A02060702" pitchFamily="82" charset="0"/>
              </a:rPr>
              <a:t>  inventory management in blood bank for storage</a:t>
            </a:r>
          </a:p>
          <a:p>
            <a:pPr>
              <a:buFont typeface="Wingdings" panose="05000000000000000000" pitchFamily="2" charset="2"/>
              <a:buChar char="q"/>
            </a:pPr>
            <a:r>
              <a:rPr lang="en-IN" sz="2400" dirty="0">
                <a:latin typeface="Algerian" panose="04020705040A02060702" pitchFamily="82" charset="0"/>
              </a:rPr>
              <a:t>  blood requisition and issuance of blood</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52290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9714" y="-209005"/>
            <a:ext cx="9383486" cy="1463040"/>
          </a:xfrm>
        </p:spPr>
        <p:txBody>
          <a:bodyPr/>
          <a:lstStyle/>
          <a:p>
            <a:r>
              <a:rPr lang="en-IN" dirty="0"/>
              <a:t>  </a:t>
            </a:r>
            <a:r>
              <a:rPr lang="en-IN" dirty="0">
                <a:latin typeface="Algerian" panose="04020705040A02060702" pitchFamily="82" charset="0"/>
              </a:rPr>
              <a:t>conclusion</a:t>
            </a:r>
          </a:p>
        </p:txBody>
      </p:sp>
      <p:sp>
        <p:nvSpPr>
          <p:cNvPr id="3" name="Content Placeholder 2"/>
          <p:cNvSpPr>
            <a:spLocks noGrp="1"/>
          </p:cNvSpPr>
          <p:nvPr>
            <p:ph sz="quarter" idx="4294967295"/>
          </p:nvPr>
        </p:nvSpPr>
        <p:spPr>
          <a:xfrm>
            <a:off x="418012" y="914400"/>
            <a:ext cx="11547566" cy="5499463"/>
          </a:xfrm>
        </p:spPr>
        <p:txBody>
          <a:bodyPr>
            <a:noAutofit/>
          </a:bodyPr>
          <a:lstStyle/>
          <a:p>
            <a:pPr marL="0" indent="0">
              <a:buNone/>
            </a:pPr>
            <a:r>
              <a:rPr lang="en-IN" b="1" dirty="0">
                <a:latin typeface="Algerian" panose="04020705040A02060702" pitchFamily="82" charset="0"/>
              </a:rPr>
              <a:t> the scope of our project on “blood bank management system [</a:t>
            </a:r>
            <a:r>
              <a:rPr lang="en-IN" b="1" dirty="0" err="1">
                <a:latin typeface="Algerian" panose="04020705040A02060702" pitchFamily="82" charset="0"/>
              </a:rPr>
              <a:t>bbms</a:t>
            </a:r>
            <a:r>
              <a:rPr lang="en-IN" b="1" dirty="0">
                <a:latin typeface="Algerian" panose="04020705040A02060702" pitchFamily="82" charset="0"/>
              </a:rPr>
              <a:t>]” is highlighted by the following aspects.</a:t>
            </a:r>
            <a:endParaRPr lang="en-IN" dirty="0">
              <a:latin typeface="Algerian" panose="04020705040A02060702" pitchFamily="82" charset="0"/>
            </a:endParaRPr>
          </a:p>
          <a:p>
            <a:pPr>
              <a:buFont typeface="Wingdings" panose="05000000000000000000" pitchFamily="2" charset="2"/>
              <a:buChar char="q"/>
            </a:pPr>
            <a:r>
              <a:rPr lang="en-IN" sz="2400" dirty="0">
                <a:latin typeface="Algerian" panose="04020705040A02060702" pitchFamily="82" charset="0"/>
              </a:rPr>
              <a:t> the project is user friendly and very easy for beginners to understand .</a:t>
            </a:r>
          </a:p>
          <a:p>
            <a:pPr>
              <a:buFont typeface="Wingdings" panose="05000000000000000000" pitchFamily="2" charset="2"/>
              <a:buChar char="q"/>
            </a:pPr>
            <a:r>
              <a:rPr lang="en-IN" sz="2400" dirty="0">
                <a:latin typeface="Algerian" panose="04020705040A02060702" pitchFamily="82" charset="0"/>
              </a:rPr>
              <a:t> facilities such as retrieving </a:t>
            </a:r>
            <a:r>
              <a:rPr lang="en-IN" sz="2400" dirty="0" err="1">
                <a:latin typeface="Algerian" panose="04020705040A02060702" pitchFamily="82" charset="0"/>
              </a:rPr>
              <a:t>donar</a:t>
            </a:r>
            <a:r>
              <a:rPr lang="en-IN" sz="2400" dirty="0">
                <a:latin typeface="Algerian" panose="04020705040A02060702" pitchFamily="82" charset="0"/>
              </a:rPr>
              <a:t> information, adding new </a:t>
            </a:r>
            <a:r>
              <a:rPr lang="en-IN" sz="2400" dirty="0" err="1">
                <a:latin typeface="Algerian" panose="04020705040A02060702" pitchFamily="82" charset="0"/>
              </a:rPr>
              <a:t>donar</a:t>
            </a:r>
            <a:r>
              <a:rPr lang="en-IN" sz="2400" dirty="0">
                <a:latin typeface="Algerian" panose="04020705040A02060702" pitchFamily="82" charset="0"/>
              </a:rPr>
              <a:t> information, deleting and listing have been provided.</a:t>
            </a:r>
          </a:p>
          <a:p>
            <a:pPr>
              <a:buFont typeface="Wingdings" panose="05000000000000000000" pitchFamily="2" charset="2"/>
              <a:buChar char="q"/>
            </a:pPr>
            <a:r>
              <a:rPr lang="en-IN" sz="2400" dirty="0">
                <a:latin typeface="Algerian" panose="04020705040A02060702" pitchFamily="82" charset="0"/>
              </a:rPr>
              <a:t> can see blood bank stock and update it is very easy.</a:t>
            </a:r>
          </a:p>
          <a:p>
            <a:pPr>
              <a:buFont typeface="Wingdings" panose="05000000000000000000" pitchFamily="2" charset="2"/>
              <a:buChar char="q"/>
            </a:pPr>
            <a:r>
              <a:rPr lang="en-IN" sz="2400" dirty="0">
                <a:latin typeface="Algerian" panose="04020705040A02060702" pitchFamily="82" charset="0"/>
              </a:rPr>
              <a:t> database management for </a:t>
            </a:r>
            <a:r>
              <a:rPr lang="en-IN" sz="2400" dirty="0" err="1">
                <a:latin typeface="Algerian" panose="04020705040A02060702" pitchFamily="82" charset="0"/>
              </a:rPr>
              <a:t>donar</a:t>
            </a:r>
            <a:r>
              <a:rPr lang="en-IN" sz="2400" dirty="0">
                <a:latin typeface="Algerian" panose="04020705040A02060702" pitchFamily="82" charset="0"/>
              </a:rPr>
              <a:t>, recipient, supervisor and the general public  is provided. </a:t>
            </a:r>
          </a:p>
          <a:p>
            <a:pPr>
              <a:buFont typeface="Wingdings" panose="05000000000000000000" pitchFamily="2" charset="2"/>
              <a:buChar char="q"/>
            </a:pPr>
            <a:r>
              <a:rPr lang="en-IN" sz="2400" dirty="0">
                <a:latin typeface="Algerian" panose="04020705040A02060702" pitchFamily="82" charset="0"/>
              </a:rPr>
              <a:t> this package makes the entire blood bank control easy.</a:t>
            </a:r>
          </a:p>
        </p:txBody>
      </p:sp>
    </p:spTree>
    <p:extLst>
      <p:ext uri="{BB962C8B-B14F-4D97-AF65-F5344CB8AC3E}">
        <p14:creationId xmlns:p14="http://schemas.microsoft.com/office/powerpoint/2010/main" val="337836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Reference</a:t>
            </a:r>
            <a:r>
              <a:rPr lang="en-IN" b="1" dirty="0"/>
              <a:t> </a:t>
            </a:r>
          </a:p>
        </p:txBody>
      </p:sp>
      <p:sp>
        <p:nvSpPr>
          <p:cNvPr id="3" name="Content Placeholder 2"/>
          <p:cNvSpPr>
            <a:spLocks noGrp="1"/>
          </p:cNvSpPr>
          <p:nvPr>
            <p:ph sz="quarter" idx="13"/>
          </p:nvPr>
        </p:nvSpPr>
        <p:spPr/>
        <p:txBody>
          <a:bodyPr>
            <a:normAutofit/>
          </a:bodyPr>
          <a:lstStyle/>
          <a:p>
            <a:r>
              <a:rPr lang="en-IN" sz="2400" dirty="0">
                <a:latin typeface="Algerian" panose="04020705040A02060702" pitchFamily="82" charset="0"/>
              </a:rPr>
              <a:t>5</a:t>
            </a:r>
            <a:r>
              <a:rPr lang="en-IN" sz="2400" baseline="30000" dirty="0">
                <a:latin typeface="Algerian" panose="04020705040A02060702" pitchFamily="82" charset="0"/>
              </a:rPr>
              <a:t>th</a:t>
            </a:r>
            <a:r>
              <a:rPr lang="en-IN" sz="2400" dirty="0">
                <a:latin typeface="Algerian" panose="04020705040A02060702" pitchFamily="82" charset="0"/>
              </a:rPr>
              <a:t> Edition by Herbert  </a:t>
            </a:r>
          </a:p>
          <a:p>
            <a:r>
              <a:rPr lang="en-IN" sz="2400" dirty="0">
                <a:latin typeface="Algerian" panose="04020705040A02060702" pitchFamily="82" charset="0"/>
              </a:rPr>
              <a:t>Published by  –  Hill Publishing Company Limited</a:t>
            </a:r>
            <a:r>
              <a:rPr lang="en-IN" sz="2400" dirty="0"/>
              <a:t>.</a:t>
            </a:r>
          </a:p>
        </p:txBody>
      </p:sp>
    </p:spTree>
    <p:extLst>
      <p:ext uri="{BB962C8B-B14F-4D97-AF65-F5344CB8AC3E}">
        <p14:creationId xmlns:p14="http://schemas.microsoft.com/office/powerpoint/2010/main" val="285649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5698" y="2612571"/>
            <a:ext cx="8689976" cy="1593670"/>
          </a:xfrm>
        </p:spPr>
        <p:txBody>
          <a:bodyPr>
            <a:normAutofit/>
          </a:bodyPr>
          <a:lstStyle/>
          <a:p>
            <a:r>
              <a:rPr lang="en-IN" sz="6600" b="1" dirty="0">
                <a:solidFill>
                  <a:srgbClr val="0070C0"/>
                </a:solidFill>
                <a:latin typeface="Algerian" panose="04020705040A02060702" pitchFamily="82" charset="0"/>
              </a:rPr>
              <a:t>Thank you</a:t>
            </a:r>
          </a:p>
        </p:txBody>
      </p:sp>
    </p:spTree>
    <p:extLst>
      <p:ext uri="{BB962C8B-B14F-4D97-AF65-F5344CB8AC3E}">
        <p14:creationId xmlns:p14="http://schemas.microsoft.com/office/powerpoint/2010/main" val="111600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8" y="365760"/>
            <a:ext cx="11155680" cy="6400799"/>
          </a:xfrm>
        </p:spPr>
        <p:txBody>
          <a:bodyPr>
            <a:normAutofit/>
          </a:bodyPr>
          <a:lstStyle/>
          <a:p>
            <a:pPr algn="l"/>
            <a:br>
              <a:rPr lang="en-IN" sz="2400" dirty="0">
                <a:solidFill>
                  <a:schemeClr val="tx1">
                    <a:lumMod val="95000"/>
                    <a:lumOff val="5000"/>
                  </a:schemeClr>
                </a:solidFill>
                <a:latin typeface="Algerian" panose="04020705040A02060702" pitchFamily="82" charset="0"/>
              </a:rPr>
            </a:br>
            <a:r>
              <a:rPr lang="en-IN" sz="2400" dirty="0">
                <a:solidFill>
                  <a:schemeClr val="tx1">
                    <a:lumMod val="95000"/>
                    <a:lumOff val="5000"/>
                  </a:schemeClr>
                </a:solidFill>
                <a:latin typeface="Algerian" panose="04020705040A02060702" pitchFamily="82" charset="0"/>
              </a:rPr>
              <a:t>				</a:t>
            </a:r>
            <a:r>
              <a:rPr lang="en-IN" sz="4000" b="1" dirty="0">
                <a:solidFill>
                  <a:schemeClr val="tx1">
                    <a:lumMod val="95000"/>
                    <a:lumOff val="5000"/>
                  </a:schemeClr>
                </a:solidFill>
                <a:latin typeface="Algerian" panose="04020705040A02060702" pitchFamily="82" charset="0"/>
              </a:rPr>
              <a:t>INTRODUCTION</a:t>
            </a:r>
            <a:br>
              <a:rPr lang="en-IN" sz="2400" b="1" dirty="0">
                <a:solidFill>
                  <a:schemeClr val="tx1">
                    <a:lumMod val="95000"/>
                    <a:lumOff val="5000"/>
                  </a:schemeClr>
                </a:solidFill>
                <a:latin typeface="Algerian" panose="04020705040A02060702" pitchFamily="82" charset="0"/>
              </a:rPr>
            </a:br>
            <a:br>
              <a:rPr lang="en-IN" sz="2400" dirty="0">
                <a:solidFill>
                  <a:schemeClr val="tx1">
                    <a:lumMod val="95000"/>
                    <a:lumOff val="5000"/>
                  </a:schemeClr>
                </a:solidFill>
                <a:latin typeface="Algerian" panose="04020705040A02060702" pitchFamily="82" charset="0"/>
              </a:rPr>
            </a:br>
            <a:br>
              <a:rPr lang="en-IN" sz="2400" dirty="0">
                <a:solidFill>
                  <a:schemeClr val="tx1">
                    <a:lumMod val="95000"/>
                    <a:lumOff val="5000"/>
                  </a:schemeClr>
                </a:solidFill>
                <a:latin typeface="Algerian" panose="04020705040A02060702" pitchFamily="82" charset="0"/>
              </a:rPr>
            </a:br>
            <a:r>
              <a:rPr lang="en-IN" sz="2400" dirty="0">
                <a:solidFill>
                  <a:schemeClr val="tx1">
                    <a:lumMod val="95000"/>
                    <a:lumOff val="5000"/>
                  </a:schemeClr>
                </a:solidFill>
                <a:latin typeface="Algerian" panose="04020705040A02060702" pitchFamily="82" charset="0"/>
              </a:rPr>
              <a:t>The main objective of the blood bank management system is to manage the details of Blood, Donor, Blood Group, Blood Bank, Stock. Blood Bank Management System (BBMS) is a browser-based system that is designed to store, process, retrieve and analyse information concerned with the administrative and inventory management within a blood bank. </a:t>
            </a:r>
            <a:br>
              <a:rPr lang="en-IN" sz="2400" dirty="0">
                <a:solidFill>
                  <a:schemeClr val="tx1">
                    <a:lumMod val="95000"/>
                    <a:lumOff val="5000"/>
                  </a:schemeClr>
                </a:solidFill>
                <a:latin typeface="Algerian" panose="04020705040A02060702" pitchFamily="82" charset="0"/>
              </a:rPr>
            </a:br>
            <a:r>
              <a:rPr lang="en-IN" sz="2400" dirty="0">
                <a:solidFill>
                  <a:schemeClr val="tx1">
                    <a:lumMod val="95000"/>
                    <a:lumOff val="5000"/>
                  </a:schemeClr>
                </a:solidFill>
                <a:latin typeface="Algerian" panose="04020705040A02060702" pitchFamily="82" charset="0"/>
              </a:rPr>
              <a:t>		IT aims TO MAINTAIN information OF blood donors, different blood group available in each blood bank and help them manage in better way. IT </a:t>
            </a:r>
            <a:r>
              <a:rPr lang="en-IN" sz="2400" dirty="0" err="1">
                <a:solidFill>
                  <a:schemeClr val="tx1">
                    <a:lumMod val="95000"/>
                    <a:lumOff val="5000"/>
                  </a:schemeClr>
                </a:solidFill>
                <a:latin typeface="Algerian" panose="04020705040A02060702" pitchFamily="82" charset="0"/>
              </a:rPr>
              <a:t>proVideS</a:t>
            </a:r>
            <a:r>
              <a:rPr lang="en-IN" sz="2400" dirty="0">
                <a:solidFill>
                  <a:schemeClr val="tx1">
                    <a:lumMod val="95000"/>
                    <a:lumOff val="5000"/>
                  </a:schemeClr>
                </a:solidFill>
                <a:latin typeface="Algerian" panose="04020705040A02060702" pitchFamily="82" charset="0"/>
              </a:rPr>
              <a:t> transparency in this field, make the process of obtaining blood from a blood bank hassle free and corruption free </a:t>
            </a:r>
            <a:r>
              <a:rPr lang="en-IN" sz="2400" dirty="0">
                <a:latin typeface="Algerian" panose="04020705040A02060702" pitchFamily="82" charset="0"/>
              </a:rPr>
              <a:t>.</a:t>
            </a:r>
            <a:br>
              <a:rPr lang="en-IN" sz="2400" dirty="0">
                <a:latin typeface="Algerian" panose="04020705040A02060702" pitchFamily="82" charset="0"/>
              </a:rPr>
            </a:br>
            <a:br>
              <a:rPr lang="en-IN" sz="2400" dirty="0"/>
            </a:br>
            <a:r>
              <a:rPr lang="en-IN" sz="2400" dirty="0"/>
              <a:t> </a:t>
            </a:r>
            <a:br>
              <a:rPr lang="en-IN" dirty="0"/>
            </a:br>
            <a:endParaRPr lang="en-IN" sz="2800" i="1" dirty="0"/>
          </a:p>
        </p:txBody>
      </p:sp>
    </p:spTree>
    <p:extLst>
      <p:ext uri="{BB962C8B-B14F-4D97-AF65-F5344CB8AC3E}">
        <p14:creationId xmlns:p14="http://schemas.microsoft.com/office/powerpoint/2010/main" val="294483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title"/>
          </p:nvPr>
        </p:nvSpPr>
        <p:spPr>
          <a:xfrm>
            <a:off x="640080" y="561704"/>
            <a:ext cx="11038114" cy="1084216"/>
          </a:xfrm>
        </p:spPr>
        <p:txBody>
          <a:bodyPr>
            <a:normAutofit fontScale="90000"/>
          </a:bodyPr>
          <a:lstStyle/>
          <a:p>
            <a:pPr algn="l"/>
            <a:r>
              <a:rPr lang="en-IN" dirty="0"/>
              <a:t>Process                                                                                                                               This system has been developed on the following</a:t>
            </a:r>
            <a:br>
              <a:rPr lang="en-IN" dirty="0"/>
            </a:br>
            <a:br>
              <a:rPr lang="en-IN" dirty="0"/>
            </a:br>
            <a:br>
              <a:rPr lang="en-IN" dirty="0"/>
            </a:br>
            <a:br>
              <a:rPr lang="en-IN" dirty="0"/>
            </a:br>
            <a:br>
              <a:rPr lang="en-IN" dirty="0"/>
            </a:br>
            <a:r>
              <a:rPr lang="en-US" b="1" dirty="0">
                <a:latin typeface="Algerian" panose="04020705040A02060702" pitchFamily="82" charset="0"/>
              </a:rPr>
              <a:t>This system has been developed on the following</a:t>
            </a:r>
            <a:br>
              <a:rPr lang="en-IN" b="1" dirty="0">
                <a:latin typeface="Algerian" panose="04020705040A02060702" pitchFamily="82" charset="0"/>
              </a:rPr>
            </a:br>
            <a:r>
              <a:rPr lang="en-US" b="1" dirty="0">
                <a:latin typeface="Algerian" panose="04020705040A02060702" pitchFamily="82" charset="0"/>
              </a:rPr>
              <a:t> hardware configuration :</a:t>
            </a:r>
            <a:br>
              <a:rPr lang="en-IN" dirty="0"/>
            </a:br>
            <a:r>
              <a:rPr lang="en-IN" dirty="0"/>
              <a:t>	</a:t>
            </a:r>
            <a:br>
              <a:rPr lang="en-IN" dirty="0"/>
            </a:br>
            <a:br>
              <a:rPr lang="en-IN" dirty="0"/>
            </a:br>
            <a:r>
              <a:rPr lang="en-IN" dirty="0"/>
              <a:t> </a:t>
            </a:r>
            <a:br>
              <a:rPr lang="en-IN" dirty="0"/>
            </a:br>
            <a:br>
              <a:rPr lang="en-IN" dirty="0"/>
            </a:br>
            <a:br>
              <a:rPr lang="en-IN" dirty="0"/>
            </a:br>
            <a:endParaRPr lang="en-IN" dirty="0"/>
          </a:p>
        </p:txBody>
      </p:sp>
      <p:sp>
        <p:nvSpPr>
          <p:cNvPr id="3" name="Content Placeholder 2"/>
          <p:cNvSpPr>
            <a:spLocks noGrp="1"/>
          </p:cNvSpPr>
          <p:nvPr>
            <p:ph sz="quarter" idx="13"/>
          </p:nvPr>
        </p:nvSpPr>
        <p:spPr>
          <a:xfrm>
            <a:off x="849085" y="1674761"/>
            <a:ext cx="10128069" cy="1564828"/>
          </a:xfrm>
        </p:spPr>
        <p:txBody>
          <a:bodyPr>
            <a:normAutofit lnSpcReduction="10000"/>
          </a:bodyPr>
          <a:lstStyle/>
          <a:p>
            <a:pPr lvl="0">
              <a:buFont typeface="Wingdings" panose="05000000000000000000" pitchFamily="2" charset="2"/>
              <a:buChar char="q"/>
            </a:pPr>
            <a:r>
              <a:rPr lang="en-US" sz="2400" dirty="0">
                <a:latin typeface="Algerian" panose="04020705040A02060702" pitchFamily="82" charset="0"/>
              </a:rPr>
              <a:t>  Process		:  i5 processer </a:t>
            </a:r>
            <a:endParaRPr lang="en-IN" sz="2400" dirty="0">
              <a:latin typeface="Algerian" panose="04020705040A02060702" pitchFamily="82" charset="0"/>
            </a:endParaRPr>
          </a:p>
          <a:p>
            <a:pPr lvl="0">
              <a:buFont typeface="Wingdings" panose="05000000000000000000" pitchFamily="2" charset="2"/>
              <a:buChar char="q"/>
            </a:pPr>
            <a:r>
              <a:rPr lang="en-IN" sz="2400" dirty="0">
                <a:latin typeface="Algerian" panose="04020705040A02060702" pitchFamily="82" charset="0"/>
              </a:rPr>
              <a:t>   </a:t>
            </a:r>
            <a:r>
              <a:rPr lang="en-US" sz="2400" dirty="0">
                <a:latin typeface="Algerian" panose="04020705040A02060702" pitchFamily="82" charset="0"/>
              </a:rPr>
              <a:t>RAM		:  8 </a:t>
            </a:r>
            <a:r>
              <a:rPr lang="en-US" sz="2400" dirty="0" err="1">
                <a:latin typeface="Algerian" panose="04020705040A02060702" pitchFamily="82" charset="0"/>
              </a:rPr>
              <a:t>Gb</a:t>
            </a:r>
            <a:endParaRPr lang="en-IN" sz="2400" dirty="0">
              <a:latin typeface="Algerian" panose="04020705040A02060702" pitchFamily="82" charset="0"/>
            </a:endParaRPr>
          </a:p>
          <a:p>
            <a:pPr lvl="0">
              <a:buFont typeface="Wingdings" panose="05000000000000000000" pitchFamily="2" charset="2"/>
              <a:buChar char="q"/>
            </a:pPr>
            <a:r>
              <a:rPr lang="en-US" sz="2400" dirty="0">
                <a:latin typeface="Algerian" panose="04020705040A02060702" pitchFamily="82" charset="0"/>
              </a:rPr>
              <a:t>   HDD		: 1  Tb</a:t>
            </a:r>
            <a:endParaRPr lang="en-IN" sz="2400" dirty="0">
              <a:latin typeface="Algerian" panose="04020705040A02060702" pitchFamily="82" charset="0"/>
            </a:endParaRPr>
          </a:p>
          <a:p>
            <a:endParaRPr lang="en-IN" dirty="0"/>
          </a:p>
          <a:p>
            <a:endParaRPr lang="en-IN" dirty="0"/>
          </a:p>
        </p:txBody>
      </p:sp>
      <p:sp>
        <p:nvSpPr>
          <p:cNvPr id="7" name="Content Placeholder 2"/>
          <p:cNvSpPr txBox="1">
            <a:spLocks/>
          </p:cNvSpPr>
          <p:nvPr/>
        </p:nvSpPr>
        <p:spPr>
          <a:xfrm>
            <a:off x="705394" y="3657600"/>
            <a:ext cx="11038115" cy="1214845"/>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IN" dirty="0"/>
              <a:t>                                                         </a:t>
            </a:r>
            <a:br>
              <a:rPr lang="en-IN" dirty="0"/>
            </a:br>
            <a:br>
              <a:rPr lang="en-IN" dirty="0"/>
            </a:br>
            <a:br>
              <a:rPr lang="en-IN" sz="12800" dirty="0"/>
            </a:br>
            <a:r>
              <a:rPr lang="en-US" sz="12800" b="1" dirty="0">
                <a:latin typeface="Algerian" panose="04020705040A02060702" pitchFamily="82" charset="0"/>
              </a:rPr>
              <a:t>This system has been developed on the following</a:t>
            </a:r>
            <a:br>
              <a:rPr lang="en-IN" sz="12800" b="1" dirty="0">
                <a:latin typeface="Algerian" panose="04020705040A02060702" pitchFamily="82" charset="0"/>
              </a:rPr>
            </a:br>
            <a:r>
              <a:rPr lang="en-IN" sz="12800" b="1" dirty="0">
                <a:latin typeface="Algerian" panose="04020705040A02060702" pitchFamily="82" charset="0"/>
              </a:rPr>
              <a:t>software</a:t>
            </a:r>
            <a:r>
              <a:rPr lang="en-US" sz="12800" b="1" dirty="0">
                <a:latin typeface="Algerian" panose="04020705040A02060702" pitchFamily="82" charset="0"/>
              </a:rPr>
              <a:t>  configuration :</a:t>
            </a:r>
            <a:br>
              <a:rPr lang="en-IN" sz="12800" dirty="0">
                <a:latin typeface="Algerian" panose="04020705040A02060702" pitchFamily="82" charset="0"/>
              </a:rPr>
            </a:br>
            <a:r>
              <a:rPr lang="en-IN" sz="12800" dirty="0">
                <a:latin typeface="Algerian" panose="04020705040A02060702" pitchFamily="82" charset="0"/>
              </a:rPr>
              <a:t>	</a:t>
            </a:r>
            <a:br>
              <a:rPr lang="en-IN" sz="12800" dirty="0"/>
            </a:br>
            <a:br>
              <a:rPr lang="en-IN" sz="12800" dirty="0"/>
            </a:br>
            <a:r>
              <a:rPr lang="en-IN" sz="12800" dirty="0"/>
              <a:t> </a:t>
            </a:r>
            <a:br>
              <a:rPr lang="en-IN" sz="12800" dirty="0"/>
            </a:br>
            <a:br>
              <a:rPr lang="en-IN" dirty="0"/>
            </a:br>
            <a:br>
              <a:rPr lang="en-IN" dirty="0"/>
            </a:br>
            <a:endParaRPr lang="en-IN" dirty="0"/>
          </a:p>
        </p:txBody>
      </p:sp>
      <p:sp>
        <p:nvSpPr>
          <p:cNvPr id="8" name="Content Placeholder 2"/>
          <p:cNvSpPr txBox="1">
            <a:spLocks/>
          </p:cNvSpPr>
          <p:nvPr/>
        </p:nvSpPr>
        <p:spPr>
          <a:xfrm>
            <a:off x="822960" y="4637313"/>
            <a:ext cx="9927772" cy="19594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q"/>
            </a:pPr>
            <a:r>
              <a:rPr lang="en-US" sz="2400" dirty="0">
                <a:latin typeface="Algerian" panose="04020705040A02060702" pitchFamily="82" charset="0"/>
              </a:rPr>
              <a:t>  </a:t>
            </a:r>
            <a:r>
              <a:rPr lang="en-US" sz="2400" dirty="0" err="1">
                <a:latin typeface="Algerian" panose="04020705040A02060702" pitchFamily="82" charset="0"/>
              </a:rPr>
              <a:t>Opearting</a:t>
            </a:r>
            <a:r>
              <a:rPr lang="en-US" sz="2400" dirty="0">
                <a:latin typeface="Algerian" panose="04020705040A02060702" pitchFamily="82" charset="0"/>
              </a:rPr>
              <a:t> system	 :  win 10  </a:t>
            </a:r>
            <a:endParaRPr lang="en-IN" sz="2400" dirty="0">
              <a:latin typeface="Algerian" panose="04020705040A02060702" pitchFamily="82" charset="0"/>
            </a:endParaRPr>
          </a:p>
          <a:p>
            <a:pPr>
              <a:buFont typeface="Wingdings" panose="05000000000000000000" pitchFamily="2" charset="2"/>
              <a:buChar char="q"/>
            </a:pPr>
            <a:r>
              <a:rPr lang="en-IN" sz="2400" dirty="0">
                <a:latin typeface="Algerian" panose="04020705040A02060702" pitchFamily="82" charset="0"/>
              </a:rPr>
              <a:t>  Front end  </a:t>
            </a:r>
            <a:r>
              <a:rPr lang="en-US" sz="2400" dirty="0">
                <a:latin typeface="Algerian" panose="04020705040A02060702" pitchFamily="82" charset="0"/>
              </a:rPr>
              <a:t>		 :  visual studio 2019</a:t>
            </a:r>
            <a:endParaRPr lang="en-IN" sz="2400" dirty="0">
              <a:latin typeface="Algerian" panose="04020705040A02060702" pitchFamily="82" charset="0"/>
            </a:endParaRPr>
          </a:p>
          <a:p>
            <a:pPr>
              <a:buFont typeface="Wingdings" panose="05000000000000000000" pitchFamily="2" charset="2"/>
              <a:buChar char="q"/>
            </a:pPr>
            <a:r>
              <a:rPr lang="en-US" sz="2400" dirty="0">
                <a:latin typeface="Algerian" panose="04020705040A02060702" pitchFamily="82" charset="0"/>
              </a:rPr>
              <a:t>  Back end 		  :  </a:t>
            </a:r>
            <a:r>
              <a:rPr lang="en-US" sz="2400" dirty="0" err="1">
                <a:latin typeface="Algerian" panose="04020705040A02060702" pitchFamily="82" charset="0"/>
              </a:rPr>
              <a:t>sql</a:t>
            </a:r>
            <a:r>
              <a:rPr lang="en-US" sz="2400" dirty="0">
                <a:latin typeface="Algerian" panose="04020705040A02060702" pitchFamily="82" charset="0"/>
              </a:rPr>
              <a:t> server 2019</a:t>
            </a:r>
            <a:endParaRPr lang="en-IN" sz="2400" dirty="0">
              <a:latin typeface="Algerian" panose="04020705040A02060702" pitchFamily="82" charset="0"/>
            </a:endParaRPr>
          </a:p>
          <a:p>
            <a:endParaRPr lang="en-IN" dirty="0"/>
          </a:p>
        </p:txBody>
      </p:sp>
    </p:spTree>
    <p:extLst>
      <p:ext uri="{BB962C8B-B14F-4D97-AF65-F5344CB8AC3E}">
        <p14:creationId xmlns:p14="http://schemas.microsoft.com/office/powerpoint/2010/main" val="30348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1442"/>
            <a:ext cx="10364451" cy="1201781"/>
          </a:xfrm>
        </p:spPr>
        <p:txBody>
          <a:bodyPr>
            <a:normAutofit/>
          </a:bodyPr>
          <a:lstStyle/>
          <a:p>
            <a:r>
              <a:rPr lang="en-IN" b="1">
                <a:latin typeface="Algerian" panose="04020705040A02060702" pitchFamily="82" charset="0"/>
              </a:rPr>
              <a:t>HOME page DESIGN</a:t>
            </a:r>
            <a:endParaRPr lang="en-IN" b="1" dirty="0">
              <a:latin typeface="Algerian" panose="04020705040A02060702" pitchFamily="82" charset="0"/>
            </a:endParaRPr>
          </a:p>
        </p:txBody>
      </p:sp>
      <p:pic>
        <p:nvPicPr>
          <p:cNvPr id="6" name="Content Placeholder 5"/>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097280" y="1018904"/>
            <a:ext cx="10084525" cy="5643154"/>
          </a:xfrm>
          <a:prstGeom prst="rect">
            <a:avLst/>
          </a:prstGeom>
        </p:spPr>
      </p:pic>
    </p:spTree>
    <p:extLst>
      <p:ext uri="{BB962C8B-B14F-4D97-AF65-F5344CB8AC3E}">
        <p14:creationId xmlns:p14="http://schemas.microsoft.com/office/powerpoint/2010/main" val="157628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43691"/>
            <a:ext cx="10364451" cy="979715"/>
          </a:xfrm>
        </p:spPr>
        <p:txBody>
          <a:bodyPr>
            <a:normAutofit/>
          </a:bodyPr>
          <a:lstStyle/>
          <a:p>
            <a:r>
              <a:rPr lang="en-IN" b="1" dirty="0">
                <a:latin typeface="Algerian" panose="04020705040A02060702" pitchFamily="82" charset="0"/>
              </a:rPr>
              <a:t>REGISTRATION PAGE</a:t>
            </a:r>
          </a:p>
        </p:txBody>
      </p:sp>
      <p:pic>
        <p:nvPicPr>
          <p:cNvPr id="6" name="Content Placeholder 5"/>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136469" y="1045029"/>
            <a:ext cx="9914708" cy="5617028"/>
          </a:xfrm>
          <a:prstGeom prst="rect">
            <a:avLst/>
          </a:prstGeom>
        </p:spPr>
      </p:pic>
    </p:spTree>
    <p:extLst>
      <p:ext uri="{BB962C8B-B14F-4D97-AF65-F5344CB8AC3E}">
        <p14:creationId xmlns:p14="http://schemas.microsoft.com/office/powerpoint/2010/main" val="21235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358538"/>
          </a:xfrm>
        </p:spPr>
        <p:txBody>
          <a:bodyPr/>
          <a:lstStyle/>
          <a:p>
            <a:r>
              <a:rPr lang="en-IN" b="1" dirty="0">
                <a:latin typeface="Algerian" panose="04020705040A02060702" pitchFamily="82" charset="0"/>
              </a:rPr>
              <a:t>LOGIN PAGE </a:t>
            </a:r>
          </a:p>
        </p:txBody>
      </p:sp>
      <p:pic>
        <p:nvPicPr>
          <p:cNvPr id="6" name="Content Placeholder 5"/>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13954" y="1214847"/>
            <a:ext cx="10946675" cy="5408022"/>
          </a:xfrm>
          <a:prstGeom prst="rect">
            <a:avLst/>
          </a:prstGeom>
        </p:spPr>
      </p:pic>
    </p:spTree>
    <p:extLst>
      <p:ext uri="{BB962C8B-B14F-4D97-AF65-F5344CB8AC3E}">
        <p14:creationId xmlns:p14="http://schemas.microsoft.com/office/powerpoint/2010/main" val="71006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61" y="187442"/>
            <a:ext cx="10364451" cy="909837"/>
          </a:xfrm>
        </p:spPr>
        <p:txBody>
          <a:bodyPr/>
          <a:lstStyle/>
          <a:p>
            <a:r>
              <a:rPr lang="en-IN" b="1" dirty="0">
                <a:latin typeface="Algerian" panose="04020705040A02060702" pitchFamily="82" charset="0"/>
              </a:rPr>
              <a:t>Blood  donor registration PAGE </a:t>
            </a:r>
            <a:endParaRPr lang="en-US" dirty="0"/>
          </a:p>
        </p:txBody>
      </p:sp>
      <p:pic>
        <p:nvPicPr>
          <p:cNvPr id="1026" name="Picture 2" descr="C:\Users\hp\Pictures\Capture.PNG"/>
          <p:cNvPicPr>
            <a:picLocks noChangeAspect="1" noChangeArrowheads="1"/>
          </p:cNvPicPr>
          <p:nvPr/>
        </p:nvPicPr>
        <p:blipFill>
          <a:blip r:embed="rId2"/>
          <a:srcRect/>
          <a:stretch>
            <a:fillRect/>
          </a:stretch>
        </p:blipFill>
        <p:spPr bwMode="auto">
          <a:xfrm>
            <a:off x="431074" y="1031966"/>
            <a:ext cx="11129555" cy="537890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5398" y="265821"/>
            <a:ext cx="10364451" cy="7008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all" spc="0" normalizeH="0" baseline="0" noProof="0" dirty="0">
                <a:ln>
                  <a:noFill/>
                </a:ln>
                <a:solidFill>
                  <a:schemeClr val="tx1"/>
                </a:solidFill>
                <a:effectLst/>
                <a:uLnTx/>
                <a:uFillTx/>
                <a:latin typeface="Algerian" panose="04020705040A02060702" pitchFamily="82" charset="0"/>
                <a:ea typeface="+mj-ea"/>
                <a:cs typeface="+mj-cs"/>
              </a:rPr>
              <a:t>Blood Request PAGE </a:t>
            </a: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6019800" y="3352800"/>
            <a:ext cx="152400" cy="152400"/>
          </a:xfrm>
          <a:prstGeom prst="rect">
            <a:avLst/>
          </a:prstGeom>
          <a:noFill/>
          <a:ln w="9525">
            <a:noFill/>
            <a:miter lim="800000"/>
            <a:headEnd/>
            <a:tailEnd/>
          </a:ln>
        </p:spPr>
      </p:pic>
      <p:pic>
        <p:nvPicPr>
          <p:cNvPr id="6" name="Picture 3"/>
          <p:cNvPicPr>
            <a:picLocks noChangeAspect="1" noChangeArrowheads="1"/>
          </p:cNvPicPr>
          <p:nvPr/>
        </p:nvPicPr>
        <p:blipFill>
          <a:blip r:embed="rId2"/>
          <a:srcRect/>
          <a:stretch>
            <a:fillRect/>
          </a:stretch>
        </p:blipFill>
        <p:spPr bwMode="auto">
          <a:xfrm>
            <a:off x="6019800" y="3352800"/>
            <a:ext cx="152400" cy="152400"/>
          </a:xfrm>
          <a:prstGeom prst="rect">
            <a:avLst/>
          </a:prstGeom>
          <a:noFill/>
          <a:ln w="9525">
            <a:noFill/>
            <a:miter lim="800000"/>
            <a:headEnd/>
            <a:tailEnd/>
          </a:ln>
        </p:spPr>
      </p:pic>
      <p:pic>
        <p:nvPicPr>
          <p:cNvPr id="7" name="Picture 5" descr="I:\important\New folder\BBMS\Blood Donor.PNG"/>
          <p:cNvPicPr>
            <a:picLocks noChangeAspect="1" noChangeArrowheads="1"/>
          </p:cNvPicPr>
          <p:nvPr/>
        </p:nvPicPr>
        <p:blipFill>
          <a:blip r:embed="rId3"/>
          <a:srcRect/>
          <a:stretch>
            <a:fillRect/>
          </a:stretch>
        </p:blipFill>
        <p:spPr bwMode="auto">
          <a:xfrm>
            <a:off x="600801" y="1185181"/>
            <a:ext cx="11051268" cy="538543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74705"/>
          </a:xfrm>
        </p:spPr>
        <p:txBody>
          <a:bodyPr>
            <a:normAutofit fontScale="90000"/>
          </a:bodyPr>
          <a:lstStyle/>
          <a:p>
            <a:pPr lvl="0"/>
            <a:r>
              <a:rPr lang="en-IN" b="1" dirty="0">
                <a:latin typeface="Algerian" panose="04020705040A02060702" pitchFamily="82" charset="0"/>
              </a:rPr>
              <a:t>Blood Stock PAGE </a:t>
            </a:r>
            <a:br>
              <a:rPr lang="en-US" dirty="0"/>
            </a:br>
            <a:endParaRPr lang="en-US" dirty="0"/>
          </a:p>
        </p:txBody>
      </p:sp>
      <p:pic>
        <p:nvPicPr>
          <p:cNvPr id="2051" name="Picture 3" descr="I:\important\New folder\BBMS\Blood Stock.PNG"/>
          <p:cNvPicPr>
            <a:picLocks noChangeAspect="1" noChangeArrowheads="1"/>
          </p:cNvPicPr>
          <p:nvPr/>
        </p:nvPicPr>
        <p:blipFill>
          <a:blip r:embed="rId2"/>
          <a:srcRect/>
          <a:stretch>
            <a:fillRect/>
          </a:stretch>
        </p:blipFill>
        <p:spPr bwMode="auto">
          <a:xfrm>
            <a:off x="431073" y="1332410"/>
            <a:ext cx="11038115" cy="5185955"/>
          </a:xfrm>
          <a:prstGeom prst="rect">
            <a:avLst/>
          </a:prstGeom>
          <a:noFill/>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Wisp</Template>
  <TotalTime>500</TotalTime>
  <Words>600</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Black</vt:lpstr>
      <vt:lpstr>Arial Narrow</vt:lpstr>
      <vt:lpstr>Arial Rounded MT Bold</vt:lpstr>
      <vt:lpstr>Calibri</vt:lpstr>
      <vt:lpstr>Copperplate Gothic Bold</vt:lpstr>
      <vt:lpstr>Tw Cen MT</vt:lpstr>
      <vt:lpstr>Wingdings</vt:lpstr>
      <vt:lpstr>Droplet</vt:lpstr>
      <vt:lpstr>PowerPoint Presentation</vt:lpstr>
      <vt:lpstr>     INTRODUCTION   The main objective of the blood bank management system is to manage the details of Blood, Donor, Blood Group, Blood Bank, Stock. Blood Bank Management System (BBMS) is a browser-based system that is designed to store, process, retrieve and analyse information concerned with the administrative and inventory management within a blood bank.    IT aims TO MAINTAIN information OF blood donors, different blood group available in each blood bank and help them manage in better way. IT proVideS transparency in this field, make the process of obtaining blood from a blood bank hassle free and corruption free .    </vt:lpstr>
      <vt:lpstr>Process                                                                                                                               This system has been developed on the following     This system has been developed on the following  hardware configuration :        </vt:lpstr>
      <vt:lpstr>HOME page DESIGN</vt:lpstr>
      <vt:lpstr>REGISTRATION PAGE</vt:lpstr>
      <vt:lpstr>LOGIN PAGE </vt:lpstr>
      <vt:lpstr>Blood  donor registration PAGE </vt:lpstr>
      <vt:lpstr>PowerPoint Presentation</vt:lpstr>
      <vt:lpstr>Blood Stock PAGE  </vt:lpstr>
      <vt:lpstr>Admin PAGE  </vt:lpstr>
      <vt:lpstr>Donation request PAGE  </vt:lpstr>
      <vt:lpstr>Blood stock PAGE  </vt:lpstr>
      <vt:lpstr>Blood donor search PAGE  </vt:lpstr>
      <vt:lpstr>Contact us PAGE  </vt:lpstr>
      <vt:lpstr>ADVANTAGES </vt:lpstr>
      <vt:lpstr>Features of the system</vt:lpstr>
      <vt:lpstr>  conclusion</vt:lpstr>
      <vt:lpstr>Reference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sajjan</dc:creator>
  <cp:lastModifiedBy>Samarth Kulkarni</cp:lastModifiedBy>
  <cp:revision>126</cp:revision>
  <dcterms:created xsi:type="dcterms:W3CDTF">2019-03-23T04:53:19Z</dcterms:created>
  <dcterms:modified xsi:type="dcterms:W3CDTF">2021-06-15T11:51:13Z</dcterms:modified>
</cp:coreProperties>
</file>