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 SemiBold"/>
      <p:regular r:id="rId18"/>
      <p:bold r:id="rId19"/>
      <p:italic r:id="rId20"/>
      <p:boldItalic r:id="rId21"/>
    </p:embeddedFont>
    <p:embeddedFont>
      <p:font typeface="Montserrat Alternates Light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Montserrat Alternates"/>
      <p:regular r:id="rId30"/>
      <p:bold r:id="rId31"/>
      <p:italic r:id="rId32"/>
      <p:boldItalic r:id="rId33"/>
    </p:embeddedFont>
    <p:embeddedFont>
      <p:font typeface="Montserrat ExtraBold"/>
      <p:bold r:id="rId34"/>
      <p:boldItalic r:id="rId35"/>
    </p:embeddedFont>
    <p:embeddedFont>
      <p:font typeface="Montserrat Alternates ExtraBold"/>
      <p:bold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italic.fntdata"/><Relationship Id="rId22" Type="http://schemas.openxmlformats.org/officeDocument/2006/relationships/font" Target="fonts/MontserratAlternatesLight-regular.fntdata"/><Relationship Id="rId21" Type="http://schemas.openxmlformats.org/officeDocument/2006/relationships/font" Target="fonts/MontserratSemiBold-boldItalic.fntdata"/><Relationship Id="rId24" Type="http://schemas.openxmlformats.org/officeDocument/2006/relationships/font" Target="fonts/MontserratAlternatesLight-italic.fntdata"/><Relationship Id="rId23" Type="http://schemas.openxmlformats.org/officeDocument/2006/relationships/font" Target="fonts/MontserratAlternates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MontserratAlternatesLight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Alternates-bold.fntdata"/><Relationship Id="rId30" Type="http://schemas.openxmlformats.org/officeDocument/2006/relationships/font" Target="fonts/MontserratAlternates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Alternates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Alternates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ExtraBold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ExtraBold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AlternatesExtraBold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AlternatesExtraBo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SemiBold-bold.fntdata"/><Relationship Id="rId1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9189efbda_3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9189efbda_3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b55d5657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b55d5657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9b5b9c69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9b5b9c69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9b5b9c692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9b5b9c692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34e5ff4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34e5ff4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9b5b9c69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9b5b9c69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34cc833b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34cc833b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34cc833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34cc833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34cc833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34cc833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34cc833b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34cc833b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34cc833b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34cc833b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34cc833b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34cc833b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0" y="1779300"/>
            <a:ext cx="8520600" cy="97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b="0" sz="3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743050" y="2888250"/>
            <a:ext cx="365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7199997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1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1365984">
            <a:off x="-1959971" y="118698"/>
            <a:ext cx="5918748" cy="654029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2028150" y="1598125"/>
            <a:ext cx="5087700" cy="11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subTitle"/>
          </p:nvPr>
        </p:nvSpPr>
        <p:spPr>
          <a:xfrm>
            <a:off x="2618725" y="2840075"/>
            <a:ext cx="3906600" cy="82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8214" t="0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type="title"/>
          </p:nvPr>
        </p:nvSpPr>
        <p:spPr>
          <a:xfrm>
            <a:off x="702450" y="1773225"/>
            <a:ext cx="19467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02450" y="2070300"/>
            <a:ext cx="194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3"/>
          <p:cNvSpPr txBox="1"/>
          <p:nvPr>
            <p:ph idx="2" type="title"/>
          </p:nvPr>
        </p:nvSpPr>
        <p:spPr>
          <a:xfrm>
            <a:off x="3598650" y="1773225"/>
            <a:ext cx="19467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7" name="Google Shape;57;p13"/>
          <p:cNvSpPr txBox="1"/>
          <p:nvPr>
            <p:ph idx="3" type="subTitle"/>
          </p:nvPr>
        </p:nvSpPr>
        <p:spPr>
          <a:xfrm>
            <a:off x="3598650" y="2070300"/>
            <a:ext cx="194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13"/>
          <p:cNvSpPr txBox="1"/>
          <p:nvPr>
            <p:ph idx="4" type="title"/>
          </p:nvPr>
        </p:nvSpPr>
        <p:spPr>
          <a:xfrm>
            <a:off x="6494850" y="1773225"/>
            <a:ext cx="19467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9" name="Google Shape;59;p13"/>
          <p:cNvSpPr txBox="1"/>
          <p:nvPr>
            <p:ph idx="5" type="subTitle"/>
          </p:nvPr>
        </p:nvSpPr>
        <p:spPr>
          <a:xfrm>
            <a:off x="6494850" y="2070300"/>
            <a:ext cx="194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13"/>
          <p:cNvSpPr txBox="1"/>
          <p:nvPr>
            <p:ph idx="6" type="title"/>
          </p:nvPr>
        </p:nvSpPr>
        <p:spPr>
          <a:xfrm>
            <a:off x="5039900" y="3501280"/>
            <a:ext cx="19467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1" name="Google Shape;61;p13"/>
          <p:cNvSpPr txBox="1"/>
          <p:nvPr>
            <p:ph idx="7" type="subTitle"/>
          </p:nvPr>
        </p:nvSpPr>
        <p:spPr>
          <a:xfrm>
            <a:off x="5039888" y="3798230"/>
            <a:ext cx="194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" name="Google Shape;62;p13"/>
          <p:cNvSpPr txBox="1"/>
          <p:nvPr>
            <p:ph idx="8" type="title"/>
          </p:nvPr>
        </p:nvSpPr>
        <p:spPr>
          <a:xfrm>
            <a:off x="2157425" y="3501280"/>
            <a:ext cx="19467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3"/>
          <p:cNvSpPr txBox="1"/>
          <p:nvPr>
            <p:ph idx="9" type="subTitle"/>
          </p:nvPr>
        </p:nvSpPr>
        <p:spPr>
          <a:xfrm>
            <a:off x="2157413" y="3798230"/>
            <a:ext cx="194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13" type="title"/>
          </p:nvPr>
        </p:nvSpPr>
        <p:spPr>
          <a:xfrm>
            <a:off x="1139400" y="1283325"/>
            <a:ext cx="1072800" cy="4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hasCustomPrompt="1" idx="14" type="title"/>
          </p:nvPr>
        </p:nvSpPr>
        <p:spPr>
          <a:xfrm>
            <a:off x="4035600" y="1283325"/>
            <a:ext cx="1072800" cy="4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hasCustomPrompt="1" idx="15" type="title"/>
          </p:nvPr>
        </p:nvSpPr>
        <p:spPr>
          <a:xfrm>
            <a:off x="6931800" y="1283325"/>
            <a:ext cx="1072800" cy="4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16" type="title"/>
          </p:nvPr>
        </p:nvSpPr>
        <p:spPr>
          <a:xfrm>
            <a:off x="5476850" y="3007778"/>
            <a:ext cx="1072800" cy="4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17" type="title"/>
          </p:nvPr>
        </p:nvSpPr>
        <p:spPr>
          <a:xfrm>
            <a:off x="2594375" y="3015515"/>
            <a:ext cx="1072800" cy="4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BODY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title"/>
          </p:nvPr>
        </p:nvSpPr>
        <p:spPr>
          <a:xfrm>
            <a:off x="5113200" y="378225"/>
            <a:ext cx="3258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4"/>
          <p:cNvSpPr txBox="1"/>
          <p:nvPr>
            <p:ph idx="2" type="title"/>
          </p:nvPr>
        </p:nvSpPr>
        <p:spPr>
          <a:xfrm>
            <a:off x="809939" y="3104050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809925" y="3477200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4"/>
          <p:cNvSpPr txBox="1"/>
          <p:nvPr>
            <p:ph idx="3" type="title"/>
          </p:nvPr>
        </p:nvSpPr>
        <p:spPr>
          <a:xfrm>
            <a:off x="3463502" y="3104050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4" type="subTitle"/>
          </p:nvPr>
        </p:nvSpPr>
        <p:spPr>
          <a:xfrm>
            <a:off x="3463488" y="3477200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14"/>
          <p:cNvSpPr txBox="1"/>
          <p:nvPr>
            <p:ph idx="5" type="title"/>
          </p:nvPr>
        </p:nvSpPr>
        <p:spPr>
          <a:xfrm>
            <a:off x="6117052" y="3104050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6" type="subTitle"/>
          </p:nvPr>
        </p:nvSpPr>
        <p:spPr>
          <a:xfrm>
            <a:off x="6117038" y="3477200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758000" y="378225"/>
            <a:ext cx="46131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80" name="Google Shape;80;p15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1365984">
            <a:off x="-1511771" y="-174252"/>
            <a:ext cx="5918748" cy="65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229175" y="378225"/>
            <a:ext cx="5142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83" name="Google Shape;83;p1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" y="2801493"/>
            <a:ext cx="9144003" cy="303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229175" y="378225"/>
            <a:ext cx="5142000" cy="5151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86" name="Google Shape;8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5400000">
            <a:off x="-2255011" y="1532427"/>
            <a:ext cx="6751897" cy="22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61025" y="378225"/>
            <a:ext cx="52101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SECTION_TITLE_AND_DESCRIPTION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229175" y="378225"/>
            <a:ext cx="5142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4870825" y="1767050"/>
            <a:ext cx="3273600" cy="23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5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" type="subTitle"/>
          </p:nvPr>
        </p:nvSpPr>
        <p:spPr>
          <a:xfrm>
            <a:off x="1098925" y="531350"/>
            <a:ext cx="3273600" cy="12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type="title"/>
          </p:nvPr>
        </p:nvSpPr>
        <p:spPr>
          <a:xfrm>
            <a:off x="3229175" y="378225"/>
            <a:ext cx="5142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0"/>
          <p:cNvSpPr txBox="1"/>
          <p:nvPr>
            <p:ph idx="2" type="subTitle"/>
          </p:nvPr>
        </p:nvSpPr>
        <p:spPr>
          <a:xfrm>
            <a:off x="1098925" y="1971825"/>
            <a:ext cx="3273600" cy="232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5112425" y="2227050"/>
            <a:ext cx="2876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5112425" y="1027125"/>
            <a:ext cx="2445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5112425" y="3194925"/>
            <a:ext cx="3156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7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399995">
            <a:off x="-2368482" y="1910826"/>
            <a:ext cx="6751897" cy="22418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1"/>
          <p:cNvSpPr txBox="1"/>
          <p:nvPr>
            <p:ph type="title"/>
          </p:nvPr>
        </p:nvSpPr>
        <p:spPr>
          <a:xfrm>
            <a:off x="5113200" y="378225"/>
            <a:ext cx="3258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21"/>
          <p:cNvSpPr txBox="1"/>
          <p:nvPr>
            <p:ph idx="1" type="subTitle"/>
          </p:nvPr>
        </p:nvSpPr>
        <p:spPr>
          <a:xfrm>
            <a:off x="1976000" y="2684865"/>
            <a:ext cx="2241900" cy="19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0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192424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"/>
          <p:cNvSpPr txBox="1"/>
          <p:nvPr>
            <p:ph type="title"/>
          </p:nvPr>
        </p:nvSpPr>
        <p:spPr>
          <a:xfrm>
            <a:off x="5033100" y="1498000"/>
            <a:ext cx="3168600" cy="5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" name="Google Shape;103;p22"/>
          <p:cNvSpPr txBox="1"/>
          <p:nvPr>
            <p:ph idx="1" type="subTitle"/>
          </p:nvPr>
        </p:nvSpPr>
        <p:spPr>
          <a:xfrm>
            <a:off x="5033100" y="2110500"/>
            <a:ext cx="3168600" cy="156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BODY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3"/>
          <p:cNvSpPr txBox="1"/>
          <p:nvPr>
            <p:ph type="title"/>
          </p:nvPr>
        </p:nvSpPr>
        <p:spPr>
          <a:xfrm>
            <a:off x="5113200" y="378225"/>
            <a:ext cx="3258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" name="Google Shape;107;p23"/>
          <p:cNvSpPr txBox="1"/>
          <p:nvPr>
            <p:ph idx="2" type="title"/>
          </p:nvPr>
        </p:nvSpPr>
        <p:spPr>
          <a:xfrm>
            <a:off x="905723" y="3146925"/>
            <a:ext cx="15972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1" type="subTitle"/>
          </p:nvPr>
        </p:nvSpPr>
        <p:spPr>
          <a:xfrm>
            <a:off x="905713" y="3520075"/>
            <a:ext cx="1597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3" type="title"/>
          </p:nvPr>
        </p:nvSpPr>
        <p:spPr>
          <a:xfrm>
            <a:off x="2817510" y="3146925"/>
            <a:ext cx="15972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0" name="Google Shape;110;p23"/>
          <p:cNvSpPr txBox="1"/>
          <p:nvPr>
            <p:ph idx="4" type="subTitle"/>
          </p:nvPr>
        </p:nvSpPr>
        <p:spPr>
          <a:xfrm>
            <a:off x="2817500" y="3520075"/>
            <a:ext cx="1597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5" type="title"/>
          </p:nvPr>
        </p:nvSpPr>
        <p:spPr>
          <a:xfrm>
            <a:off x="4729288" y="3146925"/>
            <a:ext cx="15972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6" type="subTitle"/>
          </p:nvPr>
        </p:nvSpPr>
        <p:spPr>
          <a:xfrm>
            <a:off x="4729278" y="3520075"/>
            <a:ext cx="1597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7" type="title"/>
          </p:nvPr>
        </p:nvSpPr>
        <p:spPr>
          <a:xfrm>
            <a:off x="6641075" y="3146925"/>
            <a:ext cx="15972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8" type="subTitle"/>
          </p:nvPr>
        </p:nvSpPr>
        <p:spPr>
          <a:xfrm>
            <a:off x="6641065" y="3520075"/>
            <a:ext cx="1597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BODY_1_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4"/>
          <p:cNvSpPr txBox="1"/>
          <p:nvPr>
            <p:ph type="title"/>
          </p:nvPr>
        </p:nvSpPr>
        <p:spPr>
          <a:xfrm>
            <a:off x="5113200" y="378225"/>
            <a:ext cx="3258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4"/>
          <p:cNvSpPr txBox="1"/>
          <p:nvPr>
            <p:ph idx="2" type="title"/>
          </p:nvPr>
        </p:nvSpPr>
        <p:spPr>
          <a:xfrm>
            <a:off x="1426194" y="2418250"/>
            <a:ext cx="24282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9" name="Google Shape;119;p24"/>
          <p:cNvSpPr txBox="1"/>
          <p:nvPr>
            <p:ph idx="1" type="subTitle"/>
          </p:nvPr>
        </p:nvSpPr>
        <p:spPr>
          <a:xfrm>
            <a:off x="1426175" y="2791400"/>
            <a:ext cx="24282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0" name="Google Shape;120;p24"/>
          <p:cNvSpPr txBox="1"/>
          <p:nvPr>
            <p:ph idx="3" type="title"/>
          </p:nvPr>
        </p:nvSpPr>
        <p:spPr>
          <a:xfrm>
            <a:off x="5289622" y="2418250"/>
            <a:ext cx="24282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Alternates ExtraBold"/>
              <a:buNone/>
              <a:defRPr sz="1600">
                <a:solidFill>
                  <a:schemeClr val="accent2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4" type="subTitle"/>
          </p:nvPr>
        </p:nvSpPr>
        <p:spPr>
          <a:xfrm>
            <a:off x="5289601" y="2791400"/>
            <a:ext cx="24282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 Light"/>
              <a:buNone/>
              <a:defRPr sz="14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BODY_1_2_2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">
            <a:off x="3" y="3019082"/>
            <a:ext cx="9533454" cy="316545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>
            <p:ph type="title"/>
          </p:nvPr>
        </p:nvSpPr>
        <p:spPr>
          <a:xfrm>
            <a:off x="5113200" y="378225"/>
            <a:ext cx="3258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5" name="Google Shape;125;p25"/>
          <p:cNvSpPr txBox="1"/>
          <p:nvPr>
            <p:ph idx="2" type="title"/>
          </p:nvPr>
        </p:nvSpPr>
        <p:spPr>
          <a:xfrm>
            <a:off x="1671086" y="1231700"/>
            <a:ext cx="28059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1671064" y="1604850"/>
            <a:ext cx="28059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5"/>
          <p:cNvSpPr txBox="1"/>
          <p:nvPr>
            <p:ph idx="3" type="title"/>
          </p:nvPr>
        </p:nvSpPr>
        <p:spPr>
          <a:xfrm>
            <a:off x="4667036" y="2547925"/>
            <a:ext cx="28059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4" type="subTitle"/>
          </p:nvPr>
        </p:nvSpPr>
        <p:spPr>
          <a:xfrm>
            <a:off x="4667014" y="2921075"/>
            <a:ext cx="28059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TITLE_AND_BODY_1_3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/>
          <p:cNvSpPr txBox="1"/>
          <p:nvPr>
            <p:ph type="title"/>
          </p:nvPr>
        </p:nvSpPr>
        <p:spPr>
          <a:xfrm>
            <a:off x="5113200" y="378225"/>
            <a:ext cx="3258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6"/>
          <p:cNvSpPr txBox="1"/>
          <p:nvPr>
            <p:ph idx="2" type="title"/>
          </p:nvPr>
        </p:nvSpPr>
        <p:spPr>
          <a:xfrm>
            <a:off x="809952" y="1559225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809938" y="1932375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4" name="Google Shape;134;p26"/>
          <p:cNvSpPr txBox="1"/>
          <p:nvPr>
            <p:ph idx="3" type="title"/>
          </p:nvPr>
        </p:nvSpPr>
        <p:spPr>
          <a:xfrm>
            <a:off x="3463514" y="1559225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5" name="Google Shape;135;p26"/>
          <p:cNvSpPr txBox="1"/>
          <p:nvPr>
            <p:ph idx="4" type="subTitle"/>
          </p:nvPr>
        </p:nvSpPr>
        <p:spPr>
          <a:xfrm>
            <a:off x="3463500" y="1932375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" name="Google Shape;136;p26"/>
          <p:cNvSpPr txBox="1"/>
          <p:nvPr>
            <p:ph idx="5" type="title"/>
          </p:nvPr>
        </p:nvSpPr>
        <p:spPr>
          <a:xfrm>
            <a:off x="6117064" y="1559225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7" name="Google Shape;137;p26"/>
          <p:cNvSpPr txBox="1"/>
          <p:nvPr>
            <p:ph idx="6" type="subTitle"/>
          </p:nvPr>
        </p:nvSpPr>
        <p:spPr>
          <a:xfrm>
            <a:off x="6117050" y="1932375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26"/>
          <p:cNvSpPr txBox="1"/>
          <p:nvPr>
            <p:ph idx="7" type="title"/>
          </p:nvPr>
        </p:nvSpPr>
        <p:spPr>
          <a:xfrm>
            <a:off x="809939" y="3207225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9" name="Google Shape;139;p26"/>
          <p:cNvSpPr txBox="1"/>
          <p:nvPr>
            <p:ph idx="8" type="subTitle"/>
          </p:nvPr>
        </p:nvSpPr>
        <p:spPr>
          <a:xfrm>
            <a:off x="809925" y="3580375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6"/>
          <p:cNvSpPr txBox="1"/>
          <p:nvPr>
            <p:ph idx="9" type="title"/>
          </p:nvPr>
        </p:nvSpPr>
        <p:spPr>
          <a:xfrm>
            <a:off x="3463502" y="3207225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1" name="Google Shape;141;p26"/>
          <p:cNvSpPr txBox="1"/>
          <p:nvPr>
            <p:ph idx="13" type="subTitle"/>
          </p:nvPr>
        </p:nvSpPr>
        <p:spPr>
          <a:xfrm>
            <a:off x="3463488" y="3580375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26"/>
          <p:cNvSpPr txBox="1"/>
          <p:nvPr>
            <p:ph idx="14" type="title"/>
          </p:nvPr>
        </p:nvSpPr>
        <p:spPr>
          <a:xfrm>
            <a:off x="6117052" y="3207225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3" name="Google Shape;143;p26"/>
          <p:cNvSpPr txBox="1"/>
          <p:nvPr>
            <p:ph idx="15" type="subTitle"/>
          </p:nvPr>
        </p:nvSpPr>
        <p:spPr>
          <a:xfrm>
            <a:off x="6117038" y="3580375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HEADER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type="title"/>
          </p:nvPr>
        </p:nvSpPr>
        <p:spPr>
          <a:xfrm>
            <a:off x="5150300" y="694050"/>
            <a:ext cx="3156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7"/>
          <p:cNvSpPr txBox="1"/>
          <p:nvPr>
            <p:ph idx="1" type="subTitle"/>
          </p:nvPr>
        </p:nvSpPr>
        <p:spPr>
          <a:xfrm>
            <a:off x="5150300" y="1535850"/>
            <a:ext cx="31566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/>
        </p:nvSpPr>
        <p:spPr>
          <a:xfrm>
            <a:off x="5150300" y="3218125"/>
            <a:ext cx="31926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Freepik. </a:t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434928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44402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7199997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686700" y="1076275"/>
            <a:ext cx="76845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rabicPeriod"/>
              <a:defRPr sz="125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250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250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1781425" y="378225"/>
            <a:ext cx="65898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8214" t="0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75144" y="1313000"/>
            <a:ext cx="35649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03956" y="1313000"/>
            <a:ext cx="35649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3972475" y="378225"/>
            <a:ext cx="43986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8214" t="0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2400850" y="378225"/>
            <a:ext cx="59703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008350" y="1460450"/>
            <a:ext cx="28080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1008350" y="2183050"/>
            <a:ext cx="3015900" cy="15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4647114" y="1532427"/>
            <a:ext cx="6751897" cy="22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 rot="10800000">
            <a:off x="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/>
          <p:nvPr/>
        </p:nvSpPr>
        <p:spPr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0625" y="3354737"/>
            <a:ext cx="8662743" cy="260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240625" y="-812913"/>
            <a:ext cx="8662743" cy="260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>
            <p:ph type="title"/>
          </p:nvPr>
        </p:nvSpPr>
        <p:spPr>
          <a:xfrm>
            <a:off x="1301375" y="1417650"/>
            <a:ext cx="6541200" cy="23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192424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>
            <p:ph type="title"/>
          </p:nvPr>
        </p:nvSpPr>
        <p:spPr>
          <a:xfrm>
            <a:off x="4998775" y="1276500"/>
            <a:ext cx="3355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4998775" y="2110500"/>
            <a:ext cx="3355200" cy="166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1528650" y="450150"/>
            <a:ext cx="4029300" cy="1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5" name="Google Shape;45;p10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3651880">
            <a:off x="-1772274" y="-44184"/>
            <a:ext cx="5918752" cy="65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b="1" sz="2800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b="1" sz="2800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b="1" sz="2800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b="1" sz="2800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b="1" sz="2800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b="1" sz="2800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b="1" sz="2800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b="1" sz="2800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earchsecurity.techtarget.com/definition/cryptography#:~:text=Cryptography%20is%20a%20method%20of,%22%20stands%20for%20%22writing.%22" TargetMode="External"/><Relationship Id="rId4" Type="http://schemas.openxmlformats.org/officeDocument/2006/relationships/hyperlink" Target="https://access.redhat.com/blogs/766093/posts/1976023" TargetMode="External"/><Relationship Id="rId5" Type="http://schemas.openxmlformats.org/officeDocument/2006/relationships/hyperlink" Target="https://www.geeksforgeeks.org/implementation-affine-cipher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ctrTitle"/>
          </p:nvPr>
        </p:nvSpPr>
        <p:spPr>
          <a:xfrm>
            <a:off x="1020900" y="2201013"/>
            <a:ext cx="4500900" cy="23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GROUP-7_FANATICS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Vatsal Patel-AU2040043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Digant Patel-AU2040086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Samarth Chauhan-AU2040097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31"/>
          <p:cNvSpPr txBox="1"/>
          <p:nvPr>
            <p:ph idx="1" type="subTitle"/>
          </p:nvPr>
        </p:nvSpPr>
        <p:spPr>
          <a:xfrm>
            <a:off x="2710500" y="496600"/>
            <a:ext cx="3723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A4C2F4"/>
                </a:solidFill>
              </a:rPr>
              <a:t>CRYPTOGRAPHY</a:t>
            </a:r>
            <a:endParaRPr sz="3000">
              <a:solidFill>
                <a:srgbClr val="A4C2F4"/>
              </a:solidFill>
            </a:endParaRPr>
          </a:p>
        </p:txBody>
      </p:sp>
      <p:sp>
        <p:nvSpPr>
          <p:cNvPr id="161" name="Google Shape;161;p31"/>
          <p:cNvSpPr txBox="1"/>
          <p:nvPr/>
        </p:nvSpPr>
        <p:spPr>
          <a:xfrm>
            <a:off x="311700" y="1174350"/>
            <a:ext cx="852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"/>
              <a:buChar char="❖"/>
            </a:pPr>
            <a:r>
              <a:rPr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Ciphering/Deciphering data using Affine Cipher Algorithm in Java language</a:t>
            </a:r>
            <a:endParaRPr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300" y="2061900"/>
            <a:ext cx="2430575" cy="24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924350" y="78125"/>
            <a:ext cx="41625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Contributions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40"/>
          <p:cNvSpPr txBox="1"/>
          <p:nvPr>
            <p:ph idx="1" type="body"/>
          </p:nvPr>
        </p:nvSpPr>
        <p:spPr>
          <a:xfrm>
            <a:off x="1243525" y="736000"/>
            <a:ext cx="5605200" cy="40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Vatsal 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 and report writing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on decryption and related cipher functions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 the encryption method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Digant </a:t>
            </a:r>
            <a:endParaRPr b="1"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for decryption method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on affine cipher and its advantages 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 and report writing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Samarth</a:t>
            </a:r>
            <a:endParaRPr b="1"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Mathematical Formulation</a:t>
            </a:r>
            <a:endParaRPr b="1"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on encryption and algebraic operations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 the matrix multiplication and inversion method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 and report writing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/>
          <p:nvPr>
            <p:ph type="title"/>
          </p:nvPr>
        </p:nvSpPr>
        <p:spPr>
          <a:xfrm>
            <a:off x="729750" y="281000"/>
            <a:ext cx="18144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41"/>
          <p:cNvSpPr txBox="1"/>
          <p:nvPr>
            <p:ph idx="4294967295" type="body"/>
          </p:nvPr>
        </p:nvSpPr>
        <p:spPr>
          <a:xfrm>
            <a:off x="729750" y="908175"/>
            <a:ext cx="76845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Richards, K. (2020, April 6). What is cryptography? - definition from whatis.com.      SearchSecurity. Retrieved September 27, 2021, from </a:t>
            </a:r>
            <a:r>
              <a:rPr lang="en" sz="16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What is Cryptography? Definition from  SearchSecurity</a:t>
            </a:r>
            <a:r>
              <a:rPr lang="en" sz="16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 u="sng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Sidhpurwala, H. (2019, March 19). A brief history of cryptography. Red Hat Customer Portal. Retrieved September 27, 2021, from </a:t>
            </a:r>
            <a:r>
              <a:rPr lang="en" sz="16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Brief History of Cryptography</a:t>
            </a: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GeeksforGeeks. (2021, August 4). </a:t>
            </a:r>
            <a:r>
              <a:rPr i="1"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Affine Cipher</a:t>
            </a: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16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Implementation of Affine Cipher</a:t>
            </a: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i="1"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Cryptography by means of linear algebra and number theory</a:t>
            </a: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(n.d.). Retrieved October 20, 2021, from </a:t>
            </a:r>
            <a:r>
              <a:rPr lang="en" sz="16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http://i-rep.emu.edu.tr:8080/xmlui/bitstream/handle/11129/1420/ElfadelAjaeb.pdf?sequence=1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>
            <p:ph idx="4294967295" type="title"/>
          </p:nvPr>
        </p:nvSpPr>
        <p:spPr>
          <a:xfrm>
            <a:off x="2016900" y="1533300"/>
            <a:ext cx="5110200" cy="20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Times New Roman"/>
                <a:ea typeface="Times New Roman"/>
                <a:cs typeface="Times New Roman"/>
                <a:sym typeface="Times New Roman"/>
              </a:rPr>
              <a:t>THANK </a:t>
            </a:r>
            <a:endParaRPr b="1"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Times New Roman"/>
                <a:ea typeface="Times New Roman"/>
                <a:cs typeface="Times New Roman"/>
                <a:sym typeface="Times New Roman"/>
              </a:rPr>
              <a:t>YOU</a:t>
            </a:r>
            <a:endParaRPr b="1"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531850" y="288275"/>
            <a:ext cx="2773200" cy="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531850" y="1084175"/>
            <a:ext cx="6405600" cy="3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“Crypt-” means ‘hidden’ and “graphy” means ‘writing’.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term used to refer to the assemblage of operations such as encryption, decryption and hashing.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Cryptography is mainly used to maintain secrecy in communication and easily convey encrypted messages.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Affine cipher uses singular-alphabetic substitution where every alphabet is assigned a numeric key and basic mathematics is used to encrypt the text messages.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now there exists a total of 286 affine ciphers; since there are multiple variations possible, it can be considered one of the best if not the best cipher known to humans till date.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531850" y="437350"/>
            <a:ext cx="2773200" cy="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531850" y="1233250"/>
            <a:ext cx="64056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 secret text message is to be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delivered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to a particular recipient.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We have to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create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a system in which we perform matrix multiplication of the original matrix and a matrix of our own to encrypt the message so that not everyone can access it.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Thereafter we also have to create a system to decrypt the message. In that, we are creating the algorithm by properties of matrix.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Our goal is to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create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an encryption and decryption system based on Affine Cipher algorithm.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457900" y="404125"/>
            <a:ext cx="57969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Modifications to Affine Cipher that were implemented by us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457900" y="1435375"/>
            <a:ext cx="68439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the cipher program more viable for dynamic handling we made some modifications to the affine algorithm.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original affine cipher with only 26 characters was not enough to read spaces and </a:t>
            </a: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</a:t>
            </a: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them so we increased the keys to 29 and used sentences for encryption.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decided to use characters like space, ‘?’, and ‘.’ to increase the versatility of our code.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even programmed the cipher that will append the space to make the string length multiple of the size of key matrix.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924350" y="78125"/>
            <a:ext cx="41625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1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757625"/>
            <a:ext cx="5743356" cy="400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924350" y="78125"/>
            <a:ext cx="41625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2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757625"/>
            <a:ext cx="6414139" cy="400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924350" y="78125"/>
            <a:ext cx="41625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3</a:t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757625"/>
            <a:ext cx="6241363" cy="40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924350" y="78125"/>
            <a:ext cx="41625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4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757625"/>
            <a:ext cx="6219817" cy="40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457900" y="0"/>
            <a:ext cx="41625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457900" y="937500"/>
            <a:ext cx="6853200" cy="3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modified affine cipher proved to be efficient in encrypting strings with invertible key matrices. 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some cases when a sentence has space separated words, during encryption it may happen that the spaces get replaced by something else this will result into the word count not being predictable.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Inclusion of special characters made it harder to penetrate through the cipher.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study of affine cipher using matrices can be successfully implemented in cipher systems that uses the plaintext and converts every character mathematically.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">
  <a:themeElements>
    <a:clrScheme name="Simple Light">
      <a:dk1>
        <a:srgbClr val="011446"/>
      </a:dk1>
      <a:lt1>
        <a:srgbClr val="FFFFFF"/>
      </a:lt1>
      <a:dk2>
        <a:srgbClr val="2E63FF"/>
      </a:dk2>
      <a:lt2>
        <a:srgbClr val="B7B7B7"/>
      </a:lt2>
      <a:accent1>
        <a:srgbClr val="FFFFFF"/>
      </a:accent1>
      <a:accent2>
        <a:srgbClr val="06BAD6"/>
      </a:accent2>
      <a:accent3>
        <a:srgbClr val="A1F1FE"/>
      </a:accent3>
      <a:accent4>
        <a:srgbClr val="079AB1"/>
      </a:accent4>
      <a:accent5>
        <a:srgbClr val="0081B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