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 Alternates Light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Alternates"/>
      <p:regular r:id="rId33"/>
      <p:bold r:id="rId34"/>
      <p:italic r:id="rId35"/>
      <p:boldItalic r:id="rId36"/>
    </p:embeddedFont>
    <p:embeddedFont>
      <p:font typeface="Montserrat ExtraBold"/>
      <p:bold r:id="rId37"/>
      <p:boldItalic r:id="rId38"/>
    </p:embeddedFont>
    <p:embeddedFont>
      <p:font typeface="Montserrat Alternates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AlternatesExtraBold-boldItalic.fntdata"/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AlternatesLight-bold.fntdata"/><Relationship Id="rId25" Type="http://schemas.openxmlformats.org/officeDocument/2006/relationships/font" Target="fonts/MontserratAlternatesLight-regular.fntdata"/><Relationship Id="rId28" Type="http://schemas.openxmlformats.org/officeDocument/2006/relationships/font" Target="fonts/MontserratAlternatesLight-boldItalic.fntdata"/><Relationship Id="rId27" Type="http://schemas.openxmlformats.org/officeDocument/2006/relationships/font" Target="fonts/MontserratAlternate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Alternates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Alternates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Alternates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ExtraBold-bold.fntdata"/><Relationship Id="rId14" Type="http://schemas.openxmlformats.org/officeDocument/2006/relationships/slide" Target="slides/slide9.xml"/><Relationship Id="rId36" Type="http://schemas.openxmlformats.org/officeDocument/2006/relationships/font" Target="fonts/MontserratAlternates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AlternatesExtraBold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Extra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9189efbda_3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9189efbda_3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9b5b9c6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9b5b9c6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9b5b9c692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9b5b9c692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b55d565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b55d565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b55d5657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b55d5657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9b5b9c69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9b5b9c69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9b5b9c692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9b5b9c69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9189efbda_3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9189efbda_3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189efbda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9189efbda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9b5b9c6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9b5b9c6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55d5657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b55d5657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9b5b9c69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9b5b9c69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9b5b9c69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9b5b9c69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9b5b9c69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9b5b9c69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9b5b9c6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9b5b9c6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b="0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2028150" y="1598125"/>
            <a:ext cx="50877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3"/>
          <p:cNvSpPr txBox="1"/>
          <p:nvPr>
            <p:ph idx="2" type="title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3"/>
          <p:cNvSpPr txBox="1"/>
          <p:nvPr>
            <p:ph idx="3" type="subTitle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3"/>
          <p:cNvSpPr txBox="1"/>
          <p:nvPr>
            <p:ph idx="4" type="title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3"/>
          <p:cNvSpPr txBox="1"/>
          <p:nvPr>
            <p:ph idx="6" type="title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idx="8" type="title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3" type="title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14" type="title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15" type="title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16" type="title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17" type="title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BOD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4"/>
          <p:cNvSpPr txBox="1"/>
          <p:nvPr>
            <p:ph idx="2" type="title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4"/>
          <p:cNvSpPr txBox="1"/>
          <p:nvPr>
            <p:ph idx="3" type="title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4" type="subTitle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4"/>
          <p:cNvSpPr txBox="1"/>
          <p:nvPr>
            <p:ph idx="5" type="title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6" type="subTitle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758000" y="378225"/>
            <a:ext cx="4613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" y="2801493"/>
            <a:ext cx="9144003" cy="303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61025" y="378225"/>
            <a:ext cx="5210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1098925" y="531350"/>
            <a:ext cx="32736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5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1976000" y="2684865"/>
            <a:ext cx="22419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/>
          <p:nvPr>
            <p:ph type="title"/>
          </p:nvPr>
        </p:nvSpPr>
        <p:spPr>
          <a:xfrm>
            <a:off x="5033100" y="1498000"/>
            <a:ext cx="3168600" cy="5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BODY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3"/>
          <p:cNvSpPr txBox="1"/>
          <p:nvPr>
            <p:ph idx="2" type="title"/>
          </p:nvPr>
        </p:nvSpPr>
        <p:spPr>
          <a:xfrm>
            <a:off x="905723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" type="subTitle"/>
          </p:nvPr>
        </p:nvSpPr>
        <p:spPr>
          <a:xfrm>
            <a:off x="905713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3" type="title"/>
          </p:nvPr>
        </p:nvSpPr>
        <p:spPr>
          <a:xfrm>
            <a:off x="2817510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4" type="subTitle"/>
          </p:nvPr>
        </p:nvSpPr>
        <p:spPr>
          <a:xfrm>
            <a:off x="2817500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5" type="title"/>
          </p:nvPr>
        </p:nvSpPr>
        <p:spPr>
          <a:xfrm>
            <a:off x="4729288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6" type="subTitle"/>
          </p:nvPr>
        </p:nvSpPr>
        <p:spPr>
          <a:xfrm>
            <a:off x="4729278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7" type="title"/>
          </p:nvPr>
        </p:nvSpPr>
        <p:spPr>
          <a:xfrm>
            <a:off x="6641075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8" type="subTitle"/>
          </p:nvPr>
        </p:nvSpPr>
        <p:spPr>
          <a:xfrm>
            <a:off x="6641065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4"/>
          <p:cNvSpPr txBox="1"/>
          <p:nvPr>
            <p:ph idx="2" type="title"/>
          </p:nvPr>
        </p:nvSpPr>
        <p:spPr>
          <a:xfrm>
            <a:off x="1426194" y="2418250"/>
            <a:ext cx="2428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1426175" y="2791400"/>
            <a:ext cx="24282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4"/>
          <p:cNvSpPr txBox="1"/>
          <p:nvPr>
            <p:ph idx="3" type="title"/>
          </p:nvPr>
        </p:nvSpPr>
        <p:spPr>
          <a:xfrm>
            <a:off x="5289622" y="2418250"/>
            <a:ext cx="2428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4" type="subTitle"/>
          </p:nvPr>
        </p:nvSpPr>
        <p:spPr>
          <a:xfrm>
            <a:off x="5289601" y="2791400"/>
            <a:ext cx="24282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2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2" type="title"/>
          </p:nvPr>
        </p:nvSpPr>
        <p:spPr>
          <a:xfrm>
            <a:off x="1671086" y="1231700"/>
            <a:ext cx="28059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1671064" y="1604850"/>
            <a:ext cx="28059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title"/>
          </p:nvPr>
        </p:nvSpPr>
        <p:spPr>
          <a:xfrm>
            <a:off x="4667036" y="2547925"/>
            <a:ext cx="28059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4" type="subTitle"/>
          </p:nvPr>
        </p:nvSpPr>
        <p:spPr>
          <a:xfrm>
            <a:off x="4667014" y="2921075"/>
            <a:ext cx="28059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BODY_1_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6"/>
          <p:cNvSpPr txBox="1"/>
          <p:nvPr>
            <p:ph idx="2" type="title"/>
          </p:nvPr>
        </p:nvSpPr>
        <p:spPr>
          <a:xfrm>
            <a:off x="809952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809938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26"/>
          <p:cNvSpPr txBox="1"/>
          <p:nvPr>
            <p:ph idx="3" type="title"/>
          </p:nvPr>
        </p:nvSpPr>
        <p:spPr>
          <a:xfrm>
            <a:off x="3463514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4" type="subTitle"/>
          </p:nvPr>
        </p:nvSpPr>
        <p:spPr>
          <a:xfrm>
            <a:off x="3463500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26"/>
          <p:cNvSpPr txBox="1"/>
          <p:nvPr>
            <p:ph idx="5" type="title"/>
          </p:nvPr>
        </p:nvSpPr>
        <p:spPr>
          <a:xfrm>
            <a:off x="6117064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6" type="subTitle"/>
          </p:nvPr>
        </p:nvSpPr>
        <p:spPr>
          <a:xfrm>
            <a:off x="6117050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26"/>
          <p:cNvSpPr txBox="1"/>
          <p:nvPr>
            <p:ph idx="7" type="title"/>
          </p:nvPr>
        </p:nvSpPr>
        <p:spPr>
          <a:xfrm>
            <a:off x="809939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8" type="subTitle"/>
          </p:nvPr>
        </p:nvSpPr>
        <p:spPr>
          <a:xfrm>
            <a:off x="809925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9" type="title"/>
          </p:nvPr>
        </p:nvSpPr>
        <p:spPr>
          <a:xfrm>
            <a:off x="3463502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13" type="subTitle"/>
          </p:nvPr>
        </p:nvSpPr>
        <p:spPr>
          <a:xfrm>
            <a:off x="3463488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6"/>
          <p:cNvSpPr txBox="1"/>
          <p:nvPr>
            <p:ph idx="14" type="title"/>
          </p:nvPr>
        </p:nvSpPr>
        <p:spPr>
          <a:xfrm>
            <a:off x="6117052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15" type="subTitle"/>
          </p:nvPr>
        </p:nvSpPr>
        <p:spPr>
          <a:xfrm>
            <a:off x="6117038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5150300" y="694050"/>
            <a:ext cx="3156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5150300" y="1535850"/>
            <a:ext cx="3156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/>
        </p:nvSpPr>
        <p:spPr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86700" y="1076275"/>
            <a:ext cx="76845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1781425" y="378225"/>
            <a:ext cx="65898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75144" y="1313000"/>
            <a:ext cx="35649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03956" y="1313000"/>
            <a:ext cx="35649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972475" y="378225"/>
            <a:ext cx="4398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008350" y="146045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008350" y="2183050"/>
            <a:ext cx="3015900" cy="15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301375" y="1417650"/>
            <a:ext cx="6541200" cy="23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4998775" y="1276500"/>
            <a:ext cx="335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528650" y="450150"/>
            <a:ext cx="40293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5" name="Google Shape;45;p10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earchsecurity.techtarget.com/definition/cryptography#:~:text=Cryptography%20is%20a%20method%20of,%22%20stands%20for%20%22writing.%22" TargetMode="External"/><Relationship Id="rId4" Type="http://schemas.openxmlformats.org/officeDocument/2006/relationships/hyperlink" Target="https://access.redhat.com/blogs/766093/posts/1976023" TargetMode="External"/><Relationship Id="rId5" Type="http://schemas.openxmlformats.org/officeDocument/2006/relationships/hyperlink" Target="https://www.geeksforgeeks.org/implementation-affine-cipher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ctrTitle"/>
          </p:nvPr>
        </p:nvSpPr>
        <p:spPr>
          <a:xfrm>
            <a:off x="1020900" y="2201013"/>
            <a:ext cx="4500900" cy="23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GROUP-7_FANATICS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Vatsal Patel-AU2040043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Digant Patel-AU2040086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Samarth Chauhan-AU2040097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31"/>
          <p:cNvSpPr txBox="1"/>
          <p:nvPr>
            <p:ph idx="1" type="subTitle"/>
          </p:nvPr>
        </p:nvSpPr>
        <p:spPr>
          <a:xfrm>
            <a:off x="2710500" y="496600"/>
            <a:ext cx="3723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4C2F4"/>
                </a:solidFill>
              </a:rPr>
              <a:t>CRYPTOGRAPHY</a:t>
            </a:r>
            <a:endParaRPr sz="3000">
              <a:solidFill>
                <a:srgbClr val="A4C2F4"/>
              </a:solidFill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311700" y="117435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Char char="❖"/>
            </a:pPr>
            <a:r>
              <a:rPr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Ciphering/Deciphering data using Affine Cipher Algorithm in Java language</a:t>
            </a:r>
            <a:endParaRPr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300" y="2061900"/>
            <a:ext cx="2430575" cy="24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670800" y="1155250"/>
            <a:ext cx="55800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String, C = “ZJ?JFM”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 Algorithm: P = </a:t>
            </a: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r>
              <a:rPr b="1" baseline="30000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</a:t>
            </a:r>
            <a:r>
              <a:rPr b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 - B)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(mod 29 )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and B are same as above example)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r>
              <a:rPr baseline="30000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Decrypted message = Original String = “LONDON”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433100" y="512175"/>
            <a:ext cx="689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 the given string to obtain original string.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40"/>
          <p:cNvSpPr/>
          <p:nvPr/>
        </p:nvSpPr>
        <p:spPr>
          <a:xfrm>
            <a:off x="1896475" y="2453350"/>
            <a:ext cx="1035600" cy="7176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30</a:t>
            </a:r>
            <a:r>
              <a:rPr lang="en">
                <a:solidFill>
                  <a:schemeClr val="lt1"/>
                </a:solidFill>
              </a:rPr>
              <a:t>      27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9</a:t>
            </a:r>
            <a:r>
              <a:rPr lang="en">
                <a:solidFill>
                  <a:schemeClr val="lt1"/>
                </a:solidFill>
              </a:rPr>
              <a:t>        50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616650" y="358500"/>
            <a:ext cx="4162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Algebra concepts incorporated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616650" y="1445800"/>
            <a:ext cx="6657000" cy="28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Matrix is multiplied with several keys according to input using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Matrix multiplication.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During decryption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inverse of a matrix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is calculated to obtain the message.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inverse of matrix can be calculated by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adjoint and cofactor.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Gaussian elimination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is also used sometimes to simplify the matrix if it is a upper or lower triangular matrix.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518550" y="245850"/>
            <a:ext cx="4162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of action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518550" y="1072275"/>
            <a:ext cx="66570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As of now, we have completely understood the mechanism of affine cipher algorithm.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 will be implementing the algorithm in Java language and design an optimised program.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Additionally, we will try to create our own algorithm which will be more secure.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will generate multiple results to check for any error in the code and try to include more algebraic concepts if possible.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924350" y="78125"/>
            <a:ext cx="4162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1243525" y="736000"/>
            <a:ext cx="5605200" cy="4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Vatsal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 writing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decryption and related cipher functions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the encryption method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Digant 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for decryption method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affine cipher and its advantages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 writing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Samarth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Formulation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encryption and algebraic operations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the matrix multiplication and inversion method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 writing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729750" y="504625"/>
            <a:ext cx="18144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44"/>
          <p:cNvSpPr txBox="1"/>
          <p:nvPr>
            <p:ph idx="4294967295" type="body"/>
          </p:nvPr>
        </p:nvSpPr>
        <p:spPr>
          <a:xfrm>
            <a:off x="729750" y="854925"/>
            <a:ext cx="76845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Richards, K. (2020, April 6). What is cryptography? - definition from whatis.com.      SearchSecurity. Retrieved September 27, 2021, from </a:t>
            </a:r>
            <a:r>
              <a:rPr lang="en" sz="15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Cryptography? Definition from  SearchSecurity</a:t>
            </a:r>
            <a:r>
              <a:rPr lang="en" sz="15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Sidhpurwala, H. (2019, March 19). A brief history of cryptography. Red Hat Customer Portal. Retrieved September 27, 2021, from </a:t>
            </a:r>
            <a:r>
              <a:rPr lang="en" sz="15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Brief History of Cryptography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GeeksforGeeks. (2021, August 4). </a:t>
            </a:r>
            <a:r>
              <a:rPr i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Affine Cipher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5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Implementation of Affine Cipher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arenR"/>
            </a:pPr>
            <a:r>
              <a:rPr i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Cryptography by means of linear algebra and number theory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(n.d.). Retrieved October 20, 2021, from </a:t>
            </a:r>
            <a:r>
              <a:rPr lang="en" sz="15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http://i-rep.emu.edu.tr:8080/xmlui/bitstream/handle/11129/1420/ElfadelAjaeb.pdf?sequence=1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idx="4294967295" type="title"/>
          </p:nvPr>
        </p:nvSpPr>
        <p:spPr>
          <a:xfrm>
            <a:off x="2016900" y="1533300"/>
            <a:ext cx="5110200" cy="20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endParaRPr b="1"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endParaRPr b="1"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742075" y="381325"/>
            <a:ext cx="25563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742075" y="1177225"/>
            <a:ext cx="62907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of secret messages has been going on for thousands of years, but research in this field just started in the digital world.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known evidence of cryptography being used was around 100 BC when Julius Caesar used encoding.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Caesar cipher was found easily breakable when Brute Force was put into use while decryption.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was a need for a less penetrable cipher and Affine cipher was just the right choice.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823200" y="1110450"/>
            <a:ext cx="62106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is a very fascinating field of computer science.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Hearing about data leaks is very disappointing and we want to examine and learn more about the various aspects of encryption.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Maintaining secrecy in communication through messages is very necessary so that important information reaches at the right destination.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Protecting data from hackers is not easy and to facilitate the communication process there is a need for strong encryption technique.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also try to create an encryption method of our own by taking inspiration from the Affine Cipher algorithm.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3"/>
          <p:cNvSpPr txBox="1"/>
          <p:nvPr>
            <p:ph type="title"/>
          </p:nvPr>
        </p:nvSpPr>
        <p:spPr>
          <a:xfrm>
            <a:off x="823200" y="434900"/>
            <a:ext cx="18099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531850" y="437350"/>
            <a:ext cx="27732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531850" y="1233250"/>
            <a:ext cx="64056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 secret text message is to be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delivered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to a particular recipient.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have to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a system in which we perform matrix multiplication of the original matrix and a matrix of our own to encrypt the message so that not everyone can access it.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Thereafter we also have to create a system to decrypt the message. In that, we are creating the algorithm by properties of matrix.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Our goal is to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an encryption and decryption system based on Affine Cipher algorithm.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47975" y="324975"/>
            <a:ext cx="27732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555000" y="1223375"/>
            <a:ext cx="64056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studied different cipher algorithms and found out that Affine cipher is quite secure because it can have multiple keys.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One advantage of Affine cipher is that the number of keys can be changed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every time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we want to encrypt new data.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Affine cipher is a multistep process, therefore it increases the security of our data.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have explained the steps involved in encryption and decryption in the next few slides.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381425" y="239850"/>
            <a:ext cx="419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★"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Algorithm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00" y="2343150"/>
            <a:ext cx="4406720" cy="1337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/>
        </p:nvSpPr>
        <p:spPr>
          <a:xfrm>
            <a:off x="751800" y="926200"/>
            <a:ext cx="5885400" cy="3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Firstly, we convert plaintext to ciphertext and the steps are as follows: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a nxn matrix A which is invertible and here n  depends on the length of the message.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plaintext to mapped value as given in the below table.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Apart from the above image, we will add 3 more characters (Space, ?, !).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that, create a column vector  P 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(nx1)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having all the numerical values of plaintext.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577625" y="564000"/>
            <a:ext cx="6757200" cy="4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Equation given below is showing an algorithm in which A, B,......, M are the keys and K is the random column vector. Multiply all the keys with P and then add K to it.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Convert each entry of the ciphertext vector C to its respective letter in the alphabet.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75" y="1601150"/>
            <a:ext cx="5746100" cy="15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50" y="3259150"/>
            <a:ext cx="5910450" cy="7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8"/>
          <p:cNvSpPr txBox="1"/>
          <p:nvPr/>
        </p:nvSpPr>
        <p:spPr>
          <a:xfrm>
            <a:off x="653650" y="374325"/>
            <a:ext cx="383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★"/>
            </a:pPr>
            <a:r>
              <a:rPr b="1"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 Algorithm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888600" y="1074700"/>
            <a:ext cx="5910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decrypt the text, make a vector C and 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 from that.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shown below, take inverse of all the key matrix which were multiplied.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the each letter by converting plaintext vector to its respective alphabet.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0800" y="1110450"/>
            <a:ext cx="56904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string, P = “LONDON”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algorithm: C = AP + B (mod 29)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A =                      and   B =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“LO”, P</a:t>
            </a:r>
            <a:r>
              <a:rPr baseline="-25000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</a:t>
            </a:r>
            <a:r>
              <a:rPr baseline="-25000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encrypted message = “ZJ?JFM”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518400" y="462850"/>
            <a:ext cx="3820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imes New Roman"/>
              <a:buChar char="●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 the given string P.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9"/>
          <p:cNvSpPr/>
          <p:nvPr/>
        </p:nvSpPr>
        <p:spPr>
          <a:xfrm>
            <a:off x="2016000" y="2005050"/>
            <a:ext cx="653700" cy="6429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5    6</a:t>
            </a:r>
            <a:endParaRPr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2    3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9"/>
          <p:cNvSpPr/>
          <p:nvPr/>
        </p:nvSpPr>
        <p:spPr>
          <a:xfrm>
            <a:off x="3697650" y="2005050"/>
            <a:ext cx="343500" cy="6429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9"/>
          <p:cNvSpPr/>
          <p:nvPr/>
        </p:nvSpPr>
        <p:spPr>
          <a:xfrm>
            <a:off x="2473075" y="2940550"/>
            <a:ext cx="426000" cy="6429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9"/>
          <p:cNvSpPr/>
          <p:nvPr/>
        </p:nvSpPr>
        <p:spPr>
          <a:xfrm>
            <a:off x="1961500" y="3680450"/>
            <a:ext cx="426000" cy="6429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9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">
  <a:themeElements>
    <a:clrScheme name="Simple Light">
      <a:dk1>
        <a:srgbClr val="011446"/>
      </a:dk1>
      <a:lt1>
        <a:srgbClr val="FFFFFF"/>
      </a:lt1>
      <a:dk2>
        <a:srgbClr val="2E63F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