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5" r:id="rId9"/>
    <p:sldId id="264" r:id="rId10"/>
    <p:sldId id="25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AFA9AC-236B-47FF-AE86-9B901FB46D57}">
          <p14:sldIdLst>
            <p14:sldId id="256"/>
            <p14:sldId id="257"/>
            <p14:sldId id="259"/>
            <p14:sldId id="260"/>
            <p14:sldId id="261"/>
            <p14:sldId id="262"/>
            <p14:sldId id="263"/>
            <p14:sldId id="265"/>
            <p14:sldId id="264"/>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varScale="1">
        <p:scale>
          <a:sx n="78" d="100"/>
          <a:sy n="78" d="100"/>
        </p:scale>
        <p:origin x="1594"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10-11-2023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11/10/2023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2223369"/>
            <a:ext cx="7772400" cy="1377081"/>
          </a:xfrm>
        </p:spPr>
        <p:txBody>
          <a:bodyPr/>
          <a:lstStyle/>
          <a:p>
            <a:r>
              <a:rPr lang="en-US" dirty="0"/>
              <a:t>MOVIE TICKET BOOKING SYSTEM</a:t>
            </a:r>
          </a:p>
        </p:txBody>
      </p:sp>
      <p:sp>
        <p:nvSpPr>
          <p:cNvPr id="7" name="Subtitle 6"/>
          <p:cNvSpPr>
            <a:spLocks noGrp="1"/>
          </p:cNvSpPr>
          <p:nvPr>
            <p:ph type="subTitle" idx="1"/>
          </p:nvPr>
        </p:nvSpPr>
        <p:spPr>
          <a:xfrm>
            <a:off x="1371600" y="4114800"/>
            <a:ext cx="6400800" cy="1981200"/>
          </a:xfrm>
        </p:spPr>
        <p:txBody>
          <a:bodyPr>
            <a:normAutofit/>
          </a:bodyPr>
          <a:lstStyle/>
          <a:p>
            <a:r>
              <a:rPr lang="en-US" dirty="0"/>
              <a:t>Shalok Gupta [RA2211003010727]</a:t>
            </a:r>
          </a:p>
          <a:p>
            <a:r>
              <a:rPr lang="en-US" dirty="0"/>
              <a:t>Samarth Agarwal[RA2211003010727]</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923330"/>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DATA SCIENCE AND BUSINESS SYSTEMS</a:t>
            </a:r>
            <a:endParaRPr lang="en-US" dirty="0"/>
          </a:p>
        </p:txBody>
      </p:sp>
      <p:sp>
        <p:nvSpPr>
          <p:cNvPr id="2" name="TextBox 1">
            <a:extLst>
              <a:ext uri="{FF2B5EF4-FFF2-40B4-BE49-F238E27FC236}">
                <a16:creationId xmlns:a16="http://schemas.microsoft.com/office/drawing/2014/main" id="{629B141C-7A61-4573-AE42-A5881BFF3D77}"/>
              </a:ext>
            </a:extLst>
          </p:cNvPr>
          <p:cNvSpPr txBox="1"/>
          <p:nvPr/>
        </p:nvSpPr>
        <p:spPr>
          <a:xfrm>
            <a:off x="1777538" y="1854037"/>
            <a:ext cx="6604462" cy="646331"/>
          </a:xfrm>
          <a:prstGeom prst="rect">
            <a:avLst/>
          </a:prstGeom>
          <a:noFill/>
        </p:spPr>
        <p:txBody>
          <a:bodyPr wrap="square" rtlCol="0">
            <a:spAutoFit/>
          </a:bodyPr>
          <a:lstStyle/>
          <a:p>
            <a:pPr algn="ctr"/>
            <a:r>
              <a:rPr lang="en-US" b="1" dirty="0">
                <a:latin typeface="Google Sans"/>
              </a:rPr>
              <a:t>21CSC206P-  Advanced Object Oriented Programming/ </a:t>
            </a:r>
            <a:r>
              <a:rPr lang="en-US" b="1" i="0" dirty="0">
                <a:effectLst/>
                <a:latin typeface="Google Sans"/>
              </a:rPr>
              <a:t>Project Review </a:t>
            </a:r>
            <a:r>
              <a:rPr lang="en-US" b="1" dirty="0">
                <a:latin typeface="Google Sans"/>
              </a:rPr>
              <a:t>2</a:t>
            </a:r>
            <a:endParaRPr lang="en-US" b="1" i="0" dirty="0">
              <a:effectLst/>
              <a:latin typeface="Google Sans"/>
            </a:endParaRPr>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10</a:t>
            </a:fld>
            <a:endParaRPr lang="en-US"/>
          </a:p>
        </p:txBody>
      </p:sp>
    </p:spTree>
    <p:extLst>
      <p:ext uri="{BB962C8B-B14F-4D97-AF65-F5344CB8AC3E}">
        <p14:creationId xmlns:p14="http://schemas.microsoft.com/office/powerpoint/2010/main" val="325180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Table of contents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p>
          <a:p>
            <a:pPr lvl="0"/>
            <a:r>
              <a:rPr lang="en-US" dirty="0"/>
              <a:t>Introduction – Problem statement</a:t>
            </a:r>
            <a:endParaRPr lang="en-IN" dirty="0"/>
          </a:p>
          <a:p>
            <a:pPr lvl="0"/>
            <a:r>
              <a:rPr lang="en-US" dirty="0"/>
              <a:t>Objectives </a:t>
            </a:r>
            <a:endParaRPr lang="en-IN" dirty="0"/>
          </a:p>
          <a:p>
            <a:pPr lvl="0"/>
            <a:r>
              <a:rPr lang="en-IN" dirty="0"/>
              <a:t>Software Requirements</a:t>
            </a:r>
          </a:p>
          <a:p>
            <a:pPr lvl="0"/>
            <a:r>
              <a:rPr lang="en-US" dirty="0"/>
              <a:t>Architecture diagram / Block diagram of the modules</a:t>
            </a:r>
            <a:endParaRPr lang="en-IN" dirty="0"/>
          </a:p>
          <a:p>
            <a:pPr lvl="0"/>
            <a:r>
              <a:rPr lang="en-IN" dirty="0"/>
              <a:t>GUI Design</a:t>
            </a:r>
          </a:p>
          <a:p>
            <a:pPr lvl="0"/>
            <a:r>
              <a:rPr lang="en-IN" dirty="0"/>
              <a:t>Database Design</a:t>
            </a:r>
          </a:p>
          <a:p>
            <a:pPr lvl="0"/>
            <a:r>
              <a:rPr lang="en-IN" dirty="0"/>
              <a:t>Future Enhancement</a:t>
            </a:r>
          </a:p>
          <a:p>
            <a:pPr lvl="0"/>
            <a:endParaRPr lang="en-IN" dirty="0"/>
          </a:p>
          <a:p>
            <a:pPr marL="0" indent="0">
              <a:buNone/>
            </a:pPr>
            <a:endParaRPr lang="en-US" dirty="0"/>
          </a:p>
          <a:p>
            <a:pPr marL="0" indent="0">
              <a:buNone/>
            </a:pPr>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11/10/2023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dirty="0"/>
          </a:p>
        </p:txBody>
      </p:sp>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E7CE-E323-BD35-49A8-8D10B551AC0A}"/>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a16="http://schemas.microsoft.com/office/drawing/2014/main" id="{E37651FC-6C46-E1E3-F631-2FA520F44381}"/>
              </a:ext>
            </a:extLst>
          </p:cNvPr>
          <p:cNvSpPr>
            <a:spLocks noGrp="1"/>
          </p:cNvSpPr>
          <p:nvPr>
            <p:ph idx="1"/>
          </p:nvPr>
        </p:nvSpPr>
        <p:spPr/>
        <p:txBody>
          <a:bodyPr>
            <a:normAutofit/>
          </a:bodyPr>
          <a:lstStyle/>
          <a:p>
            <a:r>
              <a:rPr lang="en-US" sz="2400" b="0" i="0" dirty="0">
                <a:solidFill>
                  <a:srgbClr val="333333"/>
                </a:solidFill>
                <a:effectLst/>
                <a:latin typeface="Libre Franklin" pitchFamily="2" charset="0"/>
              </a:rPr>
              <a:t>Web-based Movie Ticket Booking/ Reservation System for cinema halls and multiplex movie theaters which can be accessed over the internet. Presently most movie lovers book their tickets via Paytm or </a:t>
            </a:r>
            <a:r>
              <a:rPr lang="en-US" sz="2400" b="0" i="0" dirty="0" err="1">
                <a:solidFill>
                  <a:srgbClr val="333333"/>
                </a:solidFill>
                <a:effectLst/>
                <a:latin typeface="Libre Franklin" pitchFamily="2" charset="0"/>
              </a:rPr>
              <a:t>Bookmyshow</a:t>
            </a:r>
            <a:r>
              <a:rPr lang="en-US" sz="2400" b="0" i="0" dirty="0">
                <a:solidFill>
                  <a:srgbClr val="333333"/>
                </a:solidFill>
                <a:effectLst/>
                <a:latin typeface="Libre Franklin" pitchFamily="2" charset="0"/>
              </a:rPr>
              <a:t> mobile apps and websites. This web project will automate the reservation of movie tickets and inquiries about the availability of seats. This online java based application includes email confirmation for the movie tickets with seat numbers and movie time. This project was developed using Java &amp; MySQL &amp; Java Swing.</a:t>
            </a:r>
            <a:endParaRPr lang="en-US" sz="2400" dirty="0"/>
          </a:p>
          <a:p>
            <a:endParaRPr lang="en-IN" dirty="0"/>
          </a:p>
        </p:txBody>
      </p:sp>
      <p:sp>
        <p:nvSpPr>
          <p:cNvPr id="4" name="Date Placeholder 3">
            <a:extLst>
              <a:ext uri="{FF2B5EF4-FFF2-40B4-BE49-F238E27FC236}">
                <a16:creationId xmlns:a16="http://schemas.microsoft.com/office/drawing/2014/main" id="{4D8DAC8F-8A6F-E032-695D-0A492150483B}"/>
              </a:ext>
            </a:extLst>
          </p:cNvPr>
          <p:cNvSpPr>
            <a:spLocks noGrp="1"/>
          </p:cNvSpPr>
          <p:nvPr>
            <p:ph type="dt" sz="half" idx="10"/>
          </p:nvPr>
        </p:nvSpPr>
        <p:spPr/>
        <p:txBody>
          <a:bodyPr/>
          <a:lstStyle/>
          <a:p>
            <a:fld id="{ABD8F6B8-6CCD-44CC-8EC5-043D277CA19F}" type="datetime1">
              <a:rPr lang="en-US" smtClean="0"/>
              <a:t>11/10/2023</a:t>
            </a:fld>
            <a:endParaRPr lang="en-US"/>
          </a:p>
        </p:txBody>
      </p:sp>
      <p:sp>
        <p:nvSpPr>
          <p:cNvPr id="5" name="Footer Placeholder 4">
            <a:extLst>
              <a:ext uri="{FF2B5EF4-FFF2-40B4-BE49-F238E27FC236}">
                <a16:creationId xmlns:a16="http://schemas.microsoft.com/office/drawing/2014/main" id="{A9D90B85-E704-6649-7042-A8A691DDF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738B3-313F-6BDB-8DFE-B658912E32C4}"/>
              </a:ext>
            </a:extLst>
          </p:cNvPr>
          <p:cNvSpPr>
            <a:spLocks noGrp="1"/>
          </p:cNvSpPr>
          <p:nvPr>
            <p:ph type="sldNum" sz="quarter" idx="12"/>
          </p:nvPr>
        </p:nvSpPr>
        <p:spPr/>
        <p:txBody>
          <a:bodyPr/>
          <a:lstStyle/>
          <a:p>
            <a:fld id="{4F7E9C80-C75B-4B75-A6C5-E58A18995148}" type="slidenum">
              <a:rPr lang="en-US" smtClean="0"/>
              <a:t>3</a:t>
            </a:fld>
            <a:endParaRPr lang="en-US"/>
          </a:p>
        </p:txBody>
      </p:sp>
      <p:pic>
        <p:nvPicPr>
          <p:cNvPr id="7" name="image2.jpeg">
            <a:extLst>
              <a:ext uri="{FF2B5EF4-FFF2-40B4-BE49-F238E27FC236}">
                <a16:creationId xmlns:a16="http://schemas.microsoft.com/office/drawing/2014/main" id="{A130D602-3A31-BB96-3EAB-988C7B0F1569}"/>
              </a:ext>
            </a:extLst>
          </p:cNvPr>
          <p:cNvPicPr/>
          <p:nvPr/>
        </p:nvPicPr>
        <p:blipFill>
          <a:blip r:embed="rId2"/>
          <a:srcRect/>
          <a:stretch>
            <a:fillRect/>
          </a:stretch>
        </p:blipFill>
        <p:spPr bwMode="auto">
          <a:xfrm>
            <a:off x="353060" y="468630"/>
            <a:ext cx="2237740" cy="755015"/>
          </a:xfrm>
          <a:prstGeom prst="rect">
            <a:avLst/>
          </a:prstGeom>
          <a:noFill/>
          <a:ln w="9525">
            <a:noFill/>
            <a:miter lim="800000"/>
            <a:headEnd/>
            <a:tailEnd/>
          </a:ln>
        </p:spPr>
      </p:pic>
    </p:spTree>
    <p:extLst>
      <p:ext uri="{BB962C8B-B14F-4D97-AF65-F5344CB8AC3E}">
        <p14:creationId xmlns:p14="http://schemas.microsoft.com/office/powerpoint/2010/main" val="120704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1C85-4BF4-DA29-E185-8F6333516F6C}"/>
              </a:ext>
            </a:extLst>
          </p:cNvPr>
          <p:cNvSpPr>
            <a:spLocks noGrp="1"/>
          </p:cNvSpPr>
          <p:nvPr>
            <p:ph type="title"/>
          </p:nvPr>
        </p:nvSpPr>
        <p:spPr/>
        <p:txBody>
          <a:bodyPr/>
          <a:lstStyle/>
          <a:p>
            <a:r>
              <a:rPr lang="en-IN" dirty="0"/>
              <a:t>         OBJECTIVES</a:t>
            </a:r>
          </a:p>
        </p:txBody>
      </p:sp>
      <p:sp>
        <p:nvSpPr>
          <p:cNvPr id="3" name="Content Placeholder 2">
            <a:extLst>
              <a:ext uri="{FF2B5EF4-FFF2-40B4-BE49-F238E27FC236}">
                <a16:creationId xmlns:a16="http://schemas.microsoft.com/office/drawing/2014/main" id="{F5318003-C09E-272C-A855-5B46F72DE7EB}"/>
              </a:ext>
            </a:extLst>
          </p:cNvPr>
          <p:cNvSpPr>
            <a:spLocks noGrp="1"/>
          </p:cNvSpPr>
          <p:nvPr>
            <p:ph idx="1"/>
          </p:nvPr>
        </p:nvSpPr>
        <p:spPr/>
        <p:txBody>
          <a:bodyPr/>
          <a:lstStyle/>
          <a:p>
            <a:r>
              <a:rPr lang="en-US" dirty="0"/>
              <a:t>USER LOGIN/REGISTER</a:t>
            </a:r>
          </a:p>
          <a:p>
            <a:r>
              <a:rPr lang="en-US" dirty="0"/>
              <a:t>SELECTION OF MOVIES/SHOWS</a:t>
            </a:r>
          </a:p>
          <a:p>
            <a:r>
              <a:rPr lang="en-US" dirty="0"/>
              <a:t>SELECTION OF THEATERS</a:t>
            </a:r>
          </a:p>
          <a:p>
            <a:r>
              <a:rPr lang="en-US" dirty="0"/>
              <a:t>NUMBER OF TICKET BOOKING MODULE</a:t>
            </a:r>
          </a:p>
          <a:p>
            <a:r>
              <a:rPr lang="en-US" dirty="0"/>
              <a:t>DISPLAY BOOKED TICKECTS WITH AMOUNT</a:t>
            </a:r>
          </a:p>
          <a:p>
            <a:endParaRPr lang="en-IN" dirty="0"/>
          </a:p>
        </p:txBody>
      </p:sp>
      <p:sp>
        <p:nvSpPr>
          <p:cNvPr id="4" name="Date Placeholder 3">
            <a:extLst>
              <a:ext uri="{FF2B5EF4-FFF2-40B4-BE49-F238E27FC236}">
                <a16:creationId xmlns:a16="http://schemas.microsoft.com/office/drawing/2014/main" id="{1C363E35-A19E-6671-6E4E-7C1C9A13C1A8}"/>
              </a:ext>
            </a:extLst>
          </p:cNvPr>
          <p:cNvSpPr>
            <a:spLocks noGrp="1"/>
          </p:cNvSpPr>
          <p:nvPr>
            <p:ph type="dt" sz="half" idx="10"/>
          </p:nvPr>
        </p:nvSpPr>
        <p:spPr/>
        <p:txBody>
          <a:bodyPr/>
          <a:lstStyle/>
          <a:p>
            <a:fld id="{ABD8F6B8-6CCD-44CC-8EC5-043D277CA19F}" type="datetime1">
              <a:rPr lang="en-US" smtClean="0"/>
              <a:t>11/10/2023</a:t>
            </a:fld>
            <a:endParaRPr lang="en-US"/>
          </a:p>
        </p:txBody>
      </p:sp>
      <p:sp>
        <p:nvSpPr>
          <p:cNvPr id="5" name="Footer Placeholder 4">
            <a:extLst>
              <a:ext uri="{FF2B5EF4-FFF2-40B4-BE49-F238E27FC236}">
                <a16:creationId xmlns:a16="http://schemas.microsoft.com/office/drawing/2014/main" id="{E79A9B62-72BA-1A6F-98E7-73479BCE9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9E508-903C-7824-660B-4D8A621F91F1}"/>
              </a:ext>
            </a:extLst>
          </p:cNvPr>
          <p:cNvSpPr>
            <a:spLocks noGrp="1"/>
          </p:cNvSpPr>
          <p:nvPr>
            <p:ph type="sldNum" sz="quarter" idx="12"/>
          </p:nvPr>
        </p:nvSpPr>
        <p:spPr/>
        <p:txBody>
          <a:bodyPr/>
          <a:lstStyle/>
          <a:p>
            <a:fld id="{4F7E9C80-C75B-4B75-A6C5-E58A18995148}" type="slidenum">
              <a:rPr lang="en-US" smtClean="0"/>
              <a:t>4</a:t>
            </a:fld>
            <a:endParaRPr lang="en-US"/>
          </a:p>
        </p:txBody>
      </p:sp>
      <p:pic>
        <p:nvPicPr>
          <p:cNvPr id="7" name="image2.jpeg">
            <a:extLst>
              <a:ext uri="{FF2B5EF4-FFF2-40B4-BE49-F238E27FC236}">
                <a16:creationId xmlns:a16="http://schemas.microsoft.com/office/drawing/2014/main" id="{96D152D1-47A5-B375-11F0-442782E7FE36}"/>
              </a:ext>
            </a:extLst>
          </p:cNvPr>
          <p:cNvPicPr/>
          <p:nvPr/>
        </p:nvPicPr>
        <p:blipFill>
          <a:blip r:embed="rId2"/>
          <a:srcRect/>
          <a:stretch>
            <a:fillRect/>
          </a:stretch>
        </p:blipFill>
        <p:spPr bwMode="auto">
          <a:xfrm>
            <a:off x="457200" y="468630"/>
            <a:ext cx="2237740" cy="755015"/>
          </a:xfrm>
          <a:prstGeom prst="rect">
            <a:avLst/>
          </a:prstGeom>
          <a:noFill/>
          <a:ln w="9525">
            <a:noFill/>
            <a:miter lim="800000"/>
            <a:headEnd/>
            <a:tailEnd/>
          </a:ln>
        </p:spPr>
      </p:pic>
    </p:spTree>
    <p:extLst>
      <p:ext uri="{BB962C8B-B14F-4D97-AF65-F5344CB8AC3E}">
        <p14:creationId xmlns:p14="http://schemas.microsoft.com/office/powerpoint/2010/main" val="423857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56AC-8B42-8C45-25DE-6C9AEEEE2A5F}"/>
              </a:ext>
            </a:extLst>
          </p:cNvPr>
          <p:cNvSpPr>
            <a:spLocks noGrp="1"/>
          </p:cNvSpPr>
          <p:nvPr>
            <p:ph type="title"/>
          </p:nvPr>
        </p:nvSpPr>
        <p:spPr>
          <a:xfrm>
            <a:off x="457200" y="274638"/>
            <a:ext cx="8610600" cy="1143000"/>
          </a:xfrm>
        </p:spPr>
        <p:txBody>
          <a:bodyPr>
            <a:normAutofit fontScale="90000"/>
          </a:bodyPr>
          <a:lstStyle/>
          <a:p>
            <a:r>
              <a:rPr lang="en-IN" dirty="0"/>
              <a:t>                     SOFTWARE REQUIREMENTS</a:t>
            </a:r>
          </a:p>
        </p:txBody>
      </p:sp>
      <p:sp>
        <p:nvSpPr>
          <p:cNvPr id="3" name="Content Placeholder 2">
            <a:extLst>
              <a:ext uri="{FF2B5EF4-FFF2-40B4-BE49-F238E27FC236}">
                <a16:creationId xmlns:a16="http://schemas.microsoft.com/office/drawing/2014/main" id="{F8A22ABE-3E01-A26F-13D9-AE81BC824F08}"/>
              </a:ext>
            </a:extLst>
          </p:cNvPr>
          <p:cNvSpPr>
            <a:spLocks noGrp="1"/>
          </p:cNvSpPr>
          <p:nvPr>
            <p:ph idx="1"/>
          </p:nvPr>
        </p:nvSpPr>
        <p:spPr/>
        <p:txBody>
          <a:bodyPr>
            <a:normAutofit/>
          </a:bodyPr>
          <a:lstStyle/>
          <a:p>
            <a:pPr algn="l">
              <a:buFont typeface="+mj-lt"/>
              <a:buAutoNum type="arabicPeriod"/>
            </a:pPr>
            <a:r>
              <a:rPr lang="en-US" sz="2000" b="1" i="0" dirty="0">
                <a:effectLst/>
                <a:latin typeface="Söhne"/>
              </a:rPr>
              <a:t>Java Development Kit (JDK):</a:t>
            </a:r>
            <a:r>
              <a:rPr lang="en-US" sz="2000" b="0" i="0" dirty="0">
                <a:effectLst/>
                <a:latin typeface="Söhne"/>
              </a:rPr>
              <a:t> You will need a JDK to write and compile Java code. You can download the latest version of the JDK from the Oracle website or use an open-source alternative like OpenJDK.</a:t>
            </a:r>
          </a:p>
          <a:p>
            <a:pPr algn="l">
              <a:buFont typeface="+mj-lt"/>
              <a:buAutoNum type="arabicPeriod"/>
            </a:pPr>
            <a:r>
              <a:rPr lang="en-US" sz="2000" b="1" i="0" dirty="0">
                <a:effectLst/>
                <a:latin typeface="Söhne"/>
              </a:rPr>
              <a:t>Integrated Development Environment (IDE):</a:t>
            </a:r>
            <a:r>
              <a:rPr lang="en-US" sz="2000" b="0" i="0" dirty="0">
                <a:effectLst/>
                <a:latin typeface="Söhne"/>
              </a:rPr>
              <a:t> An IDE makes development easier. Popular choices for Java development include Eclipse, IntelliJ IDEA, and NetBeans.</a:t>
            </a:r>
          </a:p>
          <a:p>
            <a:pPr algn="l">
              <a:buFont typeface="+mj-lt"/>
              <a:buAutoNum type="arabicPeriod"/>
            </a:pPr>
            <a:r>
              <a:rPr lang="en-US" sz="2000" b="1" i="0" dirty="0">
                <a:effectLst/>
                <a:latin typeface="Söhne"/>
              </a:rPr>
              <a:t>Database Management System (DBMS):</a:t>
            </a:r>
            <a:r>
              <a:rPr lang="en-US" sz="2000" b="0" i="0" dirty="0">
                <a:effectLst/>
                <a:latin typeface="Söhne"/>
              </a:rPr>
              <a:t> You will need a DBMS to store data related to movies, theaters, bookings, and customer information. Common choices include MySQL, PostgreSQL, Oracle, or SQLite. Java provides database connectivity through JDBC (Java Database Connectivity).</a:t>
            </a:r>
          </a:p>
          <a:p>
            <a:pPr marL="0" indent="0" algn="l">
              <a:buNone/>
            </a:pPr>
            <a:endParaRPr lang="en-US" sz="2000" b="0" i="0" dirty="0">
              <a:effectLst/>
              <a:latin typeface="Söhne"/>
            </a:endParaRPr>
          </a:p>
          <a:p>
            <a:endParaRPr lang="en-IN" dirty="0"/>
          </a:p>
        </p:txBody>
      </p:sp>
      <p:sp>
        <p:nvSpPr>
          <p:cNvPr id="4" name="Date Placeholder 3">
            <a:extLst>
              <a:ext uri="{FF2B5EF4-FFF2-40B4-BE49-F238E27FC236}">
                <a16:creationId xmlns:a16="http://schemas.microsoft.com/office/drawing/2014/main" id="{DFF6F475-F1D7-4DAC-800F-58C78655824A}"/>
              </a:ext>
            </a:extLst>
          </p:cNvPr>
          <p:cNvSpPr>
            <a:spLocks noGrp="1"/>
          </p:cNvSpPr>
          <p:nvPr>
            <p:ph type="dt" sz="half" idx="10"/>
          </p:nvPr>
        </p:nvSpPr>
        <p:spPr/>
        <p:txBody>
          <a:bodyPr/>
          <a:lstStyle/>
          <a:p>
            <a:fld id="{ABD8F6B8-6CCD-44CC-8EC5-043D277CA19F}" type="datetime1">
              <a:rPr lang="en-US" smtClean="0"/>
              <a:t>11/10/2023</a:t>
            </a:fld>
            <a:endParaRPr lang="en-US"/>
          </a:p>
        </p:txBody>
      </p:sp>
      <p:sp>
        <p:nvSpPr>
          <p:cNvPr id="5" name="Footer Placeholder 4">
            <a:extLst>
              <a:ext uri="{FF2B5EF4-FFF2-40B4-BE49-F238E27FC236}">
                <a16:creationId xmlns:a16="http://schemas.microsoft.com/office/drawing/2014/main" id="{61D7884C-FDD9-2F13-8537-C5FF5ECB5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6D85C-3F5B-D389-8FB6-DAB1D9611C00}"/>
              </a:ext>
            </a:extLst>
          </p:cNvPr>
          <p:cNvSpPr>
            <a:spLocks noGrp="1"/>
          </p:cNvSpPr>
          <p:nvPr>
            <p:ph type="sldNum" sz="quarter" idx="12"/>
          </p:nvPr>
        </p:nvSpPr>
        <p:spPr/>
        <p:txBody>
          <a:bodyPr/>
          <a:lstStyle/>
          <a:p>
            <a:fld id="{4F7E9C80-C75B-4B75-A6C5-E58A18995148}" type="slidenum">
              <a:rPr lang="en-US" smtClean="0"/>
              <a:t>5</a:t>
            </a:fld>
            <a:endParaRPr lang="en-US"/>
          </a:p>
        </p:txBody>
      </p:sp>
      <p:pic>
        <p:nvPicPr>
          <p:cNvPr id="7" name="image2.jpeg">
            <a:extLst>
              <a:ext uri="{FF2B5EF4-FFF2-40B4-BE49-F238E27FC236}">
                <a16:creationId xmlns:a16="http://schemas.microsoft.com/office/drawing/2014/main" id="{E7EDC09D-29FD-8672-B71A-C083E7523EBC}"/>
              </a:ext>
            </a:extLst>
          </p:cNvPr>
          <p:cNvPicPr/>
          <p:nvPr/>
        </p:nvPicPr>
        <p:blipFill>
          <a:blip r:embed="rId2"/>
          <a:srcRect/>
          <a:stretch>
            <a:fillRect/>
          </a:stretch>
        </p:blipFill>
        <p:spPr bwMode="auto">
          <a:xfrm>
            <a:off x="457200" y="468630"/>
            <a:ext cx="2237740" cy="755015"/>
          </a:xfrm>
          <a:prstGeom prst="rect">
            <a:avLst/>
          </a:prstGeom>
          <a:noFill/>
          <a:ln w="9525">
            <a:noFill/>
            <a:miter lim="800000"/>
            <a:headEnd/>
            <a:tailEnd/>
          </a:ln>
        </p:spPr>
      </p:pic>
    </p:spTree>
    <p:extLst>
      <p:ext uri="{BB962C8B-B14F-4D97-AF65-F5344CB8AC3E}">
        <p14:creationId xmlns:p14="http://schemas.microsoft.com/office/powerpoint/2010/main" val="14484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FFBC-0F26-82F6-A433-3D91A468F1CB}"/>
              </a:ext>
            </a:extLst>
          </p:cNvPr>
          <p:cNvSpPr>
            <a:spLocks noGrp="1"/>
          </p:cNvSpPr>
          <p:nvPr>
            <p:ph type="title"/>
          </p:nvPr>
        </p:nvSpPr>
        <p:spPr/>
        <p:txBody>
          <a:bodyPr/>
          <a:lstStyle/>
          <a:p>
            <a:r>
              <a:rPr lang="en-IN" dirty="0"/>
              <a:t>              BLOCK DIAGRAM</a:t>
            </a:r>
          </a:p>
        </p:txBody>
      </p:sp>
      <p:sp>
        <p:nvSpPr>
          <p:cNvPr id="4" name="Date Placeholder 3">
            <a:extLst>
              <a:ext uri="{FF2B5EF4-FFF2-40B4-BE49-F238E27FC236}">
                <a16:creationId xmlns:a16="http://schemas.microsoft.com/office/drawing/2014/main" id="{8577A0BF-E39D-204A-4328-D465C62C0052}"/>
              </a:ext>
            </a:extLst>
          </p:cNvPr>
          <p:cNvSpPr>
            <a:spLocks noGrp="1"/>
          </p:cNvSpPr>
          <p:nvPr>
            <p:ph type="dt" sz="half" idx="10"/>
          </p:nvPr>
        </p:nvSpPr>
        <p:spPr/>
        <p:txBody>
          <a:bodyPr/>
          <a:lstStyle/>
          <a:p>
            <a:fld id="{ABD8F6B8-6CCD-44CC-8EC5-043D277CA19F}" type="datetime1">
              <a:rPr lang="en-US" smtClean="0"/>
              <a:t>11/10/2023</a:t>
            </a:fld>
            <a:endParaRPr lang="en-US"/>
          </a:p>
        </p:txBody>
      </p:sp>
      <p:sp>
        <p:nvSpPr>
          <p:cNvPr id="5" name="Footer Placeholder 4">
            <a:extLst>
              <a:ext uri="{FF2B5EF4-FFF2-40B4-BE49-F238E27FC236}">
                <a16:creationId xmlns:a16="http://schemas.microsoft.com/office/drawing/2014/main" id="{F85BBEFA-F499-3371-D804-020277346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70D91-9F53-0EF1-FA23-EFACD678199E}"/>
              </a:ext>
            </a:extLst>
          </p:cNvPr>
          <p:cNvSpPr>
            <a:spLocks noGrp="1"/>
          </p:cNvSpPr>
          <p:nvPr>
            <p:ph type="sldNum" sz="quarter" idx="12"/>
          </p:nvPr>
        </p:nvSpPr>
        <p:spPr/>
        <p:txBody>
          <a:bodyPr/>
          <a:lstStyle/>
          <a:p>
            <a:fld id="{4F7E9C80-C75B-4B75-A6C5-E58A18995148}" type="slidenum">
              <a:rPr lang="en-US" smtClean="0"/>
              <a:t>6</a:t>
            </a:fld>
            <a:endParaRPr lang="en-US"/>
          </a:p>
        </p:txBody>
      </p:sp>
      <p:pic>
        <p:nvPicPr>
          <p:cNvPr id="1026" name="Picture 2">
            <a:extLst>
              <a:ext uri="{FF2B5EF4-FFF2-40B4-BE49-F238E27FC236}">
                <a16:creationId xmlns:a16="http://schemas.microsoft.com/office/drawing/2014/main" id="{63943D0F-9094-F5EC-D666-7543EBDD6C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2645" y="1600200"/>
            <a:ext cx="5438709" cy="4525963"/>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2.jpeg">
            <a:extLst>
              <a:ext uri="{FF2B5EF4-FFF2-40B4-BE49-F238E27FC236}">
                <a16:creationId xmlns:a16="http://schemas.microsoft.com/office/drawing/2014/main" id="{9DC5BC72-3693-87D5-CD04-1E0763307DB7}"/>
              </a:ext>
            </a:extLst>
          </p:cNvPr>
          <p:cNvPicPr/>
          <p:nvPr/>
        </p:nvPicPr>
        <p:blipFill>
          <a:blip r:embed="rId3"/>
          <a:srcRect/>
          <a:stretch>
            <a:fillRect/>
          </a:stretch>
        </p:blipFill>
        <p:spPr bwMode="auto">
          <a:xfrm>
            <a:off x="457200" y="468630"/>
            <a:ext cx="2237740" cy="755015"/>
          </a:xfrm>
          <a:prstGeom prst="rect">
            <a:avLst/>
          </a:prstGeom>
          <a:noFill/>
          <a:ln w="9525">
            <a:noFill/>
            <a:miter lim="800000"/>
            <a:headEnd/>
            <a:tailEnd/>
          </a:ln>
        </p:spPr>
      </p:pic>
    </p:spTree>
    <p:extLst>
      <p:ext uri="{BB962C8B-B14F-4D97-AF65-F5344CB8AC3E}">
        <p14:creationId xmlns:p14="http://schemas.microsoft.com/office/powerpoint/2010/main" val="388829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9B49-0016-84FD-8DC6-89BAAF0B2B76}"/>
              </a:ext>
            </a:extLst>
          </p:cNvPr>
          <p:cNvSpPr>
            <a:spLocks noGrp="1"/>
          </p:cNvSpPr>
          <p:nvPr>
            <p:ph type="title"/>
          </p:nvPr>
        </p:nvSpPr>
        <p:spPr/>
        <p:txBody>
          <a:bodyPr/>
          <a:lstStyle/>
          <a:p>
            <a:r>
              <a:rPr lang="en-IN" dirty="0"/>
              <a:t>            GUI DESIGN</a:t>
            </a:r>
          </a:p>
        </p:txBody>
      </p:sp>
      <p:sp>
        <p:nvSpPr>
          <p:cNvPr id="4" name="Date Placeholder 3">
            <a:extLst>
              <a:ext uri="{FF2B5EF4-FFF2-40B4-BE49-F238E27FC236}">
                <a16:creationId xmlns:a16="http://schemas.microsoft.com/office/drawing/2014/main" id="{9FF1BB10-CE37-2C52-5F31-87E0041EA72E}"/>
              </a:ext>
            </a:extLst>
          </p:cNvPr>
          <p:cNvSpPr>
            <a:spLocks noGrp="1"/>
          </p:cNvSpPr>
          <p:nvPr>
            <p:ph type="dt" sz="half" idx="10"/>
          </p:nvPr>
        </p:nvSpPr>
        <p:spPr/>
        <p:txBody>
          <a:bodyPr/>
          <a:lstStyle/>
          <a:p>
            <a:fld id="{ABD8F6B8-6CCD-44CC-8EC5-043D277CA19F}" type="datetime1">
              <a:rPr lang="en-US" smtClean="0"/>
              <a:t>11/10/2023</a:t>
            </a:fld>
            <a:endParaRPr lang="en-US"/>
          </a:p>
        </p:txBody>
      </p:sp>
      <p:sp>
        <p:nvSpPr>
          <p:cNvPr id="5" name="Footer Placeholder 4">
            <a:extLst>
              <a:ext uri="{FF2B5EF4-FFF2-40B4-BE49-F238E27FC236}">
                <a16:creationId xmlns:a16="http://schemas.microsoft.com/office/drawing/2014/main" id="{47E9CFA6-042B-57C1-55DD-8C2A25D38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231CA-8287-20E4-BF39-B0434CD7BAA9}"/>
              </a:ext>
            </a:extLst>
          </p:cNvPr>
          <p:cNvSpPr>
            <a:spLocks noGrp="1"/>
          </p:cNvSpPr>
          <p:nvPr>
            <p:ph type="sldNum" sz="quarter" idx="12"/>
          </p:nvPr>
        </p:nvSpPr>
        <p:spPr/>
        <p:txBody>
          <a:bodyPr/>
          <a:lstStyle/>
          <a:p>
            <a:fld id="{4F7E9C80-C75B-4B75-A6C5-E58A18995148}" type="slidenum">
              <a:rPr lang="en-US" smtClean="0"/>
              <a:t>7</a:t>
            </a:fld>
            <a:endParaRPr lang="en-US"/>
          </a:p>
        </p:txBody>
      </p:sp>
      <p:pic>
        <p:nvPicPr>
          <p:cNvPr id="7" name="image2.jpeg">
            <a:extLst>
              <a:ext uri="{FF2B5EF4-FFF2-40B4-BE49-F238E27FC236}">
                <a16:creationId xmlns:a16="http://schemas.microsoft.com/office/drawing/2014/main" id="{9026A4C3-FA7A-7297-78BB-39ED8FAD4E3B}"/>
              </a:ext>
            </a:extLst>
          </p:cNvPr>
          <p:cNvPicPr/>
          <p:nvPr/>
        </p:nvPicPr>
        <p:blipFill>
          <a:blip r:embed="rId2"/>
          <a:srcRect/>
          <a:stretch>
            <a:fillRect/>
          </a:stretch>
        </p:blipFill>
        <p:spPr bwMode="auto">
          <a:xfrm>
            <a:off x="457200" y="468630"/>
            <a:ext cx="2237740" cy="755015"/>
          </a:xfrm>
          <a:prstGeom prst="rect">
            <a:avLst/>
          </a:prstGeom>
          <a:noFill/>
          <a:ln w="9525">
            <a:noFill/>
            <a:miter lim="800000"/>
            <a:headEnd/>
            <a:tailEnd/>
          </a:ln>
        </p:spPr>
      </p:pic>
      <p:pic>
        <p:nvPicPr>
          <p:cNvPr id="10" name="Picture 9">
            <a:extLst>
              <a:ext uri="{FF2B5EF4-FFF2-40B4-BE49-F238E27FC236}">
                <a16:creationId xmlns:a16="http://schemas.microsoft.com/office/drawing/2014/main" id="{E21D25D9-1FBF-74A2-C618-2DC33404F576}"/>
              </a:ext>
            </a:extLst>
          </p:cNvPr>
          <p:cNvPicPr>
            <a:picLocks noChangeAspect="1"/>
          </p:cNvPicPr>
          <p:nvPr/>
        </p:nvPicPr>
        <p:blipFill>
          <a:blip r:embed="rId3"/>
          <a:stretch>
            <a:fillRect/>
          </a:stretch>
        </p:blipFill>
        <p:spPr>
          <a:xfrm>
            <a:off x="457200" y="1513157"/>
            <a:ext cx="8229600" cy="3831686"/>
          </a:xfrm>
          <a:prstGeom prst="rect">
            <a:avLst/>
          </a:prstGeom>
        </p:spPr>
      </p:pic>
    </p:spTree>
    <p:extLst>
      <p:ext uri="{BB962C8B-B14F-4D97-AF65-F5344CB8AC3E}">
        <p14:creationId xmlns:p14="http://schemas.microsoft.com/office/powerpoint/2010/main" val="298684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0FF7-D8D8-FEAD-6934-CB024F2C3C27}"/>
              </a:ext>
            </a:extLst>
          </p:cNvPr>
          <p:cNvSpPr>
            <a:spLocks noGrp="1"/>
          </p:cNvSpPr>
          <p:nvPr>
            <p:ph type="title"/>
          </p:nvPr>
        </p:nvSpPr>
        <p:spPr/>
        <p:txBody>
          <a:bodyPr/>
          <a:lstStyle/>
          <a:p>
            <a:r>
              <a:rPr lang="en-IN" dirty="0"/>
              <a:t>              DATABASE DESIGN</a:t>
            </a:r>
          </a:p>
        </p:txBody>
      </p:sp>
      <p:sp>
        <p:nvSpPr>
          <p:cNvPr id="4" name="Date Placeholder 3">
            <a:extLst>
              <a:ext uri="{FF2B5EF4-FFF2-40B4-BE49-F238E27FC236}">
                <a16:creationId xmlns:a16="http://schemas.microsoft.com/office/drawing/2014/main" id="{E9D7D94F-3759-CD0E-8F61-8BA9F65CEBEE}"/>
              </a:ext>
            </a:extLst>
          </p:cNvPr>
          <p:cNvSpPr>
            <a:spLocks noGrp="1"/>
          </p:cNvSpPr>
          <p:nvPr>
            <p:ph type="dt" sz="half" idx="10"/>
          </p:nvPr>
        </p:nvSpPr>
        <p:spPr/>
        <p:txBody>
          <a:bodyPr/>
          <a:lstStyle/>
          <a:p>
            <a:fld id="{ABD8F6B8-6CCD-44CC-8EC5-043D277CA19F}" type="datetime1">
              <a:rPr lang="en-US" smtClean="0"/>
              <a:t>11/10/2023</a:t>
            </a:fld>
            <a:endParaRPr lang="en-US"/>
          </a:p>
        </p:txBody>
      </p:sp>
      <p:sp>
        <p:nvSpPr>
          <p:cNvPr id="5" name="Footer Placeholder 4">
            <a:extLst>
              <a:ext uri="{FF2B5EF4-FFF2-40B4-BE49-F238E27FC236}">
                <a16:creationId xmlns:a16="http://schemas.microsoft.com/office/drawing/2014/main" id="{5B1A277B-4D93-64E2-4BF8-938D07099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97E8D-1998-D187-6330-6853CE07A0AE}"/>
              </a:ext>
            </a:extLst>
          </p:cNvPr>
          <p:cNvSpPr>
            <a:spLocks noGrp="1"/>
          </p:cNvSpPr>
          <p:nvPr>
            <p:ph type="sldNum" sz="quarter" idx="12"/>
          </p:nvPr>
        </p:nvSpPr>
        <p:spPr/>
        <p:txBody>
          <a:bodyPr/>
          <a:lstStyle/>
          <a:p>
            <a:fld id="{4F7E9C80-C75B-4B75-A6C5-E58A18995148}" type="slidenum">
              <a:rPr lang="en-US" smtClean="0"/>
              <a:t>8</a:t>
            </a:fld>
            <a:endParaRPr lang="en-US"/>
          </a:p>
        </p:txBody>
      </p:sp>
      <p:pic>
        <p:nvPicPr>
          <p:cNvPr id="11" name="image2.jpeg">
            <a:extLst>
              <a:ext uri="{FF2B5EF4-FFF2-40B4-BE49-F238E27FC236}">
                <a16:creationId xmlns:a16="http://schemas.microsoft.com/office/drawing/2014/main" id="{6DFC6074-767C-25F7-50D9-C2650F892D88}"/>
              </a:ext>
            </a:extLst>
          </p:cNvPr>
          <p:cNvPicPr/>
          <p:nvPr/>
        </p:nvPicPr>
        <p:blipFill>
          <a:blip r:embed="rId2"/>
          <a:srcRect/>
          <a:stretch>
            <a:fillRect/>
          </a:stretch>
        </p:blipFill>
        <p:spPr bwMode="auto">
          <a:xfrm>
            <a:off x="457200" y="468630"/>
            <a:ext cx="2237740" cy="755015"/>
          </a:xfrm>
          <a:prstGeom prst="rect">
            <a:avLst/>
          </a:prstGeom>
          <a:noFill/>
          <a:ln w="9525">
            <a:noFill/>
            <a:miter lim="800000"/>
            <a:headEnd/>
            <a:tailEnd/>
          </a:ln>
        </p:spPr>
      </p:pic>
      <p:pic>
        <p:nvPicPr>
          <p:cNvPr id="14" name="Picture 13">
            <a:extLst>
              <a:ext uri="{FF2B5EF4-FFF2-40B4-BE49-F238E27FC236}">
                <a16:creationId xmlns:a16="http://schemas.microsoft.com/office/drawing/2014/main" id="{7357A651-613F-0C81-0531-9741290DCCEE}"/>
              </a:ext>
            </a:extLst>
          </p:cNvPr>
          <p:cNvPicPr>
            <a:picLocks noChangeAspect="1"/>
          </p:cNvPicPr>
          <p:nvPr/>
        </p:nvPicPr>
        <p:blipFill>
          <a:blip r:embed="rId3"/>
          <a:stretch>
            <a:fillRect/>
          </a:stretch>
        </p:blipFill>
        <p:spPr>
          <a:xfrm>
            <a:off x="152401" y="1611630"/>
            <a:ext cx="4343400" cy="4191000"/>
          </a:xfrm>
          <a:prstGeom prst="rect">
            <a:avLst/>
          </a:prstGeom>
        </p:spPr>
      </p:pic>
      <p:pic>
        <p:nvPicPr>
          <p:cNvPr id="16" name="Picture 15">
            <a:extLst>
              <a:ext uri="{FF2B5EF4-FFF2-40B4-BE49-F238E27FC236}">
                <a16:creationId xmlns:a16="http://schemas.microsoft.com/office/drawing/2014/main" id="{D9EDA90B-F8C7-B2BC-855A-25C8B689BED8}"/>
              </a:ext>
            </a:extLst>
          </p:cNvPr>
          <p:cNvPicPr>
            <a:picLocks noChangeAspect="1"/>
          </p:cNvPicPr>
          <p:nvPr/>
        </p:nvPicPr>
        <p:blipFill>
          <a:blip r:embed="rId4"/>
          <a:stretch>
            <a:fillRect/>
          </a:stretch>
        </p:blipFill>
        <p:spPr>
          <a:xfrm>
            <a:off x="4876800" y="1611630"/>
            <a:ext cx="4114799" cy="4191000"/>
          </a:xfrm>
          <a:prstGeom prst="rect">
            <a:avLst/>
          </a:prstGeom>
        </p:spPr>
      </p:pic>
    </p:spTree>
    <p:extLst>
      <p:ext uri="{BB962C8B-B14F-4D97-AF65-F5344CB8AC3E}">
        <p14:creationId xmlns:p14="http://schemas.microsoft.com/office/powerpoint/2010/main" val="30983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7C96-A40C-E0C3-FA71-312FD1E0BF4A}"/>
              </a:ext>
            </a:extLst>
          </p:cNvPr>
          <p:cNvSpPr>
            <a:spLocks noGrp="1"/>
          </p:cNvSpPr>
          <p:nvPr>
            <p:ph type="title"/>
          </p:nvPr>
        </p:nvSpPr>
        <p:spPr/>
        <p:txBody>
          <a:bodyPr/>
          <a:lstStyle/>
          <a:p>
            <a:r>
              <a:rPr lang="en-IN" dirty="0"/>
              <a:t>                 FUTURE ENHANCEMENT</a:t>
            </a:r>
          </a:p>
        </p:txBody>
      </p:sp>
      <p:sp>
        <p:nvSpPr>
          <p:cNvPr id="3" name="Content Placeholder 2">
            <a:extLst>
              <a:ext uri="{FF2B5EF4-FFF2-40B4-BE49-F238E27FC236}">
                <a16:creationId xmlns:a16="http://schemas.microsoft.com/office/drawing/2014/main" id="{B4BE337F-5809-3005-318A-C65C67F2487F}"/>
              </a:ext>
            </a:extLst>
          </p:cNvPr>
          <p:cNvSpPr>
            <a:spLocks noGrp="1"/>
          </p:cNvSpPr>
          <p:nvPr>
            <p:ph idx="1"/>
          </p:nvPr>
        </p:nvSpPr>
        <p:spPr/>
        <p:txBody>
          <a:bodyPr>
            <a:normAutofit/>
          </a:bodyPr>
          <a:lstStyle/>
          <a:p>
            <a:pPr algn="l">
              <a:buFont typeface="+mj-lt"/>
              <a:buAutoNum type="arabicPeriod"/>
            </a:pPr>
            <a:r>
              <a:rPr lang="en-US" sz="2000" b="1" i="0" dirty="0">
                <a:effectLst/>
                <a:latin typeface="Söhne"/>
              </a:rPr>
              <a:t>Web Development Framework (Optional):</a:t>
            </a:r>
            <a:r>
              <a:rPr lang="en-US" sz="2000" b="0" i="0" dirty="0">
                <a:effectLst/>
                <a:latin typeface="Söhne"/>
              </a:rPr>
              <a:t> If you plan to create a web-based ticket booking system, you might consider a web development framework like Spring or </a:t>
            </a:r>
            <a:r>
              <a:rPr lang="en-US" sz="2000" b="0" i="0" dirty="0" err="1">
                <a:effectLst/>
                <a:latin typeface="Söhne"/>
              </a:rPr>
              <a:t>JavaServer</a:t>
            </a:r>
            <a:r>
              <a:rPr lang="en-US" sz="2000" b="0" i="0" dirty="0">
                <a:effectLst/>
                <a:latin typeface="Söhne"/>
              </a:rPr>
              <a:t> Faces (JSF). This can help with building the front-end and handling HTTP requests.</a:t>
            </a:r>
          </a:p>
          <a:p>
            <a:pPr algn="l">
              <a:buFont typeface="+mj-lt"/>
              <a:buAutoNum type="arabicPeriod"/>
            </a:pPr>
            <a:r>
              <a:rPr lang="en-US" sz="2000" b="1" i="0" dirty="0">
                <a:effectLst/>
                <a:latin typeface="Söhne"/>
              </a:rPr>
              <a:t>Front-End Technologies (Web-based):</a:t>
            </a:r>
            <a:r>
              <a:rPr lang="en-US" sz="2000" b="0" i="0" dirty="0">
                <a:effectLst/>
                <a:latin typeface="Söhne"/>
              </a:rPr>
              <a:t> For a web-based system, you'll need HTML, CSS, and JavaScript. You can use libraries and frameworks like Bootstrap, jQuery, or React for a more feature-rich and responsive user interface.</a:t>
            </a:r>
          </a:p>
          <a:p>
            <a:pPr algn="l">
              <a:buFont typeface="+mj-lt"/>
              <a:buAutoNum type="arabicPeriod"/>
            </a:pPr>
            <a:r>
              <a:rPr lang="en-US" sz="2000" b="1" i="0" dirty="0">
                <a:effectLst/>
                <a:latin typeface="Söhne"/>
              </a:rPr>
              <a:t>Application Server (Web-based):</a:t>
            </a:r>
            <a:r>
              <a:rPr lang="en-US" sz="2000" b="0" i="0" dirty="0">
                <a:effectLst/>
                <a:latin typeface="Söhne"/>
              </a:rPr>
              <a:t> If you are developing a web-based system, you will need an application server like Apache Tomcat, </a:t>
            </a:r>
            <a:r>
              <a:rPr lang="en-US" sz="2000" b="0" i="0" dirty="0" err="1">
                <a:effectLst/>
                <a:latin typeface="Söhne"/>
              </a:rPr>
              <a:t>WildFly</a:t>
            </a:r>
            <a:r>
              <a:rPr lang="en-US" sz="2000" b="0" i="0" dirty="0">
                <a:effectLst/>
                <a:latin typeface="Söhne"/>
              </a:rPr>
              <a:t>, or Jetty to host your web application.</a:t>
            </a:r>
          </a:p>
          <a:p>
            <a:endParaRPr lang="en-IN" dirty="0"/>
          </a:p>
        </p:txBody>
      </p:sp>
      <p:sp>
        <p:nvSpPr>
          <p:cNvPr id="4" name="Date Placeholder 3">
            <a:extLst>
              <a:ext uri="{FF2B5EF4-FFF2-40B4-BE49-F238E27FC236}">
                <a16:creationId xmlns:a16="http://schemas.microsoft.com/office/drawing/2014/main" id="{1A905F97-4643-653A-9594-A3882154C994}"/>
              </a:ext>
            </a:extLst>
          </p:cNvPr>
          <p:cNvSpPr>
            <a:spLocks noGrp="1"/>
          </p:cNvSpPr>
          <p:nvPr>
            <p:ph type="dt" sz="half" idx="10"/>
          </p:nvPr>
        </p:nvSpPr>
        <p:spPr/>
        <p:txBody>
          <a:bodyPr/>
          <a:lstStyle/>
          <a:p>
            <a:fld id="{ABD8F6B8-6CCD-44CC-8EC5-043D277CA19F}" type="datetime1">
              <a:rPr lang="en-US" smtClean="0"/>
              <a:t>11/10/2023</a:t>
            </a:fld>
            <a:endParaRPr lang="en-US"/>
          </a:p>
        </p:txBody>
      </p:sp>
      <p:sp>
        <p:nvSpPr>
          <p:cNvPr id="5" name="Footer Placeholder 4">
            <a:extLst>
              <a:ext uri="{FF2B5EF4-FFF2-40B4-BE49-F238E27FC236}">
                <a16:creationId xmlns:a16="http://schemas.microsoft.com/office/drawing/2014/main" id="{38D06026-85FF-E6AC-3C70-D3924741F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9E192-6588-7044-5A27-44A9A905F2BD}"/>
              </a:ext>
            </a:extLst>
          </p:cNvPr>
          <p:cNvSpPr>
            <a:spLocks noGrp="1"/>
          </p:cNvSpPr>
          <p:nvPr>
            <p:ph type="sldNum" sz="quarter" idx="12"/>
          </p:nvPr>
        </p:nvSpPr>
        <p:spPr/>
        <p:txBody>
          <a:bodyPr/>
          <a:lstStyle/>
          <a:p>
            <a:fld id="{4F7E9C80-C75B-4B75-A6C5-E58A18995148}" type="slidenum">
              <a:rPr lang="en-US" smtClean="0"/>
              <a:t>9</a:t>
            </a:fld>
            <a:endParaRPr lang="en-US"/>
          </a:p>
        </p:txBody>
      </p:sp>
      <p:pic>
        <p:nvPicPr>
          <p:cNvPr id="7" name="image2.jpeg">
            <a:extLst>
              <a:ext uri="{FF2B5EF4-FFF2-40B4-BE49-F238E27FC236}">
                <a16:creationId xmlns:a16="http://schemas.microsoft.com/office/drawing/2014/main" id="{D9AF198B-B23D-B58B-C2EE-0E75E39717C0}"/>
              </a:ext>
            </a:extLst>
          </p:cNvPr>
          <p:cNvPicPr/>
          <p:nvPr/>
        </p:nvPicPr>
        <p:blipFill>
          <a:blip r:embed="rId2"/>
          <a:srcRect/>
          <a:stretch>
            <a:fillRect/>
          </a:stretch>
        </p:blipFill>
        <p:spPr bwMode="auto">
          <a:xfrm>
            <a:off x="457200" y="468630"/>
            <a:ext cx="2237740" cy="755015"/>
          </a:xfrm>
          <a:prstGeom prst="rect">
            <a:avLst/>
          </a:prstGeom>
          <a:noFill/>
          <a:ln w="9525">
            <a:noFill/>
            <a:miter lim="800000"/>
            <a:headEnd/>
            <a:tailEnd/>
          </a:ln>
        </p:spPr>
      </p:pic>
    </p:spTree>
    <p:extLst>
      <p:ext uri="{BB962C8B-B14F-4D97-AF65-F5344CB8AC3E}">
        <p14:creationId xmlns:p14="http://schemas.microsoft.com/office/powerpoint/2010/main" val="1744989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447</Words>
  <Application>Microsoft Office PowerPoint</Application>
  <PresentationFormat>On-screen Show (4:3)</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Google Sans</vt:lpstr>
      <vt:lpstr>Libre Franklin</vt:lpstr>
      <vt:lpstr>Söhne</vt:lpstr>
      <vt:lpstr>Office Theme</vt:lpstr>
      <vt:lpstr>MOVIE TICKET BOOKING SYSTEM</vt:lpstr>
      <vt:lpstr>      Table of contents</vt:lpstr>
      <vt:lpstr>              PROBLEM STATEMENT</vt:lpstr>
      <vt:lpstr>         OBJECTIVES</vt:lpstr>
      <vt:lpstr>                     SOFTWARE REQUIREMENTS</vt:lpstr>
      <vt:lpstr>              BLOCK DIAGRAM</vt:lpstr>
      <vt:lpstr>            GUI DESIGN</vt:lpstr>
      <vt:lpstr>              DATABASE DESIGN</vt:lpstr>
      <vt:lpstr>                 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Rajasekar</dc:creator>
  <cp:lastModifiedBy>Samarth Agarwal</cp:lastModifiedBy>
  <cp:revision>20</cp:revision>
  <dcterms:created xsi:type="dcterms:W3CDTF">2020-05-13T07:00:09Z</dcterms:created>
  <dcterms:modified xsi:type="dcterms:W3CDTF">2023-11-09T20:59:32Z</dcterms:modified>
</cp:coreProperties>
</file>