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4" r:id="rId3"/>
    <p:sldId id="311" r:id="rId4"/>
    <p:sldId id="312" r:id="rId5"/>
    <p:sldId id="295" r:id="rId6"/>
    <p:sldId id="313" r:id="rId7"/>
    <p:sldId id="314" r:id="rId8"/>
    <p:sldId id="315" r:id="rId9"/>
    <p:sldId id="316" r:id="rId10"/>
    <p:sldId id="317" r:id="rId11"/>
    <p:sldId id="322" r:id="rId12"/>
    <p:sldId id="320" r:id="rId13"/>
    <p:sldId id="305" r:id="rId14"/>
    <p:sldId id="321" r:id="rId15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71E"/>
    <a:srgbClr val="FFF2CB"/>
    <a:srgbClr val="F7974A"/>
    <a:srgbClr val="58A9A3"/>
    <a:srgbClr val="9BBB59"/>
    <a:srgbClr val="58BB59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44"/>
  </p:normalViewPr>
  <p:slideViewPr>
    <p:cSldViewPr>
      <p:cViewPr varScale="1">
        <p:scale>
          <a:sx n="93" d="100"/>
          <a:sy n="93" d="100"/>
        </p:scale>
        <p:origin x="66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7" tIns="49523" rIns="99047" bIns="49523" anchor="t" anchorCtr="0" compatLnSpc="1"/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3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7" tIns="49523" rIns="99047" bIns="49523" anchor="t" anchorCtr="0" compatLnSpc="1"/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>
              <a:defRPr/>
            </a:pPr>
            <a:fld id="{FC9CFDFB-CF08-472F-9E10-02D46EB96AAF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4100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12701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7" tIns="49523" rIns="99047" bIns="49523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7" tIns="49523" rIns="99047" bIns="49523" anchor="b" anchorCtr="0" compatLnSpc="1"/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3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1CE2C67-5A09-410B-BAF7-2283ACB0DAF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81247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1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56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10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8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11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8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12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7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13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0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14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8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2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9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3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0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4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4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5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9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6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7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7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8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0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numCol="1">
            <a:prstTxWarp prst="textNoShape">
              <a:avLst/>
            </a:prstTxWarp>
          </a:bodyPr>
          <a:lstStyle/>
          <a:p>
            <a:pPr eaLnBrk="1"/>
            <a:endParaRPr lang="en-IN" altLang="en-US" dirty="0">
              <a:latin typeface="Calibri" pitchFamily="34" charset="0"/>
            </a:endParaRPr>
          </a:p>
        </p:txBody>
      </p:sp>
      <p:sp>
        <p:nvSpPr>
          <p:cNvPr id="5124" name="Slide Number Placeholder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7" tIns="49523" rIns="99047" bIns="49523" anchor="b"/>
          <a:lstStyle/>
          <a:p>
            <a:pPr algn="r" eaLnBrk="1" hangingPunct="1"/>
            <a:fld id="{6CF099F8-FE5C-4947-85D7-997DB84A4FA6}" type="slidenum">
              <a:rPr lang="en-IN" altLang="en-US" sz="1300">
                <a:solidFill>
                  <a:srgbClr val="000000"/>
                </a:solidFill>
              </a:rPr>
              <a:pPr algn="r" eaLnBrk="1" hangingPunct="1"/>
              <a:t>9</a:t>
            </a:fld>
            <a:endParaRPr lang="en-IN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8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2130423"/>
            <a:ext cx="103632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6937C-7A10-40DA-91A0-90DE5A7DAC11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14AFA-5708-4655-A27C-1A1C0B3D820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1F25A-258E-4702-9FD5-8210C83F1F64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C792B-2D94-4EFD-BA10-1CA9E286329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641"/>
            <a:ext cx="8026395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78EC-B10F-4A23-A413-B26A39F8A2BE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31498-6ACC-457B-8B68-B3C7D5932E5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406395" y="1143001"/>
            <a:ext cx="11480804" cy="381003"/>
          </a:xfrm>
        </p:spPr>
        <p:txBody>
          <a:bodyPr/>
          <a:lstStyle>
            <a:lvl1pPr marL="0" indent="0">
              <a:buNone/>
              <a:defRPr>
                <a:solidFill>
                  <a:srgbClr val="AEB67A"/>
                </a:solidFill>
              </a:defRPr>
            </a:lvl1pPr>
          </a:lstStyle>
          <a:p>
            <a:pPr lvl="0"/>
            <a:r>
              <a:rPr lang="en-US"/>
              <a:t>Click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406395" y="1600201"/>
            <a:ext cx="5587995" cy="251999"/>
          </a:xfrm>
          <a:solidFill>
            <a:srgbClr val="AEB67A"/>
          </a:solidFill>
        </p:spPr>
        <p:txBody>
          <a:bodyPr anchorCtr="1"/>
          <a:lstStyle>
            <a:lvl1pPr marL="0" indent="0" algn="ctr"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6096000" y="1600200"/>
            <a:ext cx="5587203" cy="252410"/>
          </a:xfrm>
          <a:solidFill>
            <a:srgbClr val="AEB67A"/>
          </a:solidFill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6"/>
          <p:cNvSpPr txBox="1">
            <a:spLocks noGrp="1"/>
          </p:cNvSpPr>
          <p:nvPr>
            <p:ph type="pic" idx="4294967295"/>
          </p:nvPr>
        </p:nvSpPr>
        <p:spPr>
          <a:xfrm>
            <a:off x="6096000" y="1904997"/>
            <a:ext cx="5587995" cy="175260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7" name="Text Placeholder 14"/>
          <p:cNvSpPr txBox="1">
            <a:spLocks noGrp="1"/>
          </p:cNvSpPr>
          <p:nvPr>
            <p:ph type="body" idx="4294967295"/>
          </p:nvPr>
        </p:nvSpPr>
        <p:spPr>
          <a:xfrm>
            <a:off x="6096000" y="3876671"/>
            <a:ext cx="5587203" cy="251999"/>
          </a:xfrm>
          <a:solidFill>
            <a:srgbClr val="AEB67A"/>
          </a:solidFill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hart Placeholder 16"/>
          <p:cNvSpPr txBox="1">
            <a:spLocks noGrp="1"/>
          </p:cNvSpPr>
          <p:nvPr>
            <p:ph type="chart" idx="4294967295"/>
          </p:nvPr>
        </p:nvSpPr>
        <p:spPr>
          <a:xfrm>
            <a:off x="6096000" y="4190996"/>
            <a:ext cx="5587995" cy="18288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7"/>
          <p:cNvSpPr txBox="1">
            <a:spLocks noGrp="1"/>
          </p:cNvSpPr>
          <p:nvPr>
            <p:ph type="pic" idx="4294967295"/>
          </p:nvPr>
        </p:nvSpPr>
        <p:spPr>
          <a:xfrm>
            <a:off x="406395" y="1919290"/>
            <a:ext cx="5587995" cy="175319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10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06395" y="3876671"/>
            <a:ext cx="5587995" cy="251999"/>
          </a:xfrm>
          <a:solidFill>
            <a:srgbClr val="AEB67A"/>
          </a:solidFill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5"/>
          <p:cNvSpPr txBox="1">
            <a:spLocks noGrp="1"/>
          </p:cNvSpPr>
          <p:nvPr>
            <p:ph type="pic" idx="4294967295"/>
          </p:nvPr>
        </p:nvSpPr>
        <p:spPr>
          <a:xfrm>
            <a:off x="406395" y="4200525"/>
            <a:ext cx="5587995" cy="18288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12" name="Footer Placeholder 2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SenecaGlobal. Strictly Private &amp; Confidential</a:t>
            </a:r>
            <a:endParaRPr lang="en-US"/>
          </a:p>
        </p:txBody>
      </p:sp>
      <p:sp>
        <p:nvSpPr>
          <p:cNvPr id="13" name="Slide Number Placeholder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78E56-3DF3-49A7-9407-09CF40A6F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4FEBD-9294-4C82-8002-70AF1A7A52BE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E2418-366B-4763-81B3-5C7E2790503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63081" y="4406896"/>
            <a:ext cx="103632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63081" y="2906713"/>
            <a:ext cx="103632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B23C5-34EA-4BEC-94EA-521C7FF6B922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CEB8-C323-4A13-BEF8-DFA41AC1A35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1" y="1600201"/>
            <a:ext cx="5384804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97595" y="1600201"/>
            <a:ext cx="5384804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F2A9E-D568-4B8B-8E29-460EF8C8BECD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1AFAC-C8AB-4890-83C8-50DF5AFB0AF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2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09600" y="2174872"/>
            <a:ext cx="5386912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93364" y="1535114"/>
            <a:ext cx="5389035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93364" y="2174872"/>
            <a:ext cx="5389035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592DF-2871-41BC-8152-C5C9BE2E6722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D637-FF9B-4B2D-9DEA-4EF11D466A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59948-3195-47A2-8CAF-E7935AEA75D9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81D00-0A39-4EE2-8D42-5846504815E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0830-E23B-4BF2-BC41-1FAC15323CAB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ED90E-04A9-4E88-8ED7-AA9CD3B347A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09601" y="273048"/>
            <a:ext cx="401108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66730" y="273048"/>
            <a:ext cx="6815669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09601" y="1435095"/>
            <a:ext cx="401108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565E9-9040-4504-AD35-8FB190AE2B74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F9107-0462-4574-8837-701E598B919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lang="en-IN"/>
            </a:lvl1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389717" y="5367335"/>
            <a:ext cx="73152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00D6D-FAA9-4572-A4D0-B02665B465A1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DDAE7-763C-445F-91D6-7C387F916D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cs typeface="+mn-cs"/>
              </a:defRPr>
            </a:lvl1pPr>
          </a:lstStyle>
          <a:p>
            <a:pPr>
              <a:defRPr/>
            </a:pPr>
            <a:fld id="{ADB09DE9-9373-4A9A-B2B2-C57E2D7EE64F}" type="datetime1">
              <a:rPr lang="en-US"/>
              <a:pPr>
                <a:defRPr/>
              </a:pPr>
              <a:t>2/27/19</a:t>
            </a:fld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cs typeface="+mn-cs"/>
              </a:defRPr>
            </a:lvl1pPr>
          </a:lstStyle>
          <a:p>
            <a:pPr>
              <a:defRPr/>
            </a:pPr>
            <a:r>
              <a:t>All Rights are Reserved &amp; Copyrighted ©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239949C-16E7-4C65-B720-ABC38026EE3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kern="1200">
          <a:solidFill>
            <a:srgbClr val="000000"/>
          </a:solidFill>
          <a:latin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Arial" charset="0"/>
        <a:buChar char="•"/>
        <a:defRPr lang="en-US" sz="3200" kern="1200">
          <a:solidFill>
            <a:srgbClr val="000000"/>
          </a:solidFill>
          <a:latin typeface="Calibri"/>
        </a:defRPr>
      </a:lvl1pPr>
      <a:lvl2pPr marL="742950" lvl="1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lang="en-US" sz="2800" kern="1200">
          <a:solidFill>
            <a:srgbClr val="000000"/>
          </a:solidFill>
          <a:latin typeface="Calibri"/>
        </a:defRPr>
      </a:lvl2pPr>
      <a:lvl3pPr marL="1143000" lvl="2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lang="en-US" sz="2400" kern="1200">
          <a:solidFill>
            <a:srgbClr val="000000"/>
          </a:solidFill>
          <a:latin typeface="Calibri"/>
        </a:defRPr>
      </a:lvl3pPr>
      <a:lvl4pPr marL="1600200" lvl="3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lang="en-US" sz="2000" kern="1200">
          <a:solidFill>
            <a:srgbClr val="000000"/>
          </a:solidFill>
          <a:latin typeface="Calibri"/>
        </a:defRPr>
      </a:lvl4pPr>
      <a:lvl5pPr marL="2057400" lvl="4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lang="en-US" sz="2000" kern="1200">
          <a:solidFill>
            <a:srgbClr val="000000"/>
          </a:solidFill>
          <a:latin typeface="Calibri"/>
        </a:defRPr>
      </a:lvl5pPr>
      <a:lvl6pPr marL="2514600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lang="en-US" sz="2000" kern="1200">
          <a:solidFill>
            <a:srgbClr val="000000"/>
          </a:solidFill>
          <a:latin typeface="Calibri"/>
        </a:defRPr>
      </a:lvl6pPr>
      <a:lvl7pPr marL="2971800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lang="en-US" sz="2000" kern="1200">
          <a:solidFill>
            <a:srgbClr val="000000"/>
          </a:solidFill>
          <a:latin typeface="Calibri"/>
        </a:defRPr>
      </a:lvl7pPr>
      <a:lvl8pPr marL="3429000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lang="en-US" sz="2000" kern="1200">
          <a:solidFill>
            <a:srgbClr val="000000"/>
          </a:solidFill>
          <a:latin typeface="Calibri"/>
        </a:defRPr>
      </a:lvl8pPr>
      <a:lvl9pPr marL="3886200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lang="en-US" sz="2000" kern="1200">
          <a:solidFill>
            <a:srgbClr val="000000"/>
          </a:solidFill>
          <a:latin typeface="Calibri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>
            <a:extLst>
              <a:ext uri="{FF2B5EF4-FFF2-40B4-BE49-F238E27FC236}">
                <a16:creationId xmlns:a16="http://schemas.microsoft.com/office/drawing/2014/main" xmlns="" id="{A07CC136-CBD4-4AD8-ACDA-3783C31A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180" y="0"/>
            <a:ext cx="7968208" cy="6858000"/>
          </a:xfrm>
          <a:prstGeom prst="rect">
            <a:avLst/>
          </a:prstGeom>
          <a:solidFill>
            <a:srgbClr val="595959"/>
          </a:solidFill>
          <a:ln w="25402">
            <a:solidFill>
              <a:srgbClr val="385D8A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IN" altLang="en-US" dirty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sp>
        <p:nvSpPr>
          <p:cNvPr id="44" name="TextBox 77">
            <a:extLst>
              <a:ext uri="{FF2B5EF4-FFF2-40B4-BE49-F238E27FC236}">
                <a16:creationId xmlns:a16="http://schemas.microsoft.com/office/drawing/2014/main" xmlns="" id="{7DE6403A-6FBD-4E5D-96CA-098136877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188" y="2305615"/>
            <a:ext cx="782419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 smtClean="0">
                <a:solidFill>
                  <a:srgbClr val="FD9C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Trading Strategy with Reinforcement Learning</a:t>
            </a:r>
          </a:p>
          <a:p>
            <a:pPr algn="ctr" eaLnBrk="1" hangingPunct="1"/>
            <a:endParaRPr lang="en-US" altLang="en-US" sz="4000" b="1" dirty="0">
              <a:solidFill>
                <a:srgbClr val="FD9C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000" b="1" dirty="0" smtClean="0">
                <a:solidFill>
                  <a:srgbClr val="FD9C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Yogesh </a:t>
            </a:r>
            <a:r>
              <a:rPr lang="en-US" altLang="en-US" sz="2000" b="1" dirty="0" err="1" smtClean="0">
                <a:solidFill>
                  <a:srgbClr val="FD9C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Kondasula</a:t>
            </a:r>
            <a:r>
              <a:rPr lang="en-US" altLang="en-US" sz="2000" b="1" dirty="0" smtClean="0">
                <a:solidFill>
                  <a:srgbClr val="FD9C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/Samarth Marudheri </a:t>
            </a:r>
            <a:endParaRPr lang="en-IN" altLang="en-US" sz="2000" b="1" dirty="0">
              <a:solidFill>
                <a:srgbClr val="FD9C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10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Reinforcement Learning Model Design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1047750" y="846748"/>
            <a:ext cx="10369152" cy="1298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Actor Critic RL Model </a:t>
            </a:r>
            <a:r>
              <a:rPr lang="mr-IN" sz="2800" i="1" dirty="0" smtClean="0">
                <a:latin typeface="+mn-lt"/>
              </a:rPr>
              <a:t>–</a:t>
            </a:r>
            <a:r>
              <a:rPr lang="en-US" sz="2800" i="1" dirty="0" smtClean="0">
                <a:latin typeface="+mn-lt"/>
              </a:rPr>
              <a:t> Environment built in </a:t>
            </a:r>
            <a:r>
              <a:rPr lang="en-US" sz="2800" i="1" dirty="0" err="1" smtClean="0">
                <a:latin typeface="+mn-lt"/>
              </a:rPr>
              <a:t>PyTorch</a:t>
            </a: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State : </a:t>
            </a:r>
            <a:r>
              <a:rPr lang="en-US" sz="2800" i="1" dirty="0">
                <a:latin typeface="+mn-lt"/>
              </a:rPr>
              <a:t>[Apple Holdings, GE Holdings, Current Portfolio Value,  Cash, Apple’s Current </a:t>
            </a:r>
            <a:r>
              <a:rPr lang="en-US" sz="2800" i="1" dirty="0" smtClean="0">
                <a:latin typeface="+mn-lt"/>
              </a:rPr>
              <a:t>Time step </a:t>
            </a:r>
            <a:r>
              <a:rPr lang="en-US" sz="2800" i="1" dirty="0">
                <a:latin typeface="+mn-lt"/>
              </a:rPr>
              <a:t>Opening Price, GE’s Current </a:t>
            </a:r>
            <a:r>
              <a:rPr lang="en-US" sz="2800" i="1" dirty="0" smtClean="0">
                <a:latin typeface="+mn-lt"/>
              </a:rPr>
              <a:t>Time step </a:t>
            </a:r>
            <a:r>
              <a:rPr lang="en-US" sz="2800" i="1" dirty="0">
                <a:latin typeface="+mn-lt"/>
              </a:rPr>
              <a:t>Opening, Apple Five Day Average Stock Price, GE Five Day Average Stock Price, Apple Time Series Forecast, GE Time Series </a:t>
            </a:r>
            <a:r>
              <a:rPr lang="en-US" sz="2800" i="1" dirty="0" smtClean="0">
                <a:latin typeface="+mn-lt"/>
              </a:rPr>
              <a:t>Forecast, 6 predictions from ML model] </a:t>
            </a:r>
            <a:r>
              <a:rPr lang="mr-IN" sz="2800" i="1" dirty="0" smtClean="0">
                <a:latin typeface="+mn-lt"/>
              </a:rPr>
              <a:t>–</a:t>
            </a:r>
            <a:r>
              <a:rPr lang="en-US" sz="2800" i="1" dirty="0" smtClean="0">
                <a:latin typeface="+mn-lt"/>
              </a:rPr>
              <a:t> Length : 16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Action Space: [Buy Apple, Sell Apple, Nothing, Buy GE, Sell GE]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Episode ends if agent runs out of money or tries to sell more stocks than </a:t>
            </a:r>
            <a:r>
              <a:rPr lang="en-US" sz="2800" i="1" smtClean="0">
                <a:latin typeface="+mn-lt"/>
              </a:rPr>
              <a:t>it </a:t>
            </a:r>
            <a:r>
              <a:rPr lang="en-US" sz="2800" i="1" smtClean="0">
                <a:latin typeface="+mn-lt"/>
              </a:rPr>
              <a:t>owns</a:t>
            </a: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Visualize </a:t>
            </a:r>
            <a:r>
              <a:rPr lang="en-US" sz="2800" i="1" dirty="0" err="1" smtClean="0">
                <a:latin typeface="+mn-lt"/>
              </a:rPr>
              <a:t>PyTorch</a:t>
            </a:r>
            <a:r>
              <a:rPr lang="en-US" sz="2800" i="1" dirty="0" smtClean="0">
                <a:latin typeface="+mn-lt"/>
              </a:rPr>
              <a:t> model </a:t>
            </a: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7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11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RL </a:t>
            </a:r>
            <a:r>
              <a:rPr 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Trading Strategy Results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762000" y="890223"/>
            <a:ext cx="10369152" cy="1169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/>
              <a:t>Transactional cost is 10% to buy or sell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The RL model was trained for 360 epochs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For real time evaluation, 50 episodes were run on train data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Agent succeeded to finish 30 of 50 games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14 % average profit on finished episodes and 8.6% profit overall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9" y="5334000"/>
            <a:ext cx="8369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12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RL </a:t>
            </a:r>
            <a:r>
              <a:rPr 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Trading Strategy Results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8" y="1600200"/>
            <a:ext cx="5863510" cy="4304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1452877"/>
            <a:ext cx="5867401" cy="4459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1268211"/>
            <a:ext cx="359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</a:t>
            </a:r>
            <a:r>
              <a:rPr lang="en-US" dirty="0" err="1" smtClean="0"/>
              <a:t>behaviour</a:t>
            </a:r>
            <a:r>
              <a:rPr lang="en-US" dirty="0" smtClean="0"/>
              <a:t> for Apple shares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1266361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</a:t>
            </a:r>
            <a:r>
              <a:rPr lang="en-US" dirty="0" err="1" smtClean="0"/>
              <a:t>behaviour</a:t>
            </a:r>
            <a:r>
              <a:rPr lang="en-US" dirty="0" smtClean="0"/>
              <a:t> for GE shares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13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8" y="42217"/>
            <a:ext cx="9598091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have we achieved?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762000" y="890223"/>
            <a:ext cx="10369152" cy="1298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Scrape and run an effective text analysis for model change in stock price</a:t>
            </a:r>
          </a:p>
          <a:p>
            <a:pPr>
              <a:buClr>
                <a:srgbClr val="F7971E"/>
              </a:buClr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Learnt to successfully build, manipulate and navigate the state of a Reinforcement Learning model with multiple signals 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Built a stable end to end RL framework for automated trading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>
                <a:latin typeface="+mn-lt"/>
              </a:rPr>
              <a:t>https://</a:t>
            </a:r>
            <a:r>
              <a:rPr lang="en-US" sz="2800" i="1" dirty="0" err="1">
                <a:latin typeface="+mn-lt"/>
              </a:rPr>
              <a:t>medium.com</a:t>
            </a:r>
            <a:r>
              <a:rPr lang="en-US" sz="2800" i="1" dirty="0">
                <a:latin typeface="+mn-lt"/>
              </a:rPr>
              <a:t>/@</a:t>
            </a:r>
            <a:r>
              <a:rPr lang="en-US" sz="2800" i="1" dirty="0" err="1">
                <a:latin typeface="+mn-lt"/>
              </a:rPr>
              <a:t>samarthmc</a:t>
            </a:r>
            <a:r>
              <a:rPr lang="en-US" sz="2800" i="1" dirty="0">
                <a:latin typeface="+mn-lt"/>
              </a:rPr>
              <a:t>/developing-a-trading-strategy-using-reinforcement-learning-d1b8c8e430e0</a:t>
            </a: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302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14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8" y="42217"/>
            <a:ext cx="9598091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Next?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119063" y="1219200"/>
            <a:ext cx="12149137" cy="1277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/>
              <a:t>Revisit </a:t>
            </a:r>
            <a:r>
              <a:rPr lang="en-US" sz="2800" i="1" dirty="0"/>
              <a:t>each base model to fine tune parameters </a:t>
            </a:r>
          </a:p>
          <a:p>
            <a:pPr marL="914400" lvl="1" indent="-457200">
              <a:lnSpc>
                <a:spcPct val="150000"/>
              </a:lnSpc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/>
              <a:t>Experiment with different reward signals, states and train to learn better parameters for RL model</a:t>
            </a:r>
          </a:p>
          <a:p>
            <a:pPr marL="914400" lvl="1" indent="-457200">
              <a:lnSpc>
                <a:spcPct val="150000"/>
              </a:lnSpc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/>
              <a:t>Experiment with multiple companies</a:t>
            </a:r>
          </a:p>
          <a:p>
            <a:pPr marL="914400" lvl="1" indent="-457200">
              <a:lnSpc>
                <a:spcPct val="150000"/>
              </a:lnSpc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/>
              <a:t>Understand back testing better for trading</a:t>
            </a:r>
          </a:p>
          <a:p>
            <a:pPr marL="914400" lvl="1" indent="-457200">
              <a:lnSpc>
                <a:spcPct val="150000"/>
              </a:lnSpc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/>
              <a:t>Scale and experiment with multiple companies</a:t>
            </a:r>
          </a:p>
          <a:p>
            <a:pPr marL="914400" lvl="1" indent="-457200">
              <a:lnSpc>
                <a:spcPct val="150000"/>
              </a:lnSpc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/>
              <a:t>Compare across RL algorithms to for further insight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535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2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Agenda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911424" y="1196752"/>
            <a:ext cx="1036915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Problem Statement &amp; Overview of Reinforcement Learning</a:t>
            </a: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Architecture &amp; Roadmap</a:t>
            </a: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Results and Evaluations</a:t>
            </a: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ROI &amp; Conclusion</a:t>
            </a: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/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3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 Overview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583406" y="1194911"/>
            <a:ext cx="10369152" cy="112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Deep Learning in Automated Trading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Limitations of Supervised Learning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>
                <a:latin typeface="+mn-lt"/>
              </a:rPr>
              <a:t>Dynamic constraints of the </a:t>
            </a:r>
            <a:r>
              <a:rPr lang="en-US" sz="2800" i="1" dirty="0" smtClean="0">
                <a:latin typeface="+mn-lt"/>
              </a:rPr>
              <a:t>environment </a:t>
            </a:r>
            <a:endParaRPr lang="en-US" sz="2800" i="1" dirty="0">
              <a:latin typeface="+mn-lt"/>
            </a:endParaRPr>
          </a:p>
          <a:p>
            <a:pPr lvl="1">
              <a:buClr>
                <a:srgbClr val="F7971E"/>
              </a:buClr>
            </a:pPr>
            <a:r>
              <a:rPr lang="en-US" sz="2800" i="1" dirty="0">
                <a:latin typeface="+mn-lt"/>
              </a:rPr>
              <a:t>	(Liquidity/Transactional </a:t>
            </a:r>
            <a:r>
              <a:rPr lang="en-US" sz="2800" i="1" dirty="0" smtClean="0">
                <a:latin typeface="+mn-lt"/>
              </a:rPr>
              <a:t>Costs/</a:t>
            </a:r>
          </a:p>
          <a:p>
            <a:pPr lvl="1">
              <a:buClr>
                <a:srgbClr val="F7971E"/>
              </a:buClr>
            </a:pPr>
            <a:r>
              <a:rPr lang="en-US" sz="2800" i="1" dirty="0">
                <a:latin typeface="+mn-lt"/>
              </a:rPr>
              <a:t>	</a:t>
            </a:r>
            <a:r>
              <a:rPr lang="en-US" sz="2800" i="1" dirty="0" smtClean="0">
                <a:latin typeface="+mn-lt"/>
              </a:rPr>
              <a:t>Partial Information)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Limited to </a:t>
            </a:r>
            <a:r>
              <a:rPr lang="en-US" sz="2800" i="1" dirty="0">
                <a:latin typeface="+mn-lt"/>
              </a:rPr>
              <a:t>h</a:t>
            </a:r>
            <a:r>
              <a:rPr lang="en-US" sz="2800" i="1" dirty="0" smtClean="0">
                <a:latin typeface="+mn-lt"/>
              </a:rPr>
              <a:t>igh frequency </a:t>
            </a:r>
          </a:p>
          <a:p>
            <a:pPr lvl="1">
              <a:buClr>
                <a:srgbClr val="F7971E"/>
              </a:buClr>
            </a:pPr>
            <a:r>
              <a:rPr lang="en-US" sz="2800" i="1" dirty="0">
                <a:latin typeface="+mn-lt"/>
              </a:rPr>
              <a:t>	</a:t>
            </a:r>
            <a:r>
              <a:rPr lang="en-US" sz="2800" i="1" dirty="0" smtClean="0">
                <a:latin typeface="+mn-lt"/>
              </a:rPr>
              <a:t>trading scenarios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pic>
        <p:nvPicPr>
          <p:cNvPr id="1026" name="Picture 2" descr="mage result for algorithmic tr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18" y="3455915"/>
            <a:ext cx="4757495" cy="30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68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4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Reinforcement Learning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930474" y="970477"/>
            <a:ext cx="10369152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Premise of Reinforcement Learning</a:t>
            </a: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Learning through trial and error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Components of RL</a:t>
            </a: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State</a:t>
            </a: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Agent</a:t>
            </a: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Policy</a:t>
            </a: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Reward/Value</a:t>
            </a: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Discount</a:t>
            </a:r>
          </a:p>
          <a:p>
            <a:pPr marL="914400" lvl="1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/>
              <a:t>Value </a:t>
            </a:r>
            <a:r>
              <a:rPr lang="en-US" sz="2800" i="1" dirty="0"/>
              <a:t>Based/Policy Based</a:t>
            </a:r>
            <a:r>
              <a:rPr lang="en-US" sz="2800" i="1" dirty="0" smtClean="0"/>
              <a:t>/</a:t>
            </a:r>
          </a:p>
          <a:p>
            <a:pPr lvl="1">
              <a:buClr>
                <a:srgbClr val="F7971E"/>
              </a:buClr>
            </a:pPr>
            <a:r>
              <a:rPr lang="en-US" sz="2800" i="1" dirty="0"/>
              <a:t>	</a:t>
            </a:r>
            <a:r>
              <a:rPr lang="en-US" sz="2800" i="1" dirty="0" smtClean="0"/>
              <a:t>Actor-Critic</a:t>
            </a: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828800"/>
            <a:ext cx="5372414" cy="4705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8400" y="62534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syncedreview.com</a:t>
            </a:r>
            <a:r>
              <a:rPr lang="en-US" sz="1200" dirty="0"/>
              <a:t>/2017/02/24/</a:t>
            </a:r>
            <a:r>
              <a:rPr lang="en-US" sz="1200" dirty="0" err="1"/>
              <a:t>david</a:t>
            </a:r>
            <a:r>
              <a:rPr lang="en-US" sz="1200" dirty="0"/>
              <a:t>-silver-google-</a:t>
            </a:r>
            <a:r>
              <a:rPr lang="en-US" sz="1200" dirty="0" err="1"/>
              <a:t>deepmind</a:t>
            </a:r>
            <a:r>
              <a:rPr lang="en-US" sz="1200" dirty="0"/>
              <a:t>-deep-reinforcement-learning/</a:t>
            </a:r>
          </a:p>
        </p:txBody>
      </p:sp>
    </p:spTree>
    <p:extLst>
      <p:ext uri="{BB962C8B-B14F-4D97-AF65-F5344CB8AC3E}">
        <p14:creationId xmlns:p14="http://schemas.microsoft.com/office/powerpoint/2010/main" val="1219078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5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Architecture/ Roadmap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" y="1219200"/>
            <a:ext cx="11969480" cy="39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5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6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Analysis of 8-K Documents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930474" y="970477"/>
            <a:ext cx="10369152" cy="1212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What is a 8-K filing?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Categories of 8-K filings:</a:t>
            </a: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350 Documents for Apple and GE </a:t>
            </a: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from 2005 to 2019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2115795"/>
            <a:ext cx="6591300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888918"/>
            <a:ext cx="65278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11" y="2381682"/>
            <a:ext cx="417145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0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7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Text Analysis of 8-K Documents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930474" y="970477"/>
            <a:ext cx="10369152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Built 4 models : MLP model performed the best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Train Accuracy : 87 % and Test Accuracy : 69.9%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Sample Output: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10115"/>
            <a:ext cx="8229600" cy="39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8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Time Series Forecast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930474" y="970477"/>
            <a:ext cx="10369152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LSTM model to forecast stock prices of both companies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Test Data Performance (GE and Apple):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7031990" cy="346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/>
          <a:stretch/>
        </p:blipFill>
        <p:spPr>
          <a:xfrm>
            <a:off x="6284330" y="2536337"/>
            <a:ext cx="5847489" cy="34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7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3"/>
          <p:cNvSpPr txBox="1">
            <a:spLocks noChangeArrowheads="1"/>
          </p:cNvSpPr>
          <p:nvPr/>
        </p:nvSpPr>
        <p:spPr bwMode="auto">
          <a:xfrm>
            <a:off x="119063" y="6311900"/>
            <a:ext cx="928687" cy="403225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/>
            <a:fld id="{2BEAC978-69C0-41D1-943A-2A00FE70066B}" type="slidenum">
              <a:rPr lang="en-IN" altLang="en-US" sz="800">
                <a:solidFill>
                  <a:srgbClr val="FFFFFF"/>
                </a:solidFill>
              </a:rPr>
              <a:pPr algn="ctr" eaLnBrk="1" hangingPunct="1"/>
              <a:t>9</a:t>
            </a:fld>
            <a:endParaRPr lang="en-IN" altLang="en-US" sz="800">
              <a:solidFill>
                <a:srgbClr val="FFFFFF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2088" y="803275"/>
            <a:ext cx="11845925" cy="46038"/>
            <a:chOff x="0" y="820738"/>
            <a:chExt cx="9144000" cy="28575"/>
          </a:xfrm>
        </p:grpSpPr>
        <p:cxnSp>
          <p:nvCxnSpPr>
            <p:cNvPr id="3079" name="Straight Connector 16"/>
            <p:cNvCxnSpPr>
              <a:cxnSpLocks noChangeShapeType="1"/>
            </p:cNvCxnSpPr>
            <p:nvPr/>
          </p:nvCxnSpPr>
          <p:spPr bwMode="auto">
            <a:xfrm>
              <a:off x="0" y="847721"/>
              <a:ext cx="9144000" cy="1592"/>
            </a:xfrm>
            <a:prstGeom prst="straightConnector1">
              <a:avLst/>
            </a:prstGeom>
            <a:noFill/>
            <a:ln w="19046">
              <a:solidFill>
                <a:srgbClr val="404040"/>
              </a:solidFill>
              <a:round/>
              <a:headEnd/>
              <a:tailEnd/>
            </a:ln>
          </p:spPr>
        </p:cxnSp>
        <p:cxnSp>
          <p:nvCxnSpPr>
            <p:cNvPr id="3080" name="Straight Connector 17"/>
            <p:cNvCxnSpPr>
              <a:cxnSpLocks noChangeShapeType="1"/>
            </p:cNvCxnSpPr>
            <p:nvPr/>
          </p:nvCxnSpPr>
          <p:spPr bwMode="auto">
            <a:xfrm>
              <a:off x="0" y="820738"/>
              <a:ext cx="9144000" cy="1591"/>
            </a:xfrm>
            <a:prstGeom prst="straightConnector1">
              <a:avLst/>
            </a:prstGeom>
            <a:noFill/>
            <a:ln w="19046">
              <a:solidFill>
                <a:srgbClr val="F79646"/>
              </a:solidFill>
              <a:round/>
              <a:headEnd/>
              <a:tailEnd/>
            </a:ln>
          </p:spPr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6D2FD82-3300-4EE0-A54C-D56850A7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09" y="42217"/>
            <a:ext cx="8680582" cy="735013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Stocktwit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/Twitter Sentiment Analysis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FC2A9A-C0A0-4EDB-B2E8-FB6402B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sz="2800" dirty="0"/>
          </a:p>
          <a:p>
            <a:pPr marL="0" indent="0" algn="ctr">
              <a:buClr>
                <a:srgbClr val="F7974A"/>
              </a:buClr>
              <a:buSzPct val="80000"/>
              <a:buNone/>
            </a:pPr>
            <a:endParaRPr lang="en-US" dirty="0">
              <a:solidFill>
                <a:srgbClr val="F7974A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CC763D-DFDD-49DA-B5ED-621DC092090E}"/>
              </a:ext>
            </a:extLst>
          </p:cNvPr>
          <p:cNvSpPr txBox="1"/>
          <p:nvPr/>
        </p:nvSpPr>
        <p:spPr>
          <a:xfrm>
            <a:off x="930474" y="970477"/>
            <a:ext cx="10369152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What is </a:t>
            </a:r>
            <a:r>
              <a:rPr lang="en-US" sz="2800" i="1" dirty="0" err="1" smtClean="0">
                <a:latin typeface="+mn-lt"/>
              </a:rPr>
              <a:t>Stocktwits</a:t>
            </a:r>
            <a:r>
              <a:rPr lang="en-US" sz="2800" i="1" dirty="0" smtClean="0">
                <a:latin typeface="+mn-lt"/>
              </a:rPr>
              <a:t>?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Downloaded data for four months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+mn-lt"/>
              </a:rPr>
              <a:t>This data will be added in the next stage of the project</a:t>
            </a: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lvl="1"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>
              <a:buClr>
                <a:srgbClr val="F7971E"/>
              </a:buClr>
            </a:pPr>
            <a:r>
              <a:rPr lang="en-US" sz="2800" i="1" dirty="0" smtClean="0">
                <a:latin typeface="+mn-lt"/>
              </a:rPr>
              <a:t> </a:t>
            </a: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2800" i="1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sz="3200" dirty="0" smtClean="0">
              <a:latin typeface="+mn-lt"/>
            </a:endParaRPr>
          </a:p>
          <a:p>
            <a:pPr marL="457200" indent="-45720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IN" sz="3200" dirty="0" smtClean="0">
              <a:latin typeface="+mn-lt"/>
            </a:endParaRPr>
          </a:p>
          <a:p>
            <a:pPr marL="285750" indent="-285750">
              <a:buClr>
                <a:srgbClr val="F7971E"/>
              </a:buClr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71800"/>
            <a:ext cx="7496374" cy="34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8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13943</TotalTime>
  <Words>402</Words>
  <Application>Microsoft Macintosh PowerPoint</Application>
  <PresentationFormat>Widescreen</PresentationFormat>
  <Paragraphs>299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Cooper Std Black</vt:lpstr>
      <vt:lpstr>Wingdings</vt:lpstr>
      <vt:lpstr>Arial</vt:lpstr>
      <vt:lpstr>Office Theme</vt:lpstr>
      <vt:lpstr>PowerPoint Presentation</vt:lpstr>
      <vt:lpstr>Agenda</vt:lpstr>
      <vt:lpstr>Problem Overview</vt:lpstr>
      <vt:lpstr>Reinforcement Learning</vt:lpstr>
      <vt:lpstr>Architecture/ Roadmap</vt:lpstr>
      <vt:lpstr>Text Analysis of 8-K Documents</vt:lpstr>
      <vt:lpstr>Text Analysis of 8-K Documents</vt:lpstr>
      <vt:lpstr>Time Series Forecast</vt:lpstr>
      <vt:lpstr>Stocktwit/Twitter Sentiment Analysis</vt:lpstr>
      <vt:lpstr>Reinforcement Learning Model Design</vt:lpstr>
      <vt:lpstr>RL Trading Strategy Results</vt:lpstr>
      <vt:lpstr>RL Trading Strategy Results</vt:lpstr>
      <vt:lpstr>What have we achieved?</vt:lpstr>
      <vt:lpstr>What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Throttle Aerospace Systems Pvt Ltd</dc:title>
  <dc:creator>Nagendran Kandasamy</dc:creator>
  <cp:keywords>Art of Acceleration</cp:keywords>
  <cp:lastModifiedBy>Microsoft Office User</cp:lastModifiedBy>
  <cp:revision>636</cp:revision>
  <dcterms:created xsi:type="dcterms:W3CDTF">2011-03-05T06:05:35Z</dcterms:created>
  <dcterms:modified xsi:type="dcterms:W3CDTF">2019-02-27T10:23:41Z</dcterms:modified>
</cp:coreProperties>
</file>