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0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9" r:id="rId4"/>
    <p:sldMasterId id="2147483659" r:id="rId5"/>
    <p:sldMasterId id="2147483669" r:id="rId6"/>
  </p:sldMasterIdLst>
  <p:notesMasterIdLst>
    <p:notesMasterId r:id="rId21"/>
  </p:notesMasterIdLst>
  <p:sldIdLst>
    <p:sldId id="722" r:id="rId7"/>
    <p:sldId id="709" r:id="rId8"/>
    <p:sldId id="715" r:id="rId9"/>
    <p:sldId id="717" r:id="rId10"/>
    <p:sldId id="719" r:id="rId11"/>
    <p:sldId id="718" r:id="rId12"/>
    <p:sldId id="713" r:id="rId13"/>
    <p:sldId id="720" r:id="rId14"/>
    <p:sldId id="721" r:id="rId15"/>
    <p:sldId id="723" r:id="rId16"/>
    <p:sldId id="712" r:id="rId17"/>
    <p:sldId id="716" r:id="rId18"/>
    <p:sldId id="714" r:id="rId19"/>
    <p:sldId id="724" r:id="rId20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22"/>
            <p14:sldId id="709"/>
            <p14:sldId id="715"/>
            <p14:sldId id="717"/>
            <p14:sldId id="719"/>
            <p14:sldId id="718"/>
            <p14:sldId id="713"/>
            <p14:sldId id="720"/>
            <p14:sldId id="721"/>
            <p14:sldId id="723"/>
            <p14:sldId id="712"/>
            <p14:sldId id="716"/>
            <p14:sldId id="714"/>
            <p14:sldId id="7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C624C-9D66-4B6A-8B46-827700564B70}" v="761" vWet="763" dt="2023-04-17T17:04:29.433"/>
    <p1510:client id="{414ACF60-5284-8202-9BCE-CE147A23637D}" v="10" dt="2023-04-17T21:00:33.210"/>
    <p1510:client id="{4CDD585F-6011-54D5-95EA-7E3895E95444}" v="256" dt="2023-04-17T20:58:09.989"/>
    <p1510:client id="{5CF385C6-63F3-45BE-9831-E8C0BA3CDABC}" v="90" dt="2023-04-17T00:36:32.787"/>
    <p1510:client id="{6318CB78-0405-00E9-CA36-3DD448B0DB9B}" v="66" dt="2023-04-17T18:46:36.842"/>
    <p1510:client id="{C1CB6635-8355-3ECB-9E39-115B973E69A9}" v="176" dt="2023-04-17T18:18:34.624"/>
    <p1510:client id="{C1FB4A0E-FEAC-5FC6-473D-E456B470A932}" v="44" dt="2023-04-17T19:59:30.387"/>
    <p1510:client id="{C9B1C121-287B-4842-91EF-827DBD26EF9C}" v="369" dt="2023-04-17T01:51:25.805"/>
    <p1510:client id="{D897DD1D-3F43-C516-436E-28848BBD15FE}" v="268" dt="2023-04-17T01:19:13.952"/>
    <p1510:client id="{D9E8879C-D49F-3BD1-2BA5-F4EBE53D312A}" v="47" dt="2023-04-17T18:18:43.775"/>
    <p1510:client id="{FAB68DF8-0D64-45B2-8D31-09670A92201F}" v="516" dt="2023-04-17T00:33:06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01:00.82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21061 5835 16383 0 0,'8'0'0'0'0,"14"0"0"0"0,11 0 0 0 0,8-4 0 0 0,1-1 0 0 0,-3 0 0 0 0,-4 1 0 0 0,-4 1 0 0 0,-3 2 0 0 0,-3 0 0 0 0,2 0 0 0 0,1 1 0 0 0,-1 0 0 0 0,-1 1 0 0 0,-1-1 0 0 0,3 0 0 0 0,5 0 0 0 0,0 0 0 0 0,-1 0 0 0 0,-2 0 0 0 0,-3 0 0 0 0,-1 0 0 0 0,-2 0 0 0 0,-4 4 0 0 0,-3 1 0 0 0,1 0 0 0 0,0-1 0 0 0,2-1 0 0 0,-3-1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0:39:31.9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17427 16889 16383 0 0,'2'0'0'0'0,"3"0"0"0"0,3 0 0 0 0,2 0 0 0 0,1 0 0 0 0,2 0 0 0 0,0 0 0 0 0,4 5 0 0 0,4 0 0 0 0,1 3 0 0 0,-2-1 0 0 0,-2-1 0 0 0,0-2 0 0 0,6 1 0 0 0,1-1 0 0 0,0-1 0 0 0,3-1 0 0 0,-2 0 0 0 0,-1-2 0 0 0,-2 3 0 0 0,-1-1 0 0 0,0 1 0 0 0,-1 1 0 0 0,-1 0 0 0 0,4 0 0 0 0,-1-1 0 0 0,2-2 0 0 0,4 0 0 0 0,-2 0 0 0 0,0-1 0 0 0,-3 0 0 0 0,-4-1 0 0 0,-2 1 0 0 0,-1 0 0 0 0,-1 0 0 0 0,-1 0 0 0 0,0 2 0 0 0,-2 1 0 0 0,2 0 0 0 0,1-1 0 0 0,-1-1 0 0 0,4 0 0 0 0,1 0 0 0 0,1-1 0 0 0,-1 0 0 0 0,-2 0 0 0 0,-1 2 0 0 0,-2 1 0 0 0,-1-1 0 0 0,1 0 0 0 0,3 0 0 0 0,-1-1 0 0 0,1-1 0 0 0,-2 1 0 0 0,-2-1 0 0 0,3-1 0 0 0,3 1 0 0 0,1 0 0 0 0,-1 0 0 0 0,-2 0 0 0 0,-1 0 0 0 0,0 0 0 0 0,-1 0 0 0 0,7 0 0 0 0,0 0 0 0 0,-1 0 0 0 0,-3 0 0 0 0,1 0 0 0 0,-2 0 0 0 0,-1 0 0 0 0,-2 0 0 0 0,1 0 0 0 0,0 0 0 0 0,0 0 0 0 0,-2 0 0 0 0,0 0 0 0 0,-1 0 0 0 0,0 0 0 0 0,0-2 0 0 0,-1-1 0 0 0,5 0 0 0 0,1-1 0 0 0,0 0 0 0 0,-3-2 0 0 0,-2 0 0 0 0,-1 2 0 0 0,-1 1 0 0 0,0 1 0 0 0,-1-2 0 0 0,-1 1 0 0 0,0 0 0 0 0,4 1 0 0 0,1 1 0 0 0,0-2 0 0 0,0 0 0 0 0,0 0 0 0 0,0 1 0 0 0,-1 1 0 0 0,0 0 0 0 0,0 1 0 0 0,-1-1 0 0 0,3 1 0 0 0,0 1 0 0 0,1-1 0 0 0,-2 0 0 0 0,1 0 0 0 0,-2 0 0 0 0,0-2 0 0 0,2-1 0 0 0,1 0 0 0 0,1 1 0 0 0,0 1 0 0 0,0 0 0 0 0,-1 0 0 0 0,-2 1 0 0 0,0 0 0 0 0,-1 0 0 0 0,0 0 0 0 0,0 0 0 0 0,-1 0 0 0 0,2 0 0 0 0,2 0 0 0 0,-1 0 0 0 0,2 0 0 0 0,0 0 0 0 0,-1 0 0 0 0,-1 0 0 0 0,0 0 0 0 0,2 0 0 0 0,2 0 0 0 0,-1 0 0 0 0,-1 0 0 0 0,-1 0 0 0 0,-2 0 0 0 0,0 0 0 0 0,-2 0 0 0 0,1 0 0 0 0,-3 3 0 0 0,-2 2 0 0 0,0 0 0 0 0,1 2 0 0 0,-1 0 0 0 0,0 0 0 0 0,-1 0 0 0 0,0 0 0 0 0,0-1 0 0 0,1-1 0 0 0,-1-2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0:39:31.9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16545 16995 16383 0 0,'5'0'0'0'0,"2"0"0"0"0,6 0 0 0 0,2 0 0 0 0,1 0 0 0 0,-1 0 0 0 0,5 0 0 0 0,0 0 0 0 0,1 0 0 0 0,-1 0 0 0 0,-1 0 0 0 0,-2 0 0 0 0,-2 0 0 0 0,-2 2 0 0 0,3 1 0 0 0,-1 0 0 0 0,0-1 0 0 0,-3 2 0 0 0,1-1 0 0 0,1 1 0 0 0,-1-2 0 0 0,1 0 0 0 0,-1-1 0 0 0,4-1 0 0 0,1 0 0 0 0,1 0 0 0 0,-2 0 0 0 0,-2 0 0 0 0,0-1 0 0 0,-2 1 0 0 0,0 0 0 0 0,0 0 0 0 0,1 0 0 0 0,2 0 0 0 0,-1 0 0 0 0,-1 0 0 0 0,0 0 0 0 0,0 0 0 0 0,-1 0 0 0 0,0 0 0 0 0,-1 0 0 0 0,-1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01:00.82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21114 8763 16383 0 0,'4'0'0'0'0,"5"-4"0"0"0,5-1 0 0 0,4 0 0 0 0,3 1 0 0 0,5 1 0 0 0,7 2 0 0 0,1 0 0 0 0,3 0 0 0 0,3 1 0 0 0,6 0 0 0 0,0 1 0 0 0,-1-1 0 0 0,-4 0 0 0 0,-1 0 0 0 0,1 0 0 0 0,-3 0 0 0 0,-4 0 0 0 0,-4 4 0 0 0,-3 1 0 0 0,-3 0 0 0 0,0-1 0 0 0,-2 3 0 0 0,-3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01:00.82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13370 6306 16383 0 0,'4'0'0'0'0,"5"0"0"0"0,5 0 0 0 0,4 0 0 0 0,3 0 0 0 0,2 0 0 0 0,5 0 0 0 0,1 0 0 0 0,0 0 0 0 0,-1 0 0 0 0,-2 0 0 0 0,-1 0 0 0 0,-1 0 0 0 0,8 0 0 0 0,1 4 0 0 0,0 1 0 0 0,-2 0 0 0 0,-3-1 0 0 0,-2-1 0 0 0,3-1 0 0 0,0-1 0 0 0,-1-1 0 0 0,2 0 0 0 0,1 0 0 0 0,2 0 0 0 0,0-1 0 0 0,2 1 0 0 0,-1 0 0 0 0,-3 0 0 0 0,-2 0 0 0 0,2 0 0 0 0,3 0 0 0 0,-1 0 0 0 0,-1 0 0 0 0,-2 0 0 0 0,1 0 0 0 0,-1 0 0 0 0,-1 0 0 0 0,-2 0 0 0 0,-1 0 0 0 0,-2 0 0 0 0,0 0 0 0 0,-1 0 0 0 0,-1 0 0 0 0,5 0 0 0 0,1 0 0 0 0,-1 0 0 0 0,0 0 0 0 0,-5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1:01:00.82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13388 8511 16383 0 0,'0'4'0'0'0,"4"1"0"0"0,5 0 0 0 0,5-1 0 0 0,4-1 0 0 0,3-2 0 0 0,6 0 0 0 0,1 0 0 0 0,-3 3 0 0 0,-2 1 0 0 0,-1-1 0 0 0,-1 0 0 0 0,1-1 0 0 0,8-1 0 0 0,2-2 0 0 0,1 1 0 0 0,-3-1 0 0 0,-1 0 0 0 0,-3-1 0 0 0,7 1 0 0 0,1 0 0 0 0,3 0 0 0 0,-1 0 0 0 0,1 0 0 0 0,3 0 0 0 0,1 0 0 0 0,-1 0 0 0 0,-5 0 0 0 0,-3 0 0 0 0,4 0 0 0 0,0 0 0 0 0,1 0 0 0 0,-1 0 0 0 0,-3 0 0 0 0,-3 0 0 0 0,1 0 0 0 0,-1 0 0 0 0,-1 0 0 0 0,-3 0 0 0 0,0 0 0 0 0,-2 0 0 0 0,3 0 0 0 0,1 0 0 0 0,4 0 0 0 0,0 0 0 0 0,2 0 0 0 0,-4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00:29:36.7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14023 3989 16383 0 0,'0'-4'0'0'0,"4"-5"0"0"0,9-1 0 0 0,6 1 0 0 0,4 2 0 0 0,2 2 0 0 0,1 2 0 0 0,3 2 0 0 0,5 1 0 0 0,1 0 0 0 0,1 0 0 0 0,0 1 0 0 0,0-1 0 0 0,-5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00:29:39.9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14076 4701 16383 0 0,'4'0'0'0'0,"5"0"0"0"0,5 0 0 0 0,8 0 0 0 0,4 0 0 0 0,6 0 0 0 0,0 0 0 0 0,0 0 0 0 0,-6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00:29:44.0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13670 5512 16383 0 0,'8'0'0'0'0,"6"0"0"0"0,9 0 0 0 0,5 0 0 0 0,0 0 0 0 0,1 0 0 0 0,-2 0 0 0 0,-1 0 0 0 0,-1 0 0 0 0,3 0 0 0 0,5 0 0 0 0,0 0 0 0 0,3 0 0 0 0,-2 0 0 0 0,3 0 0 0 0,1 0 0 0 0,-1 0 0 0 0,1 0 0 0 0,-2 0 0 0 0,1 0 0 0 0,-3 0 0 0 0,-2 0 0 0 0,-4 0 0 0 0,2 0 0 0 0,0 0 0 0 0,-2 0 0 0 0,-1 0 0 0 0,-5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0:39:31.9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19103 13412 16383 0 0,'2'0'0'0'0,"3"0"0"0"0,3 0 0 0 0,2 0 0 0 0,1 0 0 0 0,2 0 0 0 0,2 0 0 0 0,5 0 0 0 0,1 0 0 0 0,0 0 0 0 0,-2 0 0 0 0,-2 0 0 0 0,-2 0 0 0 0,-1 0 0 0 0,-1 0 0 0 0,-3-3 0 0 0,0 1 0 0 0,4-1 0 0 0,1-1 0 0 0,2-1 0 0 0,-2 2 0 0 0,0 0 0 0 0,0 1 0 0 0,-2 1 0 0 0,0 1 0 0 0,4 0 0 0 0,2 0 0 0 0,-1 0 0 0 0,-4-2 0 0 0,-1-1 0 0 0,-1 1 0 0 0,-1 0 0 0 0,3 0 0 0 0,0 1 0 0 0,5 1 0 0 0,1-1 0 0 0,-1 1 0 0 0,1 0 0 0 0,-1 1 0 0 0,-1-1 0 0 0,-2 0 0 0 0,-2-2 0 0 0,0-1 0 0 0,1 0 0 0 0,2 1 0 0 0,1 0 0 0 0,-1 1 0 0 0,-1 1 0 0 0,-1 0 0 0 0,-1 0 0 0 0,-1 0 0 0 0,2 0 0 0 0,1 0 0 0 0,-1 0 0 0 0,-1 0 0 0 0,3 0 0 0 0,-1 0 0 0 0,0 0 0 0 0,-2 0 0 0 0,1 0 0 0 0,-2 0 0 0 0,2 0 0 0 0,1 0 0 0 0,-1 0 0 0 0,-3 2 0 0 0,-3 3 0 0 0,-3 3 0 0 0,-3 2 0 0 0,-1 1 0 0 0,-2 2 0 0 0,1-2 0 0 0,2-1 0 0 0,-1 0 0 0 0,1-1 0 0 0,1 0 0 0 0,2 0 0 0 0,-1 1 0 0 0,0 5 0 0 0,0 0 0 0 0,0 0 0 0 0,1-3 0 0 0,-1-1 0 0 0,2-3 0 0 0,-1 0 0 0 0,-2 0 0 0 0,-1 1 0 0 0,-1 2 0 0 0,-3-2 0 0 0,-4 0 0 0 0,-2-1 0 0 0,-4-1 0 0 0,0 0 0 0 0,-2-3 0 0 0,0-1 0 0 0,-3-1 0 0 0,0-1 0 0 0,-2 3 0 0 0,0 2 0 0 0,1-1 0 0 0,2-1 0 0 0,0-3 0 0 0,1-3 0 0 0,1 1 0 0 0,0-1 0 0 0,-1 0 0 0 0,-2-1 0 0 0,1-1 0 0 0,-1 1 0 0 0,-1 1 0 0 0,-2-2 0 0 0,-5 0 0 0 0,-2 1 0 0 0,2 1 0 0 0,3 0 0 0 0,3-1 0 0 0,2 0 0 0 0,2 0 0 0 0,-4-3 0 0 0,0-1 0 0 0,-1 1 0 0 0,-1 1 0 0 0,3 0 0 0 0,0 0 0 0 0,2 1 0 0 0,1 2 0 0 0,1 0 0 0 0,-1-1 0 0 0,-6 0 0 0 0,-1 1 0 0 0,2 0 0 0 0,0-2 0 0 0,3 1 0 0 0,1 0 0 0 0,1 0 0 0 0,1 2 0 0 0,0 0 0 0 0,-1 1 0 0 0,1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7T20:39:31.9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19173 15178 16383 0 0,'3'0'0'0'0,"2"0"0"0"0,2 0 0 0 0,3 0 0 0 0,2 0 0 0 0,0 0 0 0 0,1 0 0 0 0,2 0 0 0 0,1 0 0 0 0,0 0 0 0 0,-1 0 0 0 0,0 0 0 0 0,-2 0 0 0 0,0 0 0 0 0,0 0 0 0 0,0 0 0 0 0,6 0 0 0 0,4 0 0 0 0,0 0 0 0 0,-1 0 0 0 0,0 0 0 0 0,-2 0 0 0 0,4 0 0 0 0,0 0 0 0 0,-1 0 0 0 0,-3 0 0 0 0,-3 0 0 0 0,-2 0 0 0 0,-1 0 0 0 0,-1 5 0 0 0,-1 0 0 0 0,0 1 0 0 0,2-2 0 0 0,1-1 0 0 0,0-1 0 0 0,0 1 0 0 0,-1 1 0 0 0,0-2 0 0 0,-1 0 0 0 0,-1 0 0 0 0,1-2 0 0 0,2 1 0 0 0,0 1 0 0 0,0 1 0 0 0,0-1 0 0 0,1 0 0 0 0,1 0 0 0 0,-2-1 0 0 0,-2 1 0 0 0,-1 1 0 0 0,-2 0 0 0 0,3-1 0 0 0,1 2 0 0 0,1-1 0 0 0,-1 0 0 0 0,-3 2 0 0 0,0-1 0 0 0,-1 0 0 0 0,1 1 0 0 0,0-1 0 0 0,1 0 0 0 0,2-2 0 0 0,1 4 0 0 0,0 1 0 0 0,0-2 0 0 0,-1 0 0 0 0,0-2 0 0 0,-1-2 0 0 0,2 0 0 0 0,1 0 0 0 0,1-2 0 0 0,1 1 0 0 0,-2 0 0 0 0,0 0 0 0 0,-4-1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4/19/2023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1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>
                <a:latin typeface="Calibri"/>
                <a:cs typeface="Calibri"/>
              </a:rPr>
              <a:t>Explain best and worst timing </a:t>
            </a:r>
          </a:p>
          <a:p>
            <a:pPr marL="228600" indent="-228600">
              <a:buAutoNum type="arabicPeriod"/>
            </a:pPr>
            <a:r>
              <a:rPr lang="en-US">
                <a:latin typeface="Calibri"/>
                <a:cs typeface="Calibri"/>
              </a:rPr>
              <a:t>Explain that critical path is not as expected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36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Need to do fpga dmeo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03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Need to do fpga dmeo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13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N"/>
              <a:t>Learnt different multipliers in class and chose to implement them on a hardware platform.</a:t>
            </a:r>
          </a:p>
          <a:p>
            <a:pPr marL="228600" indent="-228600">
              <a:buAutoNum type="arabicPeriod"/>
            </a:pPr>
            <a:r>
              <a:rPr lang="en-IN"/>
              <a:t>Implemented using verilog</a:t>
            </a:r>
          </a:p>
          <a:p>
            <a:pPr marL="228600" indent="-228600">
              <a:buAutoNum type="arabicPeriod"/>
            </a:pPr>
            <a:r>
              <a:rPr lang="en-IN"/>
              <a:t>Wanted to know hardware resources required for each multiplier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64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40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Uses maximum number of full adders and half adders for reduction after grouping into sets of 3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88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Describe the levels and we use minimum number of half adders and full adders to satisfy the level requirement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29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>
                <a:latin typeface="Calibri"/>
                <a:cs typeface="Calibri"/>
              </a:rPr>
              <a:t>Elaborate on our project implementation</a:t>
            </a:r>
          </a:p>
          <a:p>
            <a:pPr marL="228600" indent="-228600">
              <a:buAutoNum type="arabicPeriod"/>
            </a:pPr>
            <a:r>
              <a:rPr lang="en-US">
                <a:latin typeface="Calibri"/>
                <a:cs typeface="Calibri"/>
              </a:rPr>
              <a:t>Explain that various multiplier topologies were written in RTL and how they were implemented on FPGA (Avnet Ultra96)</a:t>
            </a:r>
          </a:p>
          <a:p>
            <a:pPr marL="228600" indent="-228600">
              <a:buAutoNum type="arabicPeriod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41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>
                <a:latin typeface="Calibri"/>
                <a:cs typeface="Calibri"/>
              </a:rPr>
              <a:t>Elaborate on our project implementation</a:t>
            </a:r>
          </a:p>
          <a:p>
            <a:pPr marL="228600" indent="-228600">
              <a:buAutoNum type="arabicPeriod"/>
            </a:pPr>
            <a:r>
              <a:rPr lang="en-US">
                <a:latin typeface="Calibri"/>
                <a:cs typeface="Calibri"/>
              </a:rPr>
              <a:t>Explain that various multiplier topologies were written in RTL and how they were implemented on FPGA (Avnet Ultra96)</a:t>
            </a:r>
          </a:p>
          <a:p>
            <a:pPr marL="228600" indent="-228600">
              <a:buAutoNum type="arabicPeriod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1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>
                <a:latin typeface="Calibri"/>
                <a:cs typeface="Calibri"/>
              </a:rPr>
              <a:t>Elaborate on our project implementation</a:t>
            </a:r>
          </a:p>
          <a:p>
            <a:pPr marL="228600" indent="-228600">
              <a:buAutoNum type="arabicPeriod"/>
            </a:pPr>
            <a:r>
              <a:rPr lang="en-US">
                <a:latin typeface="Calibri"/>
                <a:cs typeface="Calibri"/>
              </a:rPr>
              <a:t>Explain that various multiplier topologies were written in RTL and how they were implemented on FPGA (Avnet Ultra96)</a:t>
            </a:r>
          </a:p>
          <a:p>
            <a:pPr marL="228600" indent="-228600">
              <a:buAutoNum type="arabicPeriod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19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48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1FCB-E33F-A28D-0E43-E35BA881C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23C3C-22E0-29B3-A826-B370D11E0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193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7478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92C2-11F3-E5A2-3AA0-6563A49A2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3017C-83BA-D331-813F-12DAD161F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395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343"/>
            <a:ext cx="7772400" cy="110299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133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7360"/>
            <a:ext cx="8229600" cy="29489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078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98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4470"/>
            <a:ext cx="4038600" cy="3017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75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96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3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9530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r>
              <a:rPr lang="en-US"/>
              <a:t>Insert your</a:t>
            </a:r>
            <a:br>
              <a:rPr lang="en-US"/>
            </a:br>
            <a:r>
              <a:rPr lang="en-US"/>
              <a:t>headline here</a:t>
            </a:r>
            <a:br>
              <a:rPr lang="en-US"/>
            </a:br>
            <a:r>
              <a:rPr lang="en-US"/>
              <a:t>up to 3 lines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9530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Insert your subtitle or any additional description text here up to</a:t>
            </a:r>
            <a:br>
              <a:rPr lang="en-US"/>
            </a:br>
            <a:r>
              <a:rPr lang="en-US"/>
              <a:t>two lines of text or you can delete this text box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/>
          <p:cNvSpPr txBox="1">
            <a:spLocks/>
          </p:cNvSpPr>
          <p:nvPr userDrawn="1"/>
        </p:nvSpPr>
        <p:spPr>
          <a:xfrm>
            <a:off x="490384" y="41719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>
                <a:latin typeface="Arial Black" charset="0"/>
              </a:rPr>
              <a:t>Presenter or speaker name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/>
              <a:t>Position/Role,</a:t>
            </a:r>
            <a:r>
              <a:rPr lang="en-US" sz="1050" baseline="0"/>
              <a:t> The University of Texas at Austin</a:t>
            </a:r>
            <a:endParaRPr lang="en-US" sz="1050"/>
          </a:p>
        </p:txBody>
      </p:sp>
      <p:sp>
        <p:nvSpPr>
          <p:cNvPr id="16" name="Text Placeholder 9"/>
          <p:cNvSpPr txBox="1">
            <a:spLocks/>
          </p:cNvSpPr>
          <p:nvPr userDrawn="1"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>
                <a:latin typeface="Arial Black" charset="0"/>
              </a:rPr>
              <a:t>Month 20xx</a:t>
            </a:r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150332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800" b="1" i="0" kern="800" cap="all" normalizeH="0" baseline="0">
          <a:solidFill>
            <a:schemeClr val="bg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400" b="0" i="0" kern="1200" baseline="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86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80210"/>
            <a:ext cx="8229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8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7" r:id="rId5"/>
    <p:sldLayoutId id="214748366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9972"/>
            <a:ext cx="822960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../media/image15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4.xml"/><Relationship Id="rId5" Type="http://schemas.openxmlformats.org/officeDocument/2006/relationships/image" Target="../media/image18.png"/><Relationship Id="rId4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customXml" Target="../ink/ink9.xml"/><Relationship Id="rId1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17" Type="http://schemas.openxmlformats.org/officeDocument/2006/relationships/customXml" Target="../ink/ink11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6.xml"/><Relationship Id="rId11" Type="http://schemas.openxmlformats.org/officeDocument/2006/relationships/customXml" Target="../ink/ink8.xml"/><Relationship Id="rId5" Type="http://schemas.openxmlformats.org/officeDocument/2006/relationships/image" Target="../media/image21.png"/><Relationship Id="rId15" Type="http://schemas.openxmlformats.org/officeDocument/2006/relationships/customXml" Target="../ink/ink10.xml"/><Relationship Id="rId10" Type="http://schemas.openxmlformats.org/officeDocument/2006/relationships/image" Target="../media/image24.png"/><Relationship Id="rId4" Type="http://schemas.openxmlformats.org/officeDocument/2006/relationships/customXml" Target="../ink/ink5.xml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528864" y="2465614"/>
            <a:ext cx="5619750" cy="0"/>
          </a:xfrm>
          <a:prstGeom prst="line">
            <a:avLst/>
          </a:prstGeom>
          <a:ln w="19050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3647622"/>
            <a:ext cx="7886700" cy="10967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200" cap="all">
                <a:solidFill>
                  <a:srgbClr val="BF5700"/>
                </a:solidFill>
                <a:latin typeface="Arial Black"/>
                <a:cs typeface="Arial"/>
              </a:rPr>
              <a:t>SHREYAS RAVISHANKAR (SR48925) </a:t>
            </a:r>
            <a:endParaRPr lang="en-US" sz="1200" cap="all">
              <a:latin typeface="Arial Black"/>
              <a:cs typeface="Arial"/>
            </a:endParaRPr>
          </a:p>
          <a:p>
            <a:pPr>
              <a:lnSpc>
                <a:spcPct val="50000"/>
              </a:lnSpc>
              <a:spcAft>
                <a:spcPts val="0"/>
              </a:spcAft>
            </a:pPr>
            <a:r>
              <a:rPr lang="en-US" sz="1200" cap="all">
                <a:solidFill>
                  <a:srgbClr val="BF5700"/>
                </a:solidFill>
                <a:latin typeface="Arial Black"/>
                <a:cs typeface="Arial"/>
              </a:rPr>
              <a:t>SAMARTH BONTHALA (SB63389)</a:t>
            </a:r>
            <a:endParaRPr lang="en-US"/>
          </a:p>
          <a:p>
            <a:pPr>
              <a:lnSpc>
                <a:spcPct val="50000"/>
              </a:lnSpc>
              <a:spcAft>
                <a:spcPts val="0"/>
              </a:spcAft>
            </a:pPr>
            <a:r>
              <a:rPr lang="en-US" sz="1200" cap="all">
                <a:solidFill>
                  <a:srgbClr val="BF5700"/>
                </a:solidFill>
                <a:latin typeface="Arial Black"/>
                <a:cs typeface="Arial"/>
              </a:rPr>
              <a:t>TEJAS BHAGWAT (TB34454)</a:t>
            </a:r>
          </a:p>
          <a:p>
            <a:pPr>
              <a:lnSpc>
                <a:spcPct val="50000"/>
              </a:lnSpc>
              <a:spcAft>
                <a:spcPts val="0"/>
              </a:spcAft>
            </a:pPr>
            <a:r>
              <a:rPr lang="en-US" sz="1200" cap="all">
                <a:solidFill>
                  <a:srgbClr val="BF5700"/>
                </a:solidFill>
                <a:latin typeface="Arial Black"/>
                <a:cs typeface="Arial"/>
              </a:rPr>
              <a:t>ATHARVA </a:t>
            </a:r>
            <a:r>
              <a:rPr lang="en-US" sz="1200" cap="all" err="1">
                <a:solidFill>
                  <a:srgbClr val="BF5700"/>
                </a:solidFill>
                <a:latin typeface="Arial Black"/>
                <a:cs typeface="Arial"/>
              </a:rPr>
              <a:t>KARAGUPPi</a:t>
            </a:r>
            <a:r>
              <a:rPr lang="en-US" sz="1200" cap="all">
                <a:solidFill>
                  <a:srgbClr val="BF5700"/>
                </a:solidFill>
                <a:latin typeface="Arial Black"/>
                <a:cs typeface="Arial"/>
              </a:rPr>
              <a:t> (AVK529)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200" baseline="0">
                <a:solidFill>
                  <a:srgbClr val="BF5700"/>
                </a:solidFill>
              </a:rPr>
              <a:t>The University of Texas at Austin</a:t>
            </a:r>
            <a:endParaRPr lang="en-US" sz="1200">
              <a:solidFill>
                <a:srgbClr val="BF5700"/>
              </a:solidFill>
            </a:endParaRPr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cap="all">
                <a:solidFill>
                  <a:srgbClr val="BF5700"/>
                </a:solidFill>
                <a:latin typeface="Arial Black" charset="0"/>
              </a:rPr>
              <a:t>April</a:t>
            </a:r>
            <a:r>
              <a:rPr lang="en-US" sz="1200" b="0" i="0" cap="all" baseline="0">
                <a:solidFill>
                  <a:srgbClr val="BF5700"/>
                </a:solidFill>
                <a:latin typeface="Arial Black" charset="0"/>
              </a:rPr>
              <a:t> 2023</a:t>
            </a:r>
            <a:endParaRPr lang="en-US" sz="1200" b="0">
              <a:solidFill>
                <a:srgbClr val="BF5700"/>
              </a:solidFill>
            </a:endParaRPr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430349" y="651329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>
                <a:solidFill>
                  <a:srgbClr val="BF5700"/>
                </a:solidFill>
                <a:latin typeface="Arial Black"/>
              </a:rPr>
              <a:t>FPGA IMPLEMENTATION OF MULTIPLIER TOPOLOGIES</a:t>
            </a:r>
            <a:endParaRPr lang="en-US" sz="3200">
              <a:solidFill>
                <a:srgbClr val="BF5700"/>
              </a:solidFill>
            </a:endParaRP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30497" y="264432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>
                <a:solidFill>
                  <a:srgbClr val="BF5700"/>
                </a:solidFill>
                <a:latin typeface="Arial"/>
                <a:cs typeface="Arial"/>
              </a:rPr>
              <a:t>ECE 382N – High Speed Computer Arithmetic - I</a:t>
            </a:r>
          </a:p>
          <a:p>
            <a:pPr>
              <a:spcAft>
                <a:spcPts val="0"/>
              </a:spcAft>
            </a:pPr>
            <a:r>
              <a:rPr lang="en-US">
                <a:solidFill>
                  <a:srgbClr val="BF5700"/>
                </a:solidFill>
                <a:latin typeface="Arial"/>
                <a:cs typeface="Arial"/>
              </a:rPr>
              <a:t>Course Project Presentation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24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9E91-0DDD-562B-5645-9444096F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87" y="2112627"/>
            <a:ext cx="8229600" cy="857250"/>
          </a:xfrm>
        </p:spPr>
        <p:txBody>
          <a:bodyPr/>
          <a:lstStyle/>
          <a:p>
            <a:pPr algn="ctr"/>
            <a:r>
              <a:rPr lang="en-US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046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84C4-D840-01A0-9894-3C005556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/>
              <a:t>Resource Utilization Comparison</a:t>
            </a:r>
          </a:p>
        </p:txBody>
      </p:sp>
      <p:pic>
        <p:nvPicPr>
          <p:cNvPr id="22" name="Picture 22" descr="Table&#10;&#10;Description automatically generated">
            <a:extLst>
              <a:ext uri="{FF2B5EF4-FFF2-40B4-BE49-F238E27FC236}">
                <a16:creationId xmlns:a16="http://schemas.microsoft.com/office/drawing/2014/main" id="{9E9B7C9C-9E82-C49C-C917-00740FD40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4" y="2008287"/>
            <a:ext cx="8413666" cy="18468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583748-9E0F-51E4-81C7-C4A6D391850D}"/>
                  </a:ext>
                </a:extLst>
              </p14:cNvPr>
              <p14:cNvContentPartPr/>
              <p14:nvPr/>
            </p14:nvContentPartPr>
            <p14:xfrm>
              <a:off x="7988576" y="2356041"/>
              <a:ext cx="280906" cy="12423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583748-9E0F-51E4-81C7-C4A6D39185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34625" y="2206965"/>
                <a:ext cx="388449" cy="310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C83A7C-94C4-A648-C734-74A59F6C24ED}"/>
                  </a:ext>
                </a:extLst>
              </p14:cNvPr>
              <p14:cNvContentPartPr/>
              <p14:nvPr/>
            </p14:nvContentPartPr>
            <p14:xfrm>
              <a:off x="8013423" y="3730954"/>
              <a:ext cx="256681" cy="12423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C83A7C-94C4-A648-C734-74A59F6C24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59498" y="3621339"/>
                <a:ext cx="364171" cy="2312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045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F0BF-27EE-B68D-4E0B-D769F47B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/>
              <a:t>Timing Results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1D3E34A3-A99A-7AA5-B260-18BFD6816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1" y="1794298"/>
            <a:ext cx="7946075" cy="20002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2B24CA-3B18-4720-F16F-9622BF728CEB}"/>
                  </a:ext>
                </a:extLst>
              </p14:cNvPr>
              <p14:cNvContentPartPr/>
              <p14:nvPr/>
            </p14:nvContentPartPr>
            <p14:xfrm>
              <a:off x="4377359" y="2588315"/>
              <a:ext cx="478722" cy="12423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2B24CA-3B18-4720-F16F-9622BF728C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3408" y="2439239"/>
                <a:ext cx="586264" cy="310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440B11F-F06B-E127-11CB-CA66C43FBBD1}"/>
                  </a:ext>
                </a:extLst>
              </p14:cNvPr>
              <p14:cNvContentPartPr/>
              <p14:nvPr/>
            </p14:nvContentPartPr>
            <p14:xfrm>
              <a:off x="4385641" y="3623641"/>
              <a:ext cx="480960" cy="1691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440B11F-F06B-E127-11CB-CA66C43FBB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1681" y="3517947"/>
                <a:ext cx="588519" cy="2279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3733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BF8D-E58A-F952-74D0-D3C725B3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FPGA Deployment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38F8C9-8BC4-6089-471E-DC6950BDCD53}"/>
              </a:ext>
            </a:extLst>
          </p:cNvPr>
          <p:cNvSpPr txBox="1"/>
          <p:nvPr/>
        </p:nvSpPr>
        <p:spPr>
          <a:xfrm>
            <a:off x="2417884" y="4290646"/>
            <a:ext cx="436098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215F6-53C8-7C9D-A6B4-9E9D01AAE102}"/>
              </a:ext>
            </a:extLst>
          </p:cNvPr>
          <p:cNvSpPr txBox="1"/>
          <p:nvPr/>
        </p:nvSpPr>
        <p:spPr>
          <a:xfrm>
            <a:off x="1565076" y="2571610"/>
            <a:ext cx="60150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FPGA deployment results for 8x8 Wallace Multiplier: 0x12 * 0x3f= 0x46e</a:t>
            </a:r>
            <a:endParaRPr lang="en-US" sz="1400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92713ADA-A39A-050C-48D6-15CCD1551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15" y="1247267"/>
            <a:ext cx="3613638" cy="12432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9CECC8-8AF3-CC45-D9A8-20C5A692AC05}"/>
                  </a:ext>
                </a:extLst>
              </p14:cNvPr>
              <p14:cNvContentPartPr/>
              <p14:nvPr/>
            </p14:nvContentPartPr>
            <p14:xfrm>
              <a:off x="4683815" y="1477728"/>
              <a:ext cx="125108" cy="17282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9CECC8-8AF3-CC45-D9A8-20C5A692AC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9889" y="1371920"/>
                <a:ext cx="232600" cy="2285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2D5D5E7-52C4-0C32-FDCF-8C2CD638FCD2}"/>
                  </a:ext>
                </a:extLst>
              </p14:cNvPr>
              <p14:cNvContentPartPr/>
              <p14:nvPr/>
            </p14:nvContentPartPr>
            <p14:xfrm>
              <a:off x="4708662" y="1834598"/>
              <a:ext cx="71017" cy="1242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2D5D5E7-52C4-0C32-FDCF-8C2CD638FC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54861" y="-1892302"/>
                <a:ext cx="178260" cy="74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4BD9938-19FD-33DF-B509-00BB4036C64A}"/>
                  </a:ext>
                </a:extLst>
              </p14:cNvPr>
              <p14:cNvContentPartPr/>
              <p14:nvPr/>
            </p14:nvContentPartPr>
            <p14:xfrm>
              <a:off x="4518163" y="2215597"/>
              <a:ext cx="297158" cy="1242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4BD9938-19FD-33DF-B509-00BB4036C6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64265" y="-1511303"/>
                <a:ext cx="404595" cy="74538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7" descr="Text&#10;&#10;Description automatically generated">
            <a:extLst>
              <a:ext uri="{FF2B5EF4-FFF2-40B4-BE49-F238E27FC236}">
                <a16:creationId xmlns:a16="http://schemas.microsoft.com/office/drawing/2014/main" id="{3612EF69-2526-6DB3-F4FD-CE2BAC86C0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9751" y="3000540"/>
            <a:ext cx="4710050" cy="1287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EB90D6-2D23-B71B-4861-A9EDF2B980AF}"/>
              </a:ext>
            </a:extLst>
          </p:cNvPr>
          <p:cNvSpPr txBox="1"/>
          <p:nvPr/>
        </p:nvSpPr>
        <p:spPr>
          <a:xfrm>
            <a:off x="928008" y="4382984"/>
            <a:ext cx="72855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FPGA deployment results for 16x16 Wallace Multiplier: 0x1234 * 0x98ab= 0x0adb08bc</a:t>
            </a:r>
            <a:endParaRPr lang="en-US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5E3EC8F-2DAC-6785-020C-B5CB6E6AA296}"/>
                  </a:ext>
                </a:extLst>
              </p14:cNvPr>
              <p14:cNvContentPartPr/>
              <p14:nvPr/>
            </p14:nvContentPartPr>
            <p14:xfrm>
              <a:off x="4490356" y="3245108"/>
              <a:ext cx="380999" cy="107596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5E3EC8F-2DAC-6785-020C-B5CB6E6AA29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36390" y="3137512"/>
                <a:ext cx="488571" cy="322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005522-6FDE-3D8D-2E9F-010BBB63A5EB}"/>
                  </a:ext>
                </a:extLst>
              </p14:cNvPr>
              <p14:cNvContentPartPr/>
              <p14:nvPr/>
            </p14:nvContentPartPr>
            <p14:xfrm>
              <a:off x="4508499" y="3712482"/>
              <a:ext cx="393837" cy="45818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005522-6FDE-3D8D-2E9F-010BBB63A5E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54549" y="3605929"/>
                <a:ext cx="501378" cy="258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50CA6C-D297-C2BE-6821-FB21F1693008}"/>
                  </a:ext>
                </a:extLst>
              </p14:cNvPr>
              <p14:cNvContentPartPr/>
              <p14:nvPr/>
            </p14:nvContentPartPr>
            <p14:xfrm>
              <a:off x="4059464" y="4152446"/>
              <a:ext cx="848415" cy="3647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50CA6C-D297-C2BE-6821-FB21F169300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05494" y="4046208"/>
                <a:ext cx="955996" cy="248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30EB3C4-6557-548B-772F-7DFF2FF4667B}"/>
                  </a:ext>
                </a:extLst>
              </p14:cNvPr>
              <p14:cNvContentPartPr/>
              <p14:nvPr/>
            </p14:nvContentPartPr>
            <p14:xfrm>
              <a:off x="3832679" y="4179661"/>
              <a:ext cx="221896" cy="9344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30EB3C4-6557-548B-772F-7DFF2FF4667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78821" y="4075839"/>
                <a:ext cx="329253" cy="2166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6863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BF8D-E58A-F952-74D0-D3C725B3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86" y="2144486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38F8C9-8BC4-6089-471E-DC6950BDCD53}"/>
              </a:ext>
            </a:extLst>
          </p:cNvPr>
          <p:cNvSpPr txBox="1"/>
          <p:nvPr/>
        </p:nvSpPr>
        <p:spPr>
          <a:xfrm>
            <a:off x="2417884" y="4290646"/>
            <a:ext cx="436098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30617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83" y="426999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483" y="1284248"/>
            <a:ext cx="8229600" cy="31163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>
                <a:cs typeface="Calibri"/>
              </a:rPr>
              <a:t>Multipliers are basic building blocks of processors.</a:t>
            </a:r>
          </a:p>
          <a:p>
            <a:pPr algn="just"/>
            <a:r>
              <a:rPr lang="en-US" sz="2400">
                <a:cs typeface="Calibri"/>
              </a:rPr>
              <a:t>Field-Programmable Gate Arrays – Highly reconfigurable and used for many applications for HW acceleration and prototyping</a:t>
            </a:r>
          </a:p>
          <a:p>
            <a:pPr algn="just"/>
            <a:r>
              <a:rPr lang="en-US" sz="2400">
                <a:cs typeface="Calibri"/>
              </a:rPr>
              <a:t>There is a need for efficient and fast multiplier architectures for FPGA applications</a:t>
            </a:r>
          </a:p>
          <a:p>
            <a:pPr algn="just"/>
            <a:endParaRPr lang="en-US">
              <a:cs typeface="Calibri"/>
            </a:endParaRPr>
          </a:p>
          <a:p>
            <a:pPr algn="just"/>
            <a:endParaRPr lang="en-US">
              <a:cs typeface="Calibri"/>
            </a:endParaRPr>
          </a:p>
          <a:p>
            <a:pPr algn="just"/>
            <a:endParaRPr lang="en-US">
              <a:cs typeface="Calibri"/>
            </a:endParaRPr>
          </a:p>
          <a:p>
            <a:pPr algn="just"/>
            <a:endParaRPr lang="en-US">
              <a:cs typeface="Calibri"/>
            </a:endParaRPr>
          </a:p>
          <a:p>
            <a:pPr algn="just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70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9453-6F7C-94BA-80E0-DBE962E8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9301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06215-02FC-6296-9933-545D4AE41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4950"/>
            <a:ext cx="4278827" cy="2914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Radix-2 Booth Multiplier</a:t>
            </a:r>
          </a:p>
          <a:p>
            <a:pPr lvl="1"/>
            <a:r>
              <a:rPr lang="en-US" sz="2100">
                <a:cs typeface="Calibri"/>
              </a:rPr>
              <a:t>Iterative approach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8F7E8574-033C-4CDD-33DB-72BB843D5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664" y="1179848"/>
            <a:ext cx="3408218" cy="396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5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31BE6-17DC-B369-CDFB-1D512FAD6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64" y="1567543"/>
            <a:ext cx="3408219" cy="2914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Array Multiplier</a:t>
            </a:r>
          </a:p>
          <a:p>
            <a:pPr lvl="1"/>
            <a:r>
              <a:rPr lang="en-US" sz="2100">
                <a:cs typeface="Calibri"/>
              </a:rPr>
              <a:t>Parallel sum reduction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97D5327B-F052-E5D4-7ABD-195C7CDA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564" y="587757"/>
            <a:ext cx="3969327" cy="438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9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DCBB5-1377-02CC-60E4-43C2E6A9C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64" y="1617436"/>
            <a:ext cx="3771900" cy="2914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Wallace Multiplier</a:t>
            </a:r>
          </a:p>
          <a:p>
            <a:pPr lvl="1"/>
            <a:r>
              <a:rPr lang="en-US" sz="2100">
                <a:cs typeface="Calibri"/>
              </a:rPr>
              <a:t>Fast Multiplier</a:t>
            </a:r>
          </a:p>
          <a:p>
            <a:pPr lvl="1"/>
            <a:r>
              <a:rPr lang="en-US" sz="2100">
                <a:cs typeface="Calibri"/>
              </a:rPr>
              <a:t>Lesser resources than array multiplier</a:t>
            </a:r>
          </a:p>
          <a:p>
            <a:pPr lvl="1"/>
            <a:r>
              <a:rPr lang="en-US" sz="2100">
                <a:cs typeface="Calibri"/>
              </a:rPr>
              <a:t>Partial Product reduction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A147544-4E23-2C7E-3B24-31F80DD88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692" y="556936"/>
            <a:ext cx="4114799" cy="45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3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8A8A9-8775-893A-C258-69EC74509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057" y="1553936"/>
            <a:ext cx="3616037" cy="2914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Dadda Multiplier</a:t>
            </a:r>
          </a:p>
          <a:p>
            <a:pPr lvl="1"/>
            <a:r>
              <a:rPr lang="en-US" sz="2100">
                <a:cs typeface="Calibri"/>
              </a:rPr>
              <a:t>More resource efficient compared to Wallace</a:t>
            </a:r>
          </a:p>
          <a:p>
            <a:pPr lvl="1"/>
            <a:r>
              <a:rPr lang="en-US" sz="2100">
                <a:cs typeface="Calibri"/>
              </a:rPr>
              <a:t>Different reduction technique</a:t>
            </a:r>
          </a:p>
          <a:p>
            <a:pPr lvl="1"/>
            <a:r>
              <a:rPr lang="en-US" sz="2100">
                <a:cs typeface="Calibri"/>
              </a:rPr>
              <a:t>Significantly smaller half adder requirement</a:t>
            </a: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781A0515-2C5F-7D81-F185-C6C1ECA2F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91" y="509680"/>
            <a:ext cx="3647209" cy="445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3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2914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Verilog Implementation</a:t>
            </a:r>
          </a:p>
          <a:p>
            <a:pPr lvl="1"/>
            <a:r>
              <a:rPr lang="en-US" sz="2100">
                <a:cs typeface="Calibri"/>
              </a:rPr>
              <a:t>Structural code</a:t>
            </a:r>
          </a:p>
          <a:p>
            <a:pPr lvl="1"/>
            <a:r>
              <a:rPr lang="en-US" sz="2100">
                <a:cs typeface="Calibri"/>
              </a:rPr>
              <a:t>Simulation using Icarus Verilog</a:t>
            </a:r>
          </a:p>
        </p:txBody>
      </p:sp>
      <p:pic>
        <p:nvPicPr>
          <p:cNvPr id="5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A2889469-0FE1-E718-2172-57A1BD01F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3" y="2962678"/>
            <a:ext cx="8229942" cy="1030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455759-937D-F8E1-02F3-D6022152340B}"/>
              </a:ext>
            </a:extLst>
          </p:cNvPr>
          <p:cNvSpPr txBox="1"/>
          <p:nvPr/>
        </p:nvSpPr>
        <p:spPr>
          <a:xfrm>
            <a:off x="2539835" y="4146715"/>
            <a:ext cx="430925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Simulation Results for 16x16 Array Multiplier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5305302" cy="2914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>
                <a:cs typeface="Calibri"/>
              </a:rPr>
              <a:t>Synthesis and FPGA implementation</a:t>
            </a:r>
            <a:endParaRPr lang="en-US"/>
          </a:p>
          <a:p>
            <a:pPr marL="0" indent="0">
              <a:buNone/>
            </a:pPr>
            <a:endParaRPr lang="en-US" sz="2500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920741D3-20CA-5993-4FE5-AD6087634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84" y="1974523"/>
            <a:ext cx="4851070" cy="746655"/>
          </a:xfrm>
          <a:prstGeom prst="rect">
            <a:avLst/>
          </a:prstGeom>
        </p:spPr>
      </p:pic>
      <p:pic>
        <p:nvPicPr>
          <p:cNvPr id="5" name="Picture 5" descr="A picture containing building, skyscraper&#10;&#10;Description automatically generated">
            <a:extLst>
              <a:ext uri="{FF2B5EF4-FFF2-40B4-BE49-F238E27FC236}">
                <a16:creationId xmlns:a16="http://schemas.microsoft.com/office/drawing/2014/main" id="{EE068D4D-BB66-8820-E156-F860136B2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261248" y="1887434"/>
            <a:ext cx="2231596" cy="4114800"/>
          </a:xfrm>
          <a:prstGeom prst="rect">
            <a:avLst/>
          </a:prstGeom>
        </p:spPr>
      </p:pic>
      <p:pic>
        <p:nvPicPr>
          <p:cNvPr id="6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7DFF9803-BFB9-DA1E-FAB3-9EFD54EA5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011" y="2911373"/>
            <a:ext cx="1993571" cy="206774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B48475-AA7F-7737-E800-A26A9FFF0D50}"/>
              </a:ext>
            </a:extLst>
          </p:cNvPr>
          <p:cNvCxnSpPr/>
          <p:nvPr/>
        </p:nvCxnSpPr>
        <p:spPr>
          <a:xfrm flipV="1">
            <a:off x="5139871" y="2901948"/>
            <a:ext cx="1345290" cy="1643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5DB1C9-45D6-F7E1-1901-EC9AA828056E}"/>
              </a:ext>
            </a:extLst>
          </p:cNvPr>
          <p:cNvCxnSpPr>
            <a:cxnSpLocks/>
          </p:cNvCxnSpPr>
          <p:nvPr/>
        </p:nvCxnSpPr>
        <p:spPr>
          <a:xfrm>
            <a:off x="5158014" y="4645476"/>
            <a:ext cx="1309004" cy="288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14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2914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>
                <a:cs typeface="Calibri"/>
              </a:rPr>
              <a:t>FPGA Design </a:t>
            </a: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FADEE233-2869-0BAB-E83D-3B340E558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186" y="1475200"/>
            <a:ext cx="5024663" cy="328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16264"/>
      </p:ext>
    </p:extLst>
  </p:cSld>
  <p:clrMapOvr>
    <a:masterClrMapping/>
  </p:clrMapOvr>
</p:sld>
</file>

<file path=ppt/theme/theme1.xml><?xml version="1.0" encoding="utf-8"?>
<a:theme xmlns:a="http://schemas.openxmlformats.org/drawingml/2006/main" name="16-9 Cov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6-9 Light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94FB6986D7A449CDA976CB7BB2E51" ma:contentTypeVersion="7" ma:contentTypeDescription="Create a new document." ma:contentTypeScope="" ma:versionID="0442697276bfc1f0f96c2f7804b48a2f">
  <xsd:schema xmlns:xsd="http://www.w3.org/2001/XMLSchema" xmlns:xs="http://www.w3.org/2001/XMLSchema" xmlns:p="http://schemas.microsoft.com/office/2006/metadata/properties" xmlns:ns3="7f3ca868-b031-4e60-87f4-a1bfe4f2ec3c" xmlns:ns4="e7575b1c-6aa3-4b50-aa9a-a605a38d15bb" targetNamespace="http://schemas.microsoft.com/office/2006/metadata/properties" ma:root="true" ma:fieldsID="772047094a44a5ac63b367fae2d63fe8" ns3:_="" ns4:_="">
    <xsd:import namespace="7f3ca868-b031-4e60-87f4-a1bfe4f2ec3c"/>
    <xsd:import namespace="e7575b1c-6aa3-4b50-aa9a-a605a38d15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3ca868-b031-4e60-87f4-a1bfe4f2ec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575b1c-6aa3-4b50-aa9a-a605a38d15b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6BCCD3-0308-4161-9D8A-42DA97AD6A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EE8FC9-CF2D-4359-BC04-BA26B9E5D68A}">
  <ds:schemaRefs>
    <ds:schemaRef ds:uri="7f3ca868-b031-4e60-87f4-a1bfe4f2ec3c"/>
    <ds:schemaRef ds:uri="e7575b1c-6aa3-4b50-aa9a-a605a38d15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5159C6D-4286-4302-939D-6C6097BF6CFD}">
  <ds:schemaRefs>
    <ds:schemaRef ds:uri="7f3ca868-b031-4e60-87f4-a1bfe4f2ec3c"/>
    <ds:schemaRef ds:uri="e7575b1c-6aa3-4b50-aa9a-a605a38d15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14</Slides>
  <Notes>12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16-9 Cover</vt:lpstr>
      <vt:lpstr>16-9 Light Background</vt:lpstr>
      <vt:lpstr>16-9 White Backgroud</vt:lpstr>
      <vt:lpstr>PowerPoint Presentation</vt:lpstr>
      <vt:lpstr>Motivation</vt:lpstr>
      <vt:lpstr>Background</vt:lpstr>
      <vt:lpstr>PowerPoint Presentation</vt:lpstr>
      <vt:lpstr>PowerPoint Presentation</vt:lpstr>
      <vt:lpstr>PowerPoint Presentation</vt:lpstr>
      <vt:lpstr>Approach</vt:lpstr>
      <vt:lpstr>Approach</vt:lpstr>
      <vt:lpstr>Approach</vt:lpstr>
      <vt:lpstr>Results</vt:lpstr>
      <vt:lpstr>Resource Utilization Comparison</vt:lpstr>
      <vt:lpstr>Timing Results</vt:lpstr>
      <vt:lpstr>FPGA Deployment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revision>3</cp:revision>
  <cp:lastPrinted>2011-01-24T02:49:42Z</cp:lastPrinted>
  <dcterms:created xsi:type="dcterms:W3CDTF">2011-06-30T15:04:08Z</dcterms:created>
  <dcterms:modified xsi:type="dcterms:W3CDTF">2023-04-19T18:36:07Z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0x0101000E094FB6986D7A449CDA976CB7BB2E51</vt:lpwstr>
  </property>
</Properties>
</file>