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83" r:id="rId1"/>
  </p:sldMasterIdLst>
  <p:sldIdLst>
    <p:sldId id="256" r:id="rId2"/>
    <p:sldId id="258" r:id="rId3"/>
    <p:sldId id="257" r:id="rId4"/>
    <p:sldId id="259" r:id="rId5"/>
    <p:sldId id="260" r:id="rId6"/>
    <p:sldId id="265" r:id="rId7"/>
    <p:sldId id="264" r:id="rId8"/>
    <p:sldId id="263"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80" r:id="rId23"/>
    <p:sldId id="282" r:id="rId24"/>
    <p:sldId id="279" r:id="rId25"/>
    <p:sldId id="281" r:id="rId26"/>
    <p:sldId id="283" r:id="rId27"/>
    <p:sldId id="284" r:id="rId28"/>
    <p:sldId id="285"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7790042-8949-4CC9-A346-62978A579331}">
          <p14:sldIdLst>
            <p14:sldId id="256"/>
            <p14:sldId id="258"/>
            <p14:sldId id="257"/>
            <p14:sldId id="259"/>
            <p14:sldId id="260"/>
            <p14:sldId id="265"/>
            <p14:sldId id="264"/>
          </p14:sldIdLst>
        </p14:section>
        <p14:section name="Untitled Section" id="{557675B5-ED22-4995-8A84-3E2F30B52330}">
          <p14:sldIdLst>
            <p14:sldId id="263"/>
            <p14:sldId id="266"/>
            <p14:sldId id="267"/>
            <p14:sldId id="268"/>
            <p14:sldId id="269"/>
            <p14:sldId id="270"/>
            <p14:sldId id="271"/>
            <p14:sldId id="272"/>
            <p14:sldId id="273"/>
            <p14:sldId id="274"/>
            <p14:sldId id="275"/>
            <p14:sldId id="276"/>
            <p14:sldId id="277"/>
            <p14:sldId id="278"/>
            <p14:sldId id="280"/>
            <p14:sldId id="282"/>
            <p14:sldId id="279"/>
            <p14:sldId id="281"/>
            <p14:sldId id="283"/>
            <p14:sldId id="284"/>
            <p14:sldId id="28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83739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72606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392212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597497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832855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087318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350327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84975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46025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3/24/2020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4865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3/24/2020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76134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3/24/2020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84116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3/24/2020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6821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3/24/2020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37253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94848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3/24/2020</a:t>
            </a:fld>
            <a:endParaRPr lang="en-US" dirty="0"/>
          </a:p>
        </p:txBody>
      </p:sp>
    </p:spTree>
    <p:extLst>
      <p:ext uri="{BB962C8B-B14F-4D97-AF65-F5344CB8AC3E}">
        <p14:creationId xmlns:p14="http://schemas.microsoft.com/office/powerpoint/2010/main" val="1620690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3/24/2020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1179779"/>
      </p:ext>
    </p:extLst>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 id="2147483895" r:id="rId12"/>
    <p:sldLayoutId id="2147483896" r:id="rId13"/>
    <p:sldLayoutId id="2147483897" r:id="rId14"/>
    <p:sldLayoutId id="2147483898" r:id="rId15"/>
    <p:sldLayoutId id="214748389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84316-A9E3-46C4-8D97-2115DD7C2480}"/>
              </a:ext>
            </a:extLst>
          </p:cNvPr>
          <p:cNvSpPr>
            <a:spLocks noGrp="1"/>
          </p:cNvSpPr>
          <p:nvPr>
            <p:ph type="ctrTitle"/>
          </p:nvPr>
        </p:nvSpPr>
        <p:spPr>
          <a:xfrm>
            <a:off x="420487" y="1340593"/>
            <a:ext cx="8696881" cy="5420480"/>
          </a:xfrm>
        </p:spPr>
        <p:txBody>
          <a:bodyPr>
            <a:normAutofit/>
          </a:bodyPr>
          <a:lstStyle/>
          <a:p>
            <a:r>
              <a:rPr lang="en-US" dirty="0"/>
              <a:t>Comparative study of various featurization and text classification methods	</a:t>
            </a:r>
          </a:p>
        </p:txBody>
      </p:sp>
      <p:sp>
        <p:nvSpPr>
          <p:cNvPr id="5" name="Subtitle 4">
            <a:extLst>
              <a:ext uri="{FF2B5EF4-FFF2-40B4-BE49-F238E27FC236}">
                <a16:creationId xmlns:a16="http://schemas.microsoft.com/office/drawing/2014/main" id="{FD0DF542-7FA4-4D63-98C8-930B6AEC78CB}"/>
              </a:ext>
            </a:extLst>
          </p:cNvPr>
          <p:cNvSpPr>
            <a:spLocks noGrp="1"/>
          </p:cNvSpPr>
          <p:nvPr>
            <p:ph type="subTitle" idx="1"/>
          </p:nvPr>
        </p:nvSpPr>
        <p:spPr/>
        <p:txBody>
          <a:bodyPr/>
          <a:lstStyle/>
          <a:p>
            <a:endParaRPr lang="en-US"/>
          </a:p>
        </p:txBody>
      </p:sp>
      <p:pic>
        <p:nvPicPr>
          <p:cNvPr id="3074" name="Picture 2" descr="Image result for iiest shibpur">
            <a:extLst>
              <a:ext uri="{FF2B5EF4-FFF2-40B4-BE49-F238E27FC236}">
                <a16:creationId xmlns:a16="http://schemas.microsoft.com/office/drawing/2014/main" id="{8CA570CC-CEB3-47CD-9960-F1500C884C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7067" y="453298"/>
            <a:ext cx="2124706" cy="213161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Related image">
            <a:extLst>
              <a:ext uri="{FF2B5EF4-FFF2-40B4-BE49-F238E27FC236}">
                <a16:creationId xmlns:a16="http://schemas.microsoft.com/office/drawing/2014/main" id="{DE30B002-4E66-4CD4-9D5D-A4C7697093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7777" y="481947"/>
            <a:ext cx="4366226" cy="2456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47181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BCA14-EC1D-4234-96E1-49CBF09A5448}"/>
              </a:ext>
            </a:extLst>
          </p:cNvPr>
          <p:cNvSpPr>
            <a:spLocks noGrp="1"/>
          </p:cNvSpPr>
          <p:nvPr>
            <p:ph type="ctrTitle"/>
          </p:nvPr>
        </p:nvSpPr>
        <p:spPr>
          <a:xfrm>
            <a:off x="602452" y="248574"/>
            <a:ext cx="8574622" cy="1743600"/>
          </a:xfrm>
        </p:spPr>
        <p:txBody>
          <a:bodyPr>
            <a:normAutofit/>
          </a:bodyPr>
          <a:lstStyle/>
          <a:p>
            <a:r>
              <a:rPr lang="en-US" sz="4800" dirty="0"/>
              <a:t>Term frequency – Inverse Document Frequency (</a:t>
            </a:r>
            <a:r>
              <a:rPr lang="en-US" sz="4800" dirty="0" err="1"/>
              <a:t>Tf-Idf</a:t>
            </a:r>
            <a:r>
              <a:rPr lang="en-US" sz="4800" dirty="0"/>
              <a:t>)</a:t>
            </a:r>
          </a:p>
        </p:txBody>
      </p:sp>
      <p:sp>
        <p:nvSpPr>
          <p:cNvPr id="3" name="Subtitle 2">
            <a:extLst>
              <a:ext uri="{FF2B5EF4-FFF2-40B4-BE49-F238E27FC236}">
                <a16:creationId xmlns:a16="http://schemas.microsoft.com/office/drawing/2014/main" id="{581DB1BD-44AA-4AD0-AF74-0CA3601D70D5}"/>
              </a:ext>
            </a:extLst>
          </p:cNvPr>
          <p:cNvSpPr>
            <a:spLocks noGrp="1"/>
          </p:cNvSpPr>
          <p:nvPr>
            <p:ph type="subTitle" idx="1"/>
          </p:nvPr>
        </p:nvSpPr>
        <p:spPr>
          <a:xfrm>
            <a:off x="523783" y="2839457"/>
            <a:ext cx="9339309" cy="3605732"/>
          </a:xfrm>
        </p:spPr>
        <p:txBody>
          <a:bodyPr>
            <a:normAutofit/>
          </a:bodyPr>
          <a:lstStyle/>
          <a:p>
            <a:pPr marL="342900" indent="-342900" algn="l">
              <a:buFont typeface="Wingdings" panose="05000000000000000000" pitchFamily="2" charset="2"/>
              <a:buChar char="Ø"/>
            </a:pPr>
            <a:r>
              <a:rPr lang="en-US" dirty="0">
                <a:solidFill>
                  <a:schemeClr val="accent6">
                    <a:lumMod val="50000"/>
                  </a:schemeClr>
                </a:solidFill>
              </a:rPr>
              <a:t>Instead of the frequency of the words being present in the sparse vector corresponding to the document, a weighted frequency measure is used</a:t>
            </a:r>
          </a:p>
          <a:p>
            <a:pPr marL="342900" indent="-342900" algn="l">
              <a:buFont typeface="Wingdings" panose="05000000000000000000" pitchFamily="2" charset="2"/>
              <a:buChar char="Ø"/>
            </a:pPr>
            <a:r>
              <a:rPr lang="en-US" dirty="0">
                <a:solidFill>
                  <a:schemeClr val="accent6">
                    <a:lumMod val="50000"/>
                  </a:schemeClr>
                </a:solidFill>
              </a:rPr>
              <a:t>The ‘</a:t>
            </a:r>
            <a:r>
              <a:rPr lang="en-US" dirty="0" err="1">
                <a:solidFill>
                  <a:schemeClr val="accent6">
                    <a:lumMod val="50000"/>
                  </a:schemeClr>
                </a:solidFill>
              </a:rPr>
              <a:t>Tf</a:t>
            </a:r>
            <a:r>
              <a:rPr lang="en-US" dirty="0">
                <a:solidFill>
                  <a:schemeClr val="accent6">
                    <a:lumMod val="50000"/>
                  </a:schemeClr>
                </a:solidFill>
              </a:rPr>
              <a:t>’ simply refers to the number times the word occurs in the concerned document. The (</a:t>
            </a:r>
            <a:r>
              <a:rPr lang="en-US" dirty="0" err="1">
                <a:solidFill>
                  <a:schemeClr val="accent6">
                    <a:lumMod val="50000"/>
                  </a:schemeClr>
                </a:solidFill>
              </a:rPr>
              <a:t>Idf</a:t>
            </a:r>
            <a:r>
              <a:rPr lang="en-US" dirty="0">
                <a:solidFill>
                  <a:schemeClr val="accent6">
                    <a:lumMod val="50000"/>
                  </a:schemeClr>
                </a:solidFill>
              </a:rPr>
              <a:t>) refers to the logarithm of the ratio between the total number of words in the corpus and the number of times the word occurs in the corpus</a:t>
            </a:r>
          </a:p>
          <a:p>
            <a:pPr marL="342900" indent="-342900" algn="l">
              <a:buFont typeface="Wingdings" panose="05000000000000000000" pitchFamily="2" charset="2"/>
              <a:buChar char="Ø"/>
            </a:pPr>
            <a:r>
              <a:rPr lang="en-US" dirty="0">
                <a:solidFill>
                  <a:schemeClr val="accent6">
                    <a:lumMod val="50000"/>
                  </a:schemeClr>
                </a:solidFill>
              </a:rPr>
              <a:t>The importance of a word can be judged by the number of times it appears in a particular document (</a:t>
            </a:r>
            <a:r>
              <a:rPr lang="en-US" dirty="0" err="1">
                <a:solidFill>
                  <a:schemeClr val="accent6">
                    <a:lumMod val="50000"/>
                  </a:schemeClr>
                </a:solidFill>
              </a:rPr>
              <a:t>Tf</a:t>
            </a:r>
            <a:r>
              <a:rPr lang="en-US" dirty="0">
                <a:solidFill>
                  <a:schemeClr val="accent6">
                    <a:lumMod val="50000"/>
                  </a:schemeClr>
                </a:solidFill>
              </a:rPr>
              <a:t>) as well as by the rarity of the word in the corpus (</a:t>
            </a:r>
            <a:r>
              <a:rPr lang="en-US" dirty="0" err="1">
                <a:solidFill>
                  <a:schemeClr val="accent6">
                    <a:lumMod val="50000"/>
                  </a:schemeClr>
                </a:solidFill>
              </a:rPr>
              <a:t>Idf</a:t>
            </a:r>
            <a:r>
              <a:rPr lang="en-US" dirty="0">
                <a:solidFill>
                  <a:schemeClr val="accent6">
                    <a:lumMod val="50000"/>
                  </a:schemeClr>
                </a:solidFill>
              </a:rPr>
              <a:t>)</a:t>
            </a:r>
          </a:p>
          <a:p>
            <a:pPr marL="342900" indent="-342900" algn="l">
              <a:buFont typeface="Wingdings" panose="05000000000000000000" pitchFamily="2" charset="2"/>
              <a:buChar char="Ø"/>
            </a:pPr>
            <a:r>
              <a:rPr lang="en-US" dirty="0">
                <a:solidFill>
                  <a:schemeClr val="accent6">
                    <a:lumMod val="50000"/>
                  </a:schemeClr>
                </a:solidFill>
              </a:rPr>
              <a:t>It still does not learn the contextual use of a particular word and the intrinsic sentiment of a particular sentence with considerable accuracy</a:t>
            </a:r>
          </a:p>
        </p:txBody>
      </p:sp>
    </p:spTree>
    <p:extLst>
      <p:ext uri="{BB962C8B-B14F-4D97-AF65-F5344CB8AC3E}">
        <p14:creationId xmlns:p14="http://schemas.microsoft.com/office/powerpoint/2010/main" val="10175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5FEDF-81E7-4282-B58A-7698B17FAEDE}"/>
              </a:ext>
            </a:extLst>
          </p:cNvPr>
          <p:cNvSpPr>
            <a:spLocks noGrp="1"/>
          </p:cNvSpPr>
          <p:nvPr>
            <p:ph type="ctrTitle"/>
          </p:nvPr>
        </p:nvSpPr>
        <p:spPr>
          <a:xfrm>
            <a:off x="-986652" y="212570"/>
            <a:ext cx="7325308" cy="1056443"/>
          </a:xfrm>
        </p:spPr>
        <p:txBody>
          <a:bodyPr>
            <a:normAutofit/>
          </a:bodyPr>
          <a:lstStyle/>
          <a:p>
            <a:r>
              <a:rPr lang="en-US" sz="4800" dirty="0"/>
              <a:t>Average Word2Vec</a:t>
            </a:r>
          </a:p>
        </p:txBody>
      </p:sp>
      <p:sp>
        <p:nvSpPr>
          <p:cNvPr id="3" name="Subtitle 2">
            <a:extLst>
              <a:ext uri="{FF2B5EF4-FFF2-40B4-BE49-F238E27FC236}">
                <a16:creationId xmlns:a16="http://schemas.microsoft.com/office/drawing/2014/main" id="{85EB2206-D606-4CAB-B4CF-E54840073217}"/>
              </a:ext>
            </a:extLst>
          </p:cNvPr>
          <p:cNvSpPr>
            <a:spLocks noGrp="1"/>
          </p:cNvSpPr>
          <p:nvPr>
            <p:ph type="subTitle" idx="1"/>
          </p:nvPr>
        </p:nvSpPr>
        <p:spPr>
          <a:xfrm>
            <a:off x="558064" y="2539014"/>
            <a:ext cx="9305027" cy="3769065"/>
          </a:xfrm>
        </p:spPr>
        <p:txBody>
          <a:bodyPr/>
          <a:lstStyle/>
          <a:p>
            <a:pPr marL="342900" indent="-342900" algn="l">
              <a:buFont typeface="Wingdings" panose="05000000000000000000" pitchFamily="2" charset="2"/>
              <a:buChar char="Ø"/>
            </a:pPr>
            <a:r>
              <a:rPr lang="en-US" dirty="0">
                <a:solidFill>
                  <a:schemeClr val="accent6">
                    <a:lumMod val="50000"/>
                  </a:schemeClr>
                </a:solidFill>
              </a:rPr>
              <a:t>To help preserve the contextual meaning of a word in a particular document we use word embeddings such as weighted Word2Vec</a:t>
            </a:r>
          </a:p>
          <a:p>
            <a:pPr marL="342900" indent="-342900" algn="l">
              <a:buFont typeface="Wingdings" panose="05000000000000000000" pitchFamily="2" charset="2"/>
              <a:buChar char="Ø"/>
            </a:pPr>
            <a:r>
              <a:rPr lang="en-US" dirty="0">
                <a:solidFill>
                  <a:schemeClr val="accent6">
                    <a:lumMod val="50000"/>
                  </a:schemeClr>
                </a:solidFill>
              </a:rPr>
              <a:t>As a part of this approach, each word is assigned a vector of reasonable dimensions (300 in our case). </a:t>
            </a:r>
          </a:p>
          <a:p>
            <a:pPr marL="342900" indent="-342900" algn="l">
              <a:buFont typeface="Wingdings" panose="05000000000000000000" pitchFamily="2" charset="2"/>
              <a:buChar char="Ø"/>
            </a:pPr>
            <a:r>
              <a:rPr lang="en-US" dirty="0">
                <a:solidFill>
                  <a:schemeClr val="accent6">
                    <a:lumMod val="50000"/>
                  </a:schemeClr>
                </a:solidFill>
              </a:rPr>
              <a:t>To create an ‘average word2vec’ vector corresponding to each document, we sum up all the vectors of the individual words in the document and divide that by the total number of words in the same.</a:t>
            </a:r>
          </a:p>
          <a:p>
            <a:pPr marL="342900" indent="-342900" algn="l">
              <a:buFont typeface="Wingdings" panose="05000000000000000000" pitchFamily="2" charset="2"/>
              <a:buChar char="Ø"/>
            </a:pPr>
            <a:r>
              <a:rPr lang="en-US" dirty="0">
                <a:solidFill>
                  <a:schemeClr val="accent6">
                    <a:lumMod val="50000"/>
                  </a:schemeClr>
                </a:solidFill>
              </a:rPr>
              <a:t>We have used the pre-existing ‘word2vec-GoogleNews-vectors’ repository for our purpose</a:t>
            </a:r>
          </a:p>
        </p:txBody>
      </p:sp>
    </p:spTree>
    <p:extLst>
      <p:ext uri="{BB962C8B-B14F-4D97-AF65-F5344CB8AC3E}">
        <p14:creationId xmlns:p14="http://schemas.microsoft.com/office/powerpoint/2010/main" val="724947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2D255-FA37-42E6-9023-45BFE2792511}"/>
              </a:ext>
            </a:extLst>
          </p:cNvPr>
          <p:cNvSpPr>
            <a:spLocks noGrp="1"/>
          </p:cNvSpPr>
          <p:nvPr>
            <p:ph type="ctrTitle"/>
          </p:nvPr>
        </p:nvSpPr>
        <p:spPr>
          <a:xfrm>
            <a:off x="-2776658" y="710335"/>
            <a:ext cx="8381750" cy="848227"/>
          </a:xfrm>
        </p:spPr>
        <p:txBody>
          <a:bodyPr>
            <a:normAutofit/>
          </a:bodyPr>
          <a:lstStyle/>
          <a:p>
            <a:r>
              <a:rPr lang="en-US" sz="4800" dirty="0" err="1"/>
              <a:t>Tf-Idf</a:t>
            </a:r>
            <a:r>
              <a:rPr lang="en-US" sz="4800" dirty="0"/>
              <a:t> Word2Vec</a:t>
            </a:r>
          </a:p>
        </p:txBody>
      </p:sp>
      <p:sp>
        <p:nvSpPr>
          <p:cNvPr id="3" name="Subtitle 2">
            <a:extLst>
              <a:ext uri="{FF2B5EF4-FFF2-40B4-BE49-F238E27FC236}">
                <a16:creationId xmlns:a16="http://schemas.microsoft.com/office/drawing/2014/main" id="{9363C243-3B20-4F12-8175-9FAC9666C3E0}"/>
              </a:ext>
            </a:extLst>
          </p:cNvPr>
          <p:cNvSpPr>
            <a:spLocks noGrp="1"/>
          </p:cNvSpPr>
          <p:nvPr>
            <p:ph type="subTitle" idx="1"/>
          </p:nvPr>
        </p:nvSpPr>
        <p:spPr>
          <a:xfrm>
            <a:off x="500345" y="3182378"/>
            <a:ext cx="9192295" cy="3840086"/>
          </a:xfrm>
        </p:spPr>
        <p:txBody>
          <a:bodyPr/>
          <a:lstStyle/>
          <a:p>
            <a:pPr marL="342900" indent="-342900" algn="l">
              <a:buFont typeface="Wingdings" panose="05000000000000000000" pitchFamily="2" charset="2"/>
              <a:buChar char="Ø"/>
            </a:pPr>
            <a:r>
              <a:rPr lang="en-US" dirty="0">
                <a:solidFill>
                  <a:schemeClr val="accent6">
                    <a:lumMod val="50000"/>
                  </a:schemeClr>
                </a:solidFill>
              </a:rPr>
              <a:t>This method is based on the same principle as average Word2Vec</a:t>
            </a:r>
          </a:p>
          <a:p>
            <a:pPr marL="342900" indent="-342900" algn="l">
              <a:buFont typeface="Wingdings" panose="05000000000000000000" pitchFamily="2" charset="2"/>
              <a:buChar char="Ø"/>
            </a:pPr>
            <a:r>
              <a:rPr lang="en-US" dirty="0">
                <a:solidFill>
                  <a:schemeClr val="accent6">
                    <a:lumMod val="50000"/>
                  </a:schemeClr>
                </a:solidFill>
              </a:rPr>
              <a:t>Instead of simply adding the vectors corresponding to each word present in the document, the vectors are first multiplied with the product of term frequency and inverse document frequency and then added</a:t>
            </a:r>
          </a:p>
          <a:p>
            <a:pPr marL="342900" indent="-342900" algn="l">
              <a:buFont typeface="Wingdings" panose="05000000000000000000" pitchFamily="2" charset="2"/>
              <a:buChar char="Ø"/>
            </a:pPr>
            <a:r>
              <a:rPr lang="en-US" dirty="0">
                <a:solidFill>
                  <a:schemeClr val="accent6">
                    <a:lumMod val="50000"/>
                  </a:schemeClr>
                </a:solidFill>
              </a:rPr>
              <a:t>The sum of the vectors is then divided by the sum of the weights for each word and what results is the final document vector</a:t>
            </a:r>
          </a:p>
        </p:txBody>
      </p:sp>
    </p:spTree>
    <p:extLst>
      <p:ext uri="{BB962C8B-B14F-4D97-AF65-F5344CB8AC3E}">
        <p14:creationId xmlns:p14="http://schemas.microsoft.com/office/powerpoint/2010/main" val="4263255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892C3-2A19-4A80-877C-DC5A526C9FD1}"/>
              </a:ext>
            </a:extLst>
          </p:cNvPr>
          <p:cNvSpPr>
            <a:spLocks noGrp="1"/>
          </p:cNvSpPr>
          <p:nvPr>
            <p:ph type="ctrTitle"/>
          </p:nvPr>
        </p:nvSpPr>
        <p:spPr>
          <a:xfrm>
            <a:off x="1507067" y="1984016"/>
            <a:ext cx="7766936" cy="1646302"/>
          </a:xfrm>
        </p:spPr>
        <p:txBody>
          <a:bodyPr/>
          <a:lstStyle/>
          <a:p>
            <a:r>
              <a:rPr lang="en-US" dirty="0"/>
              <a:t>Classification Algorithms</a:t>
            </a:r>
          </a:p>
        </p:txBody>
      </p:sp>
      <p:sp>
        <p:nvSpPr>
          <p:cNvPr id="3" name="Subtitle 2">
            <a:extLst>
              <a:ext uri="{FF2B5EF4-FFF2-40B4-BE49-F238E27FC236}">
                <a16:creationId xmlns:a16="http://schemas.microsoft.com/office/drawing/2014/main" id="{25C7735A-B748-4135-87B5-5E3B817105F5}"/>
              </a:ext>
            </a:extLst>
          </p:cNvPr>
          <p:cNvSpPr>
            <a:spLocks noGrp="1"/>
          </p:cNvSpPr>
          <p:nvPr>
            <p:ph type="subTitle" idx="1"/>
          </p:nvPr>
        </p:nvSpPr>
        <p:spPr>
          <a:xfrm>
            <a:off x="1507067" y="3757870"/>
            <a:ext cx="7766936" cy="1096899"/>
          </a:xfrm>
        </p:spPr>
        <p:txBody>
          <a:bodyPr/>
          <a:lstStyle/>
          <a:p>
            <a:r>
              <a:rPr lang="en-US" dirty="0"/>
              <a:t>Now we shall go ahead and explain the various ways in which we try to draw conclusions using the features that we now have. Each algorithm has different properties that we shall elaborate upon.</a:t>
            </a:r>
          </a:p>
        </p:txBody>
      </p:sp>
    </p:spTree>
    <p:extLst>
      <p:ext uri="{BB962C8B-B14F-4D97-AF65-F5344CB8AC3E}">
        <p14:creationId xmlns:p14="http://schemas.microsoft.com/office/powerpoint/2010/main" val="37364419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3297B-0DBA-478D-80D8-2D439E674F17}"/>
              </a:ext>
            </a:extLst>
          </p:cNvPr>
          <p:cNvSpPr>
            <a:spLocks noGrp="1"/>
          </p:cNvSpPr>
          <p:nvPr>
            <p:ph type="ctrTitle"/>
          </p:nvPr>
        </p:nvSpPr>
        <p:spPr>
          <a:xfrm>
            <a:off x="-374093" y="297730"/>
            <a:ext cx="8008888" cy="1388534"/>
          </a:xfrm>
        </p:spPr>
        <p:txBody>
          <a:bodyPr>
            <a:normAutofit/>
          </a:bodyPr>
          <a:lstStyle/>
          <a:p>
            <a:r>
              <a:rPr lang="en-US" sz="4800" dirty="0"/>
              <a:t>Hyperparameter Tuning</a:t>
            </a:r>
          </a:p>
        </p:txBody>
      </p:sp>
      <p:sp>
        <p:nvSpPr>
          <p:cNvPr id="3" name="Subtitle 2">
            <a:extLst>
              <a:ext uri="{FF2B5EF4-FFF2-40B4-BE49-F238E27FC236}">
                <a16:creationId xmlns:a16="http://schemas.microsoft.com/office/drawing/2014/main" id="{E0FF178B-7AE7-4930-ADB9-3F55551C4B7A}"/>
              </a:ext>
            </a:extLst>
          </p:cNvPr>
          <p:cNvSpPr>
            <a:spLocks noGrp="1"/>
          </p:cNvSpPr>
          <p:nvPr>
            <p:ph type="subTitle" idx="1"/>
          </p:nvPr>
        </p:nvSpPr>
        <p:spPr>
          <a:xfrm>
            <a:off x="736846" y="3357472"/>
            <a:ext cx="9301360" cy="2657643"/>
          </a:xfrm>
        </p:spPr>
        <p:txBody>
          <a:bodyPr/>
          <a:lstStyle/>
          <a:p>
            <a:pPr marL="342900" indent="-342900" algn="l">
              <a:buFont typeface="Wingdings" panose="05000000000000000000" pitchFamily="2" charset="2"/>
              <a:buChar char="Ø"/>
            </a:pPr>
            <a:r>
              <a:rPr lang="en-US" dirty="0">
                <a:solidFill>
                  <a:schemeClr val="accent6">
                    <a:lumMod val="50000"/>
                  </a:schemeClr>
                </a:solidFill>
              </a:rPr>
              <a:t>The ‘</a:t>
            </a:r>
            <a:r>
              <a:rPr lang="en-US" dirty="0" err="1">
                <a:solidFill>
                  <a:schemeClr val="accent6">
                    <a:lumMod val="50000"/>
                  </a:schemeClr>
                </a:solidFill>
              </a:rPr>
              <a:t>GridSearchCV</a:t>
            </a:r>
            <a:r>
              <a:rPr lang="en-US" dirty="0">
                <a:solidFill>
                  <a:schemeClr val="accent6">
                    <a:lumMod val="50000"/>
                  </a:schemeClr>
                </a:solidFill>
              </a:rPr>
              <a:t>’ algorithm, provided by the ‘</a:t>
            </a:r>
            <a:r>
              <a:rPr lang="en-US" dirty="0" err="1">
                <a:solidFill>
                  <a:schemeClr val="accent6">
                    <a:lumMod val="50000"/>
                  </a:schemeClr>
                </a:solidFill>
              </a:rPr>
              <a:t>sklearn.model_selection</a:t>
            </a:r>
            <a:r>
              <a:rPr lang="en-US" dirty="0">
                <a:solidFill>
                  <a:schemeClr val="accent6">
                    <a:lumMod val="50000"/>
                  </a:schemeClr>
                </a:solidFill>
              </a:rPr>
              <a:t>’ is used</a:t>
            </a:r>
          </a:p>
          <a:p>
            <a:pPr marL="342900" indent="-342900" algn="l">
              <a:buFont typeface="Wingdings" panose="05000000000000000000" pitchFamily="2" charset="2"/>
              <a:buChar char="Ø"/>
            </a:pPr>
            <a:r>
              <a:rPr lang="en-US" dirty="0">
                <a:solidFill>
                  <a:schemeClr val="accent6">
                    <a:lumMod val="50000"/>
                  </a:schemeClr>
                </a:solidFill>
              </a:rPr>
              <a:t>The most suitable hyperparameter is searched out of a list that we initialize ourselves</a:t>
            </a:r>
          </a:p>
        </p:txBody>
      </p:sp>
    </p:spTree>
    <p:extLst>
      <p:ext uri="{BB962C8B-B14F-4D97-AF65-F5344CB8AC3E}">
        <p14:creationId xmlns:p14="http://schemas.microsoft.com/office/powerpoint/2010/main" val="2300835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FB46A-0B40-42E0-8840-75BD7EB255E4}"/>
              </a:ext>
            </a:extLst>
          </p:cNvPr>
          <p:cNvSpPr>
            <a:spLocks noGrp="1"/>
          </p:cNvSpPr>
          <p:nvPr>
            <p:ph type="ctrTitle"/>
          </p:nvPr>
        </p:nvSpPr>
        <p:spPr>
          <a:xfrm>
            <a:off x="922047" y="914400"/>
            <a:ext cx="8574622" cy="1083075"/>
          </a:xfrm>
        </p:spPr>
        <p:txBody>
          <a:bodyPr/>
          <a:lstStyle/>
          <a:p>
            <a:pPr algn="l"/>
            <a:r>
              <a:rPr lang="en-US" sz="4800" dirty="0"/>
              <a:t>K nearest </a:t>
            </a:r>
            <a:r>
              <a:rPr lang="en-US" sz="4800" dirty="0" err="1"/>
              <a:t>neighbours</a:t>
            </a:r>
            <a:r>
              <a:rPr lang="en-US" sz="4800" dirty="0"/>
              <a:t> classification</a:t>
            </a:r>
          </a:p>
        </p:txBody>
      </p:sp>
      <p:sp>
        <p:nvSpPr>
          <p:cNvPr id="3" name="Subtitle 2">
            <a:extLst>
              <a:ext uri="{FF2B5EF4-FFF2-40B4-BE49-F238E27FC236}">
                <a16:creationId xmlns:a16="http://schemas.microsoft.com/office/drawing/2014/main" id="{56CC7357-476D-407A-AD11-17D11AEB2A81}"/>
              </a:ext>
            </a:extLst>
          </p:cNvPr>
          <p:cNvSpPr>
            <a:spLocks noGrp="1"/>
          </p:cNvSpPr>
          <p:nvPr>
            <p:ph type="subTitle" idx="1"/>
          </p:nvPr>
        </p:nvSpPr>
        <p:spPr>
          <a:xfrm>
            <a:off x="542766" y="3142449"/>
            <a:ext cx="9471245" cy="3094362"/>
          </a:xfrm>
        </p:spPr>
        <p:txBody>
          <a:bodyPr/>
          <a:lstStyle/>
          <a:p>
            <a:pPr marL="342900" indent="-342900" algn="l">
              <a:buFont typeface="Wingdings" panose="05000000000000000000" pitchFamily="2" charset="2"/>
              <a:buChar char="Ø"/>
            </a:pPr>
            <a:r>
              <a:rPr lang="en-US" dirty="0">
                <a:solidFill>
                  <a:schemeClr val="accent6">
                    <a:lumMod val="50000"/>
                  </a:schemeClr>
                </a:solidFill>
              </a:rPr>
              <a:t>Given a test document x, the algorithm identifies the k-nearest neighbors to x in the training set and accordingly judges the class label of x. It is a similarity based classifier.</a:t>
            </a:r>
          </a:p>
          <a:p>
            <a:pPr marL="342900" indent="-342900" algn="l">
              <a:buFont typeface="Wingdings" panose="05000000000000000000" pitchFamily="2" charset="2"/>
              <a:buChar char="Ø"/>
            </a:pPr>
            <a:r>
              <a:rPr lang="en-US" dirty="0">
                <a:solidFill>
                  <a:schemeClr val="accent6">
                    <a:lumMod val="50000"/>
                  </a:schemeClr>
                </a:solidFill>
              </a:rPr>
              <a:t>This algorithm is based on the similarity between instances in a particular data set. This similarity can be Euclidian/Manhattan/Cosine distance</a:t>
            </a:r>
          </a:p>
          <a:p>
            <a:pPr marL="342900" indent="-342900" algn="l">
              <a:buFont typeface="Wingdings" panose="05000000000000000000" pitchFamily="2" charset="2"/>
              <a:buChar char="Ø"/>
            </a:pPr>
            <a:r>
              <a:rPr lang="en-US" dirty="0">
                <a:solidFill>
                  <a:schemeClr val="accent6">
                    <a:lumMod val="50000"/>
                  </a:schemeClr>
                </a:solidFill>
              </a:rPr>
              <a:t>We have used the </a:t>
            </a:r>
            <a:r>
              <a:rPr lang="en-US" dirty="0" err="1">
                <a:solidFill>
                  <a:schemeClr val="accent6">
                    <a:lumMod val="50000"/>
                  </a:schemeClr>
                </a:solidFill>
              </a:rPr>
              <a:t>KNeighboursClassifier</a:t>
            </a:r>
            <a:r>
              <a:rPr lang="en-US" dirty="0">
                <a:solidFill>
                  <a:schemeClr val="accent6">
                    <a:lumMod val="50000"/>
                  </a:schemeClr>
                </a:solidFill>
              </a:rPr>
              <a:t> provided by </a:t>
            </a:r>
            <a:r>
              <a:rPr lang="en-US" dirty="0" err="1">
                <a:solidFill>
                  <a:schemeClr val="accent6">
                    <a:lumMod val="50000"/>
                  </a:schemeClr>
                </a:solidFill>
              </a:rPr>
              <a:t>sklearn.neighbors</a:t>
            </a:r>
            <a:endParaRPr lang="en-US" dirty="0">
              <a:solidFill>
                <a:schemeClr val="accent6">
                  <a:lumMod val="50000"/>
                </a:schemeClr>
              </a:solidFill>
            </a:endParaRPr>
          </a:p>
          <a:p>
            <a:pPr marL="342900" indent="-342900" algn="l">
              <a:buFont typeface="Wingdings" panose="05000000000000000000" pitchFamily="2" charset="2"/>
              <a:buChar char="Ø"/>
            </a:pPr>
            <a:endParaRPr lang="en-US" dirty="0">
              <a:solidFill>
                <a:schemeClr val="accent6">
                  <a:lumMod val="50000"/>
                </a:schemeClr>
              </a:solidFill>
            </a:endParaRPr>
          </a:p>
        </p:txBody>
      </p:sp>
    </p:spTree>
    <p:extLst>
      <p:ext uri="{BB962C8B-B14F-4D97-AF65-F5344CB8AC3E}">
        <p14:creationId xmlns:p14="http://schemas.microsoft.com/office/powerpoint/2010/main" val="1515864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C1B06-D348-45E0-ACF5-AC01EF4F7B7B}"/>
              </a:ext>
            </a:extLst>
          </p:cNvPr>
          <p:cNvSpPr>
            <a:spLocks noGrp="1"/>
          </p:cNvSpPr>
          <p:nvPr>
            <p:ph type="ctrTitle"/>
          </p:nvPr>
        </p:nvSpPr>
        <p:spPr>
          <a:xfrm>
            <a:off x="-143273" y="328474"/>
            <a:ext cx="7556127" cy="807868"/>
          </a:xfrm>
        </p:spPr>
        <p:txBody>
          <a:bodyPr>
            <a:noAutofit/>
          </a:bodyPr>
          <a:lstStyle/>
          <a:p>
            <a:r>
              <a:rPr lang="en-US" sz="4800" dirty="0"/>
              <a:t>Naïve Bayes Classifier</a:t>
            </a:r>
          </a:p>
        </p:txBody>
      </p:sp>
      <p:sp>
        <p:nvSpPr>
          <p:cNvPr id="3" name="Subtitle 2">
            <a:extLst>
              <a:ext uri="{FF2B5EF4-FFF2-40B4-BE49-F238E27FC236}">
                <a16:creationId xmlns:a16="http://schemas.microsoft.com/office/drawing/2014/main" id="{2E6DD802-D2D3-44DA-AFE9-A5C2F1FC4DFC}"/>
              </a:ext>
            </a:extLst>
          </p:cNvPr>
          <p:cNvSpPr>
            <a:spLocks noGrp="1"/>
          </p:cNvSpPr>
          <p:nvPr>
            <p:ph type="subTitle" idx="1"/>
          </p:nvPr>
        </p:nvSpPr>
        <p:spPr>
          <a:xfrm>
            <a:off x="807868" y="2157274"/>
            <a:ext cx="8786455" cy="4124172"/>
          </a:xfrm>
        </p:spPr>
        <p:txBody>
          <a:bodyPr>
            <a:normAutofit fontScale="85000" lnSpcReduction="20000"/>
          </a:bodyPr>
          <a:lstStyle/>
          <a:p>
            <a:pPr marL="342900" indent="-342900" algn="l">
              <a:buFont typeface="Wingdings" panose="05000000000000000000" pitchFamily="2" charset="2"/>
              <a:buChar char="Ø"/>
            </a:pPr>
            <a:r>
              <a:rPr lang="en-US" dirty="0">
                <a:solidFill>
                  <a:schemeClr val="accent6">
                    <a:lumMod val="50000"/>
                  </a:schemeClr>
                </a:solidFill>
              </a:rPr>
              <a:t>This is a probabilistic classifier based on the principals of Bayes theorem and conditional probability. It assumes conditional independence between all features of the data.</a:t>
            </a:r>
          </a:p>
          <a:p>
            <a:pPr marL="342900" indent="-342900" algn="l">
              <a:buFont typeface="Wingdings" panose="05000000000000000000" pitchFamily="2" charset="2"/>
              <a:buChar char="Ø"/>
            </a:pPr>
            <a:r>
              <a:rPr lang="en-US" dirty="0">
                <a:solidFill>
                  <a:schemeClr val="accent6">
                    <a:lumMod val="50000"/>
                  </a:schemeClr>
                </a:solidFill>
              </a:rPr>
              <a:t>The probability that a dataset X with n features is classified into class C is:</a:t>
            </a:r>
          </a:p>
          <a:p>
            <a:pPr algn="l"/>
            <a:r>
              <a:rPr lang="en-US" dirty="0"/>
              <a:t>P(C/X) = P(X/C)*P(C)/P(X)</a:t>
            </a:r>
          </a:p>
          <a:p>
            <a:pPr algn="l"/>
            <a:r>
              <a:rPr lang="en-US" dirty="0"/>
              <a:t>	 = P(x1, x2, x3, …, x4/C)*P(C)/P(X)</a:t>
            </a:r>
          </a:p>
          <a:p>
            <a:pPr algn="l"/>
            <a:r>
              <a:rPr lang="en-US" dirty="0"/>
              <a:t>	 = P(x1/C)*P(x2/C)*…*P(</a:t>
            </a:r>
            <a:r>
              <a:rPr lang="en-US" dirty="0" err="1"/>
              <a:t>xn</a:t>
            </a:r>
            <a:r>
              <a:rPr lang="en-US" dirty="0"/>
              <a:t>/C)/P(X) ------------ (1)</a:t>
            </a:r>
          </a:p>
          <a:p>
            <a:pPr marL="342900" indent="-342900" algn="l">
              <a:buFont typeface="Wingdings" panose="05000000000000000000" pitchFamily="2" charset="2"/>
              <a:buChar char="Ø"/>
            </a:pPr>
            <a:r>
              <a:rPr lang="en-US" dirty="0">
                <a:solidFill>
                  <a:schemeClr val="accent6">
                    <a:lumMod val="50000"/>
                  </a:schemeClr>
                </a:solidFill>
              </a:rPr>
              <a:t>Laplace smoothing: </a:t>
            </a:r>
          </a:p>
          <a:p>
            <a:pPr algn="l"/>
            <a:r>
              <a:rPr lang="en-US" dirty="0"/>
              <a:t>P(xi/C) = (n(xi, y) + alpha)/(n(y) + alpha*k) ---------------(2)</a:t>
            </a:r>
          </a:p>
          <a:p>
            <a:pPr algn="l"/>
            <a:r>
              <a:rPr lang="en-US" dirty="0">
                <a:solidFill>
                  <a:schemeClr val="accent6">
                    <a:lumMod val="50000"/>
                  </a:schemeClr>
                </a:solidFill>
              </a:rPr>
              <a:t>Where, n(xi, y) = the number of times xi is present with y = 1</a:t>
            </a:r>
          </a:p>
          <a:p>
            <a:pPr algn="l"/>
            <a:r>
              <a:rPr lang="en-US" dirty="0">
                <a:solidFill>
                  <a:schemeClr val="accent6">
                    <a:lumMod val="50000"/>
                  </a:schemeClr>
                </a:solidFill>
              </a:rPr>
              <a:t>	 alpha = smoothing hyperparameter</a:t>
            </a:r>
          </a:p>
          <a:p>
            <a:pPr algn="l"/>
            <a:r>
              <a:rPr lang="en-US" dirty="0">
                <a:solidFill>
                  <a:schemeClr val="accent6">
                    <a:lumMod val="50000"/>
                  </a:schemeClr>
                </a:solidFill>
              </a:rPr>
              <a:t>	 k = number of distinct values xi can take</a:t>
            </a:r>
          </a:p>
          <a:p>
            <a:pPr marL="342900" indent="-342900" algn="l">
              <a:buFont typeface="Wingdings" panose="05000000000000000000" pitchFamily="2" charset="2"/>
              <a:buChar char="Ø"/>
            </a:pPr>
            <a:r>
              <a:rPr lang="en-US" dirty="0">
                <a:solidFill>
                  <a:schemeClr val="accent6">
                    <a:lumMod val="50000"/>
                  </a:schemeClr>
                </a:solidFill>
              </a:rPr>
              <a:t>This classifier has been seen to perform significantly well on text data using term frequency type featurization techniques as it we get multinomially distributed data from the same.</a:t>
            </a:r>
          </a:p>
          <a:p>
            <a:pPr marL="342900" indent="-342900" algn="l">
              <a:buFont typeface="Wingdings" panose="05000000000000000000" pitchFamily="2" charset="2"/>
              <a:buChar char="Ø"/>
            </a:pPr>
            <a:r>
              <a:rPr lang="en-US" dirty="0">
                <a:solidFill>
                  <a:schemeClr val="accent6">
                    <a:lumMod val="50000"/>
                  </a:schemeClr>
                </a:solidFill>
              </a:rPr>
              <a:t>We have made use of the </a:t>
            </a:r>
            <a:r>
              <a:rPr lang="en-US" dirty="0" err="1">
                <a:solidFill>
                  <a:schemeClr val="accent6">
                    <a:lumMod val="50000"/>
                  </a:schemeClr>
                </a:solidFill>
              </a:rPr>
              <a:t>MultinomialNB</a:t>
            </a:r>
            <a:r>
              <a:rPr lang="en-US" dirty="0">
                <a:solidFill>
                  <a:schemeClr val="accent6">
                    <a:lumMod val="50000"/>
                  </a:schemeClr>
                </a:solidFill>
              </a:rPr>
              <a:t> classifier provided by </a:t>
            </a:r>
            <a:r>
              <a:rPr lang="en-US" dirty="0" err="1">
                <a:solidFill>
                  <a:schemeClr val="accent6">
                    <a:lumMod val="50000"/>
                  </a:schemeClr>
                </a:solidFill>
              </a:rPr>
              <a:t>sklearn.naive_bayes</a:t>
            </a:r>
            <a:r>
              <a:rPr lang="en-US" dirty="0">
                <a:solidFill>
                  <a:schemeClr val="accent6">
                    <a:lumMod val="50000"/>
                  </a:schemeClr>
                </a:solidFill>
              </a:rPr>
              <a:t>.</a:t>
            </a:r>
          </a:p>
          <a:p>
            <a:pPr marL="342900" indent="-342900" algn="l">
              <a:buFont typeface="Arial" panose="020B0604020202020204" pitchFamily="34" charset="0"/>
              <a:buChar char="•"/>
            </a:pPr>
            <a:endParaRPr lang="en-US" dirty="0">
              <a:solidFill>
                <a:schemeClr val="accent6">
                  <a:lumMod val="50000"/>
                </a:schemeClr>
              </a:solidFill>
            </a:endParaRPr>
          </a:p>
        </p:txBody>
      </p:sp>
    </p:spTree>
    <p:extLst>
      <p:ext uri="{BB962C8B-B14F-4D97-AF65-F5344CB8AC3E}">
        <p14:creationId xmlns:p14="http://schemas.microsoft.com/office/powerpoint/2010/main" val="38818573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7FEC3-10D0-4E7E-83FB-08F90681420A}"/>
              </a:ext>
            </a:extLst>
          </p:cNvPr>
          <p:cNvSpPr>
            <a:spLocks noGrp="1"/>
          </p:cNvSpPr>
          <p:nvPr>
            <p:ph type="ctrTitle"/>
          </p:nvPr>
        </p:nvSpPr>
        <p:spPr>
          <a:xfrm>
            <a:off x="-1039916" y="79899"/>
            <a:ext cx="7502861" cy="1100830"/>
          </a:xfrm>
        </p:spPr>
        <p:txBody>
          <a:bodyPr>
            <a:normAutofit/>
          </a:bodyPr>
          <a:lstStyle/>
          <a:p>
            <a:r>
              <a:rPr lang="en-US" sz="4800" dirty="0"/>
              <a:t>Logistic Regression</a:t>
            </a:r>
          </a:p>
        </p:txBody>
      </p:sp>
      <p:sp>
        <p:nvSpPr>
          <p:cNvPr id="3" name="Subtitle 2">
            <a:extLst>
              <a:ext uri="{FF2B5EF4-FFF2-40B4-BE49-F238E27FC236}">
                <a16:creationId xmlns:a16="http://schemas.microsoft.com/office/drawing/2014/main" id="{7F1456A5-A0E5-4B76-84FF-090D4BF3E2FD}"/>
              </a:ext>
            </a:extLst>
          </p:cNvPr>
          <p:cNvSpPr>
            <a:spLocks noGrp="1"/>
          </p:cNvSpPr>
          <p:nvPr>
            <p:ph type="subTitle" idx="1"/>
          </p:nvPr>
        </p:nvSpPr>
        <p:spPr>
          <a:xfrm>
            <a:off x="887768" y="1180728"/>
            <a:ext cx="9256972" cy="5326603"/>
          </a:xfrm>
        </p:spPr>
        <p:txBody>
          <a:bodyPr>
            <a:normAutofit/>
          </a:bodyPr>
          <a:lstStyle/>
          <a:p>
            <a:pPr marL="285750" indent="-285750" algn="l">
              <a:buFont typeface="Wingdings" panose="05000000000000000000" pitchFamily="2" charset="2"/>
              <a:buChar char="Ø"/>
            </a:pPr>
            <a:r>
              <a:rPr lang="en-US" dirty="0">
                <a:solidFill>
                  <a:schemeClr val="accent6">
                    <a:lumMod val="50000"/>
                  </a:schemeClr>
                </a:solidFill>
              </a:rPr>
              <a:t>The basic idea of this algorithm is to find a hyperplane that most appropriately separates two classes from one another in the multidimensional vector space</a:t>
            </a:r>
          </a:p>
          <a:p>
            <a:pPr marL="342900" indent="-342900" algn="l">
              <a:buFont typeface="Wingdings" panose="05000000000000000000" pitchFamily="2" charset="2"/>
              <a:buChar char="Ø"/>
            </a:pPr>
            <a:r>
              <a:rPr lang="en-US" dirty="0">
                <a:solidFill>
                  <a:schemeClr val="accent6">
                    <a:lumMod val="50000"/>
                  </a:schemeClr>
                </a:solidFill>
              </a:rPr>
              <a:t>The optimization problem can be converted to the following mathematical equations:</a:t>
            </a:r>
          </a:p>
          <a:p>
            <a:pPr marL="342900" indent="-342900" algn="l">
              <a:buFont typeface="Wingdings" panose="05000000000000000000" pitchFamily="2" charset="2"/>
              <a:buChar char="Ø"/>
            </a:pPr>
            <a:endParaRPr lang="en-US" dirty="0">
              <a:solidFill>
                <a:schemeClr val="accent6">
                  <a:lumMod val="50000"/>
                </a:schemeClr>
              </a:solidFill>
            </a:endParaRPr>
          </a:p>
          <a:p>
            <a:pPr marL="342900" indent="-342900" algn="l">
              <a:buFont typeface="Wingdings" panose="05000000000000000000" pitchFamily="2" charset="2"/>
              <a:buChar char="Ø"/>
            </a:pPr>
            <a:endParaRPr lang="en-US" dirty="0">
              <a:solidFill>
                <a:schemeClr val="accent6">
                  <a:lumMod val="50000"/>
                </a:schemeClr>
              </a:solidFill>
            </a:endParaRPr>
          </a:p>
          <a:p>
            <a:pPr marL="342900" indent="-342900" algn="l">
              <a:buFont typeface="Wingdings" panose="05000000000000000000" pitchFamily="2" charset="2"/>
              <a:buChar char="Ø"/>
            </a:pPr>
            <a:endParaRPr lang="en-US" dirty="0">
              <a:solidFill>
                <a:schemeClr val="accent6">
                  <a:lumMod val="50000"/>
                </a:schemeClr>
              </a:solidFill>
            </a:endParaRPr>
          </a:p>
          <a:p>
            <a:pPr marL="342900" indent="-342900" algn="l">
              <a:buFont typeface="Wingdings" panose="05000000000000000000" pitchFamily="2" charset="2"/>
              <a:buChar char="Ø"/>
            </a:pPr>
            <a:endParaRPr lang="en-US" dirty="0">
              <a:solidFill>
                <a:schemeClr val="accent6">
                  <a:lumMod val="50000"/>
                </a:schemeClr>
              </a:solidFill>
            </a:endParaRPr>
          </a:p>
          <a:p>
            <a:pPr marL="342900" indent="-342900" algn="l">
              <a:buFont typeface="Wingdings" panose="05000000000000000000" pitchFamily="2" charset="2"/>
              <a:buChar char="Ø"/>
            </a:pPr>
            <a:endParaRPr lang="en-US" dirty="0">
              <a:solidFill>
                <a:schemeClr val="accent6">
                  <a:lumMod val="50000"/>
                </a:schemeClr>
              </a:solidFill>
            </a:endParaRPr>
          </a:p>
          <a:p>
            <a:pPr marL="342900" indent="-342900" algn="l">
              <a:buFont typeface="Wingdings" panose="05000000000000000000" pitchFamily="2" charset="2"/>
              <a:buChar char="Ø"/>
            </a:pPr>
            <a:endParaRPr lang="en-US" dirty="0">
              <a:solidFill>
                <a:schemeClr val="accent6">
                  <a:lumMod val="50000"/>
                </a:schemeClr>
              </a:solidFill>
            </a:endParaRPr>
          </a:p>
          <a:p>
            <a:pPr marL="342900" indent="-342900" algn="l">
              <a:buFont typeface="Wingdings" panose="05000000000000000000" pitchFamily="2" charset="2"/>
              <a:buChar char="Ø"/>
            </a:pPr>
            <a:endParaRPr lang="en-US" dirty="0">
              <a:solidFill>
                <a:schemeClr val="accent6">
                  <a:lumMod val="50000"/>
                </a:schemeClr>
              </a:solidFill>
            </a:endParaRPr>
          </a:p>
          <a:p>
            <a:pPr marL="342900" indent="-342900" algn="l">
              <a:buFont typeface="Wingdings" panose="05000000000000000000" pitchFamily="2" charset="2"/>
              <a:buChar char="Ø"/>
            </a:pPr>
            <a:endParaRPr lang="en-US" dirty="0">
              <a:solidFill>
                <a:schemeClr val="accent6">
                  <a:lumMod val="50000"/>
                </a:schemeClr>
              </a:solidFill>
            </a:endParaRPr>
          </a:p>
          <a:p>
            <a:pPr marL="342900" indent="-342900" algn="l">
              <a:buFont typeface="Wingdings" panose="05000000000000000000" pitchFamily="2" charset="2"/>
              <a:buChar char="Ø"/>
            </a:pPr>
            <a:r>
              <a:rPr lang="en-US" dirty="0">
                <a:solidFill>
                  <a:schemeClr val="accent6">
                    <a:lumMod val="50000"/>
                  </a:schemeClr>
                </a:solidFill>
              </a:rPr>
              <a:t>This algorithm automatically penalizes for the extent of misclassification and softens the effect of outliers due to the sigmoid function.</a:t>
            </a:r>
          </a:p>
          <a:p>
            <a:pPr marL="342900" indent="-342900" algn="l">
              <a:buFont typeface="Wingdings" panose="05000000000000000000" pitchFamily="2" charset="2"/>
              <a:buChar char="Ø"/>
            </a:pPr>
            <a:endParaRPr lang="en-US" dirty="0">
              <a:solidFill>
                <a:schemeClr val="accent6">
                  <a:lumMod val="50000"/>
                </a:schemeClr>
              </a:solidFill>
            </a:endParaRPr>
          </a:p>
          <a:p>
            <a:pPr marL="342900" indent="-342900" algn="l">
              <a:buFont typeface="Wingdings" panose="05000000000000000000" pitchFamily="2" charset="2"/>
              <a:buChar char="Ø"/>
            </a:pPr>
            <a:endParaRPr lang="en-US" dirty="0">
              <a:solidFill>
                <a:schemeClr val="accent6">
                  <a:lumMod val="50000"/>
                </a:schemeClr>
              </a:solidFill>
            </a:endParaRPr>
          </a:p>
          <a:p>
            <a:pPr marL="342900" indent="-342900" algn="l">
              <a:buFont typeface="Wingdings" panose="05000000000000000000" pitchFamily="2" charset="2"/>
              <a:buChar char="Ø"/>
            </a:pPr>
            <a:endParaRPr lang="en-US" dirty="0">
              <a:solidFill>
                <a:schemeClr val="accent6">
                  <a:lumMod val="50000"/>
                </a:schemeClr>
              </a:solidFill>
            </a:endParaRPr>
          </a:p>
          <a:p>
            <a:pPr marL="342900" indent="-342900" algn="l">
              <a:buFont typeface="Wingdings" panose="05000000000000000000" pitchFamily="2" charset="2"/>
              <a:buChar char="Ø"/>
            </a:pPr>
            <a:endParaRPr lang="en-US" dirty="0">
              <a:solidFill>
                <a:schemeClr val="accent6">
                  <a:lumMod val="50000"/>
                </a:schemeClr>
              </a:solidFill>
            </a:endParaRPr>
          </a:p>
          <a:p>
            <a:pPr marL="342900" indent="-342900" algn="l">
              <a:buFont typeface="Wingdings" panose="05000000000000000000" pitchFamily="2" charset="2"/>
              <a:buChar char="Ø"/>
            </a:pPr>
            <a:endParaRPr lang="en-US" dirty="0">
              <a:solidFill>
                <a:schemeClr val="accent6">
                  <a:lumMod val="50000"/>
                </a:schemeClr>
              </a:solidFill>
            </a:endParaRPr>
          </a:p>
          <a:p>
            <a:pPr marL="342900" indent="-342900" algn="l">
              <a:buFont typeface="Wingdings" panose="05000000000000000000" pitchFamily="2" charset="2"/>
              <a:buChar char="Ø"/>
            </a:pPr>
            <a:endParaRPr lang="en-US" dirty="0">
              <a:solidFill>
                <a:schemeClr val="accent6">
                  <a:lumMod val="50000"/>
                </a:schemeClr>
              </a:solidFill>
            </a:endParaRPr>
          </a:p>
          <a:p>
            <a:pPr marL="342900" indent="-342900" algn="l">
              <a:buFont typeface="Wingdings" panose="05000000000000000000" pitchFamily="2" charset="2"/>
              <a:buChar char="Ø"/>
            </a:pPr>
            <a:endParaRPr lang="en-US" dirty="0">
              <a:solidFill>
                <a:schemeClr val="accent6">
                  <a:lumMod val="50000"/>
                </a:schemeClr>
              </a:solidFill>
            </a:endParaRPr>
          </a:p>
          <a:p>
            <a:pPr marL="342900" indent="-342900" algn="l">
              <a:buFont typeface="Wingdings" panose="05000000000000000000" pitchFamily="2" charset="2"/>
              <a:buChar char="Ø"/>
            </a:pPr>
            <a:endParaRPr lang="en-US" dirty="0">
              <a:solidFill>
                <a:schemeClr val="accent6">
                  <a:lumMod val="50000"/>
                </a:schemeClr>
              </a:solidFill>
            </a:endParaRPr>
          </a:p>
          <a:p>
            <a:pPr algn="l"/>
            <a:endParaRPr lang="en-US" dirty="0">
              <a:solidFill>
                <a:schemeClr val="accent6">
                  <a:lumMod val="50000"/>
                </a:schemeClr>
              </a:solidFill>
            </a:endParaRPr>
          </a:p>
          <a:p>
            <a:pPr marL="342900" indent="-342900" algn="l">
              <a:buFont typeface="Arial" panose="020B0604020202020204" pitchFamily="34" charset="0"/>
              <a:buChar char="•"/>
            </a:pPr>
            <a:endParaRPr lang="en-US" b="1" dirty="0">
              <a:solidFill>
                <a:schemeClr val="accent6">
                  <a:lumMod val="50000"/>
                </a:schemeClr>
              </a:solidFill>
            </a:endParaRPr>
          </a:p>
        </p:txBody>
      </p:sp>
      <p:pic>
        <p:nvPicPr>
          <p:cNvPr id="4" name="Picture 3">
            <a:extLst>
              <a:ext uri="{FF2B5EF4-FFF2-40B4-BE49-F238E27FC236}">
                <a16:creationId xmlns:a16="http://schemas.microsoft.com/office/drawing/2014/main" id="{DA0C9F9F-7FF3-43DB-B332-AFECA194402F}"/>
              </a:ext>
            </a:extLst>
          </p:cNvPr>
          <p:cNvPicPr/>
          <p:nvPr/>
        </p:nvPicPr>
        <p:blipFill rotWithShape="1">
          <a:blip r:embed="rId2"/>
          <a:srcRect l="24538" t="30534" r="27838" b="15732"/>
          <a:stretch/>
        </p:blipFill>
        <p:spPr bwMode="auto">
          <a:xfrm>
            <a:off x="2116107" y="2494130"/>
            <a:ext cx="6326558" cy="302778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0689071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AB68F-850F-4211-B125-10BC5D0E3536}"/>
              </a:ext>
            </a:extLst>
          </p:cNvPr>
          <p:cNvSpPr>
            <a:spLocks noGrp="1"/>
          </p:cNvSpPr>
          <p:nvPr>
            <p:ph type="title"/>
          </p:nvPr>
        </p:nvSpPr>
        <p:spPr>
          <a:xfrm>
            <a:off x="677333" y="357080"/>
            <a:ext cx="8596668" cy="1320800"/>
          </a:xfrm>
        </p:spPr>
        <p:txBody>
          <a:bodyPr>
            <a:normAutofit fontScale="90000"/>
          </a:bodyPr>
          <a:lstStyle/>
          <a:p>
            <a:r>
              <a:rPr lang="en-US" sz="4800" dirty="0"/>
              <a:t>Support Vector Machines (Linear SVM)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A4DCEC1-A3BB-4620-8794-6A3F97EA0550}"/>
                  </a:ext>
                </a:extLst>
              </p:cNvPr>
              <p:cNvSpPr>
                <a:spLocks noGrp="1"/>
              </p:cNvSpPr>
              <p:nvPr>
                <p:ph idx="1"/>
              </p:nvPr>
            </p:nvSpPr>
            <p:spPr>
              <a:xfrm>
                <a:off x="579679" y="1890945"/>
                <a:ext cx="9114736" cy="4091002"/>
              </a:xfrm>
            </p:spPr>
            <p:txBody>
              <a:bodyPr>
                <a:normAutofit fontScale="92500" lnSpcReduction="10000"/>
              </a:bodyPr>
              <a:lstStyle/>
              <a:p>
                <a:pPr>
                  <a:buFont typeface="Wingdings" panose="05000000000000000000" pitchFamily="2" charset="2"/>
                  <a:buChar char="Ø"/>
                </a:pPr>
                <a:r>
                  <a:rPr lang="en-US" dirty="0"/>
                  <a:t>The key idea of support vector machines is to separate positive and negative points in a data set, as widely as possible. </a:t>
                </a:r>
                <a:endParaRPr lang="en-US" i="1"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𝜋</m:t>
                      </m:r>
                      <m:r>
                        <a:rPr lang="en-US" i="1">
                          <a:latin typeface="Cambria Math" panose="02040503050406030204" pitchFamily="18" charset="0"/>
                        </a:rPr>
                        <m:t>+: </m:t>
                      </m:r>
                      <m:r>
                        <a:rPr lang="en-US" i="1">
                          <a:latin typeface="Cambria Math" panose="02040503050406030204" pitchFamily="18" charset="0"/>
                        </a:rPr>
                        <m:t>𝑤𝑇</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𝑏</m:t>
                      </m:r>
                      <m:r>
                        <a:rPr lang="en-US" i="1">
                          <a:latin typeface="Cambria Math" panose="02040503050406030204" pitchFamily="18" charset="0"/>
                        </a:rPr>
                        <m:t>=1</m:t>
                      </m:r>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𝜋</m:t>
                      </m:r>
                      <m:r>
                        <a:rPr lang="en-US" i="1">
                          <a:latin typeface="Cambria Math" panose="02040503050406030204" pitchFamily="18" charset="0"/>
                        </a:rPr>
                        <m:t>−: </m:t>
                      </m:r>
                      <m:r>
                        <a:rPr lang="en-US" i="1">
                          <a:latin typeface="Cambria Math" panose="02040503050406030204" pitchFamily="18" charset="0"/>
                        </a:rPr>
                        <m:t>𝑤𝑇</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𝑏</m:t>
                      </m:r>
                      <m:r>
                        <a:rPr lang="en-US" i="1">
                          <a:latin typeface="Cambria Math" panose="02040503050406030204" pitchFamily="18" charset="0"/>
                        </a:rPr>
                        <m:t>=−1</m:t>
                      </m:r>
                    </m:oMath>
                  </m:oMathPara>
                </a14:m>
                <a:endParaRPr lang="en-US" i="1"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𝜋</m:t>
                      </m:r>
                      <m:r>
                        <a:rPr lang="en-US" i="1">
                          <a:latin typeface="Cambria Math" panose="02040503050406030204" pitchFamily="18" charset="0"/>
                        </a:rPr>
                        <m:t>: </m:t>
                      </m:r>
                      <m:r>
                        <a:rPr lang="en-US" i="1">
                          <a:latin typeface="Cambria Math" panose="02040503050406030204" pitchFamily="18" charset="0"/>
                        </a:rPr>
                        <m:t>𝑤𝑇</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𝑏</m:t>
                      </m:r>
                      <m:r>
                        <a:rPr lang="en-US" i="1">
                          <a:latin typeface="Cambria Math" panose="02040503050406030204" pitchFamily="18" charset="0"/>
                        </a:rPr>
                        <m:t>=0</m:t>
                      </m:r>
                    </m:oMath>
                  </m:oMathPara>
                </a14:m>
                <a:endParaRPr lang="en-US" dirty="0"/>
              </a:p>
              <a:p>
                <a:pPr marL="0" indent="0">
                  <a:buNone/>
                </a:pPr>
                <a:r>
                  <a:rPr lang="en-US" dirty="0"/>
                  <a:t> 	Where, </a:t>
                </a:r>
                <a:r>
                  <a:rPr lang="en-US" dirty="0" err="1"/>
                  <a:t>wT</a:t>
                </a:r>
                <a:r>
                  <a:rPr lang="en-US" dirty="0"/>
                  <a:t> = transpose of the weight vector </a:t>
                </a:r>
              </a:p>
              <a:p>
                <a:pPr marL="0" indent="0">
                  <a:buNone/>
                </a:pPr>
                <a:r>
                  <a:rPr lang="en-US" dirty="0"/>
                  <a:t>	  b = intercept of the planes</a:t>
                </a:r>
              </a:p>
              <a:p>
                <a:pPr marL="0" indent="0">
                  <a:buNone/>
                </a:pPr>
                <a:r>
                  <a:rPr lang="en-US" dirty="0"/>
                  <a:t>	  x = vector corresponding to a data point </a:t>
                </a:r>
              </a:p>
              <a:p>
                <a:pPr>
                  <a:buFont typeface="Wingdings" panose="05000000000000000000" pitchFamily="2" charset="2"/>
                  <a:buChar char="Ø"/>
                </a:pPr>
                <a:r>
                  <a:rPr lang="en-US" dirty="0"/>
                  <a:t>The value of the margin between the planes would be 2/|w|.</a:t>
                </a:r>
              </a:p>
              <a:p>
                <a:pPr>
                  <a:buFont typeface="Wingdings" panose="05000000000000000000" pitchFamily="2" charset="2"/>
                  <a:buChar char="Ø"/>
                </a:pPr>
                <a:r>
                  <a:rPr lang="en-US" dirty="0"/>
                  <a:t>	 </a:t>
                </a:r>
                <a:r>
                  <a:rPr lang="en-US" dirty="0" err="1"/>
                  <a:t>zi</a:t>
                </a:r>
                <a:r>
                  <a:rPr lang="en-US" dirty="0"/>
                  <a:t> = </a:t>
                </a:r>
                <a:r>
                  <a:rPr lang="en-US" dirty="0" err="1"/>
                  <a:t>yi</a:t>
                </a:r>
                <a:r>
                  <a:rPr lang="en-US" dirty="0"/>
                  <a:t>(</a:t>
                </a:r>
                <a:r>
                  <a:rPr lang="en-US" dirty="0" err="1"/>
                  <a:t>wT</a:t>
                </a:r>
                <a:r>
                  <a:rPr lang="en-US" dirty="0"/>
                  <a:t>*x + b) , </a:t>
                </a:r>
                <a:r>
                  <a:rPr lang="en-US" dirty="0" err="1"/>
                  <a:t>ξi</a:t>
                </a:r>
                <a:r>
                  <a:rPr lang="en-US" dirty="0"/>
                  <a:t> = 1- </a:t>
                </a:r>
                <a:r>
                  <a:rPr lang="en-US" dirty="0" err="1"/>
                  <a:t>zi</a:t>
                </a:r>
                <a:endParaRPr lang="en-US" dirty="0"/>
              </a:p>
              <a:p>
                <a:pPr>
                  <a:buFont typeface="Wingdings" panose="05000000000000000000" pitchFamily="2" charset="2"/>
                  <a:buChar char="Ø"/>
                </a:pPr>
                <a14:m>
                  <m:oMath xmlns:m="http://schemas.openxmlformats.org/officeDocument/2006/math">
                    <m:r>
                      <a:rPr lang="en-US">
                        <a:latin typeface="Cambria Math" panose="02040503050406030204" pitchFamily="18" charset="0"/>
                      </a:rPr>
                      <m:t>(</m:t>
                    </m:r>
                    <m:r>
                      <m:rPr>
                        <m:sty m:val="p"/>
                      </m:rPr>
                      <a:rPr lang="en-US">
                        <a:latin typeface="Cambria Math" panose="02040503050406030204" pitchFamily="18" charset="0"/>
                      </a:rPr>
                      <m:t>w</m:t>
                    </m:r>
                    <m:r>
                      <a:rPr lang="en-US" i="1">
                        <a:latin typeface="Cambria Math" panose="02040503050406030204" pitchFamily="18" charset="0"/>
                      </a:rPr>
                      <m:t>∗</m:t>
                    </m:r>
                    <m:r>
                      <a:rPr lang="en-US">
                        <a:latin typeface="Cambria Math" panose="02040503050406030204" pitchFamily="18" charset="0"/>
                      </a:rPr>
                      <m:t>, </m:t>
                    </m:r>
                    <m:r>
                      <m:rPr>
                        <m:sty m:val="p"/>
                      </m:rPr>
                      <a:rPr lang="en-US">
                        <a:latin typeface="Cambria Math" panose="02040503050406030204" pitchFamily="18" charset="0"/>
                      </a:rPr>
                      <m:t>b</m:t>
                    </m:r>
                    <m:r>
                      <a:rPr lang="en-US" i="1">
                        <a:latin typeface="Cambria Math" panose="02040503050406030204" pitchFamily="18" charset="0"/>
                      </a:rPr>
                      <m:t>∗</m:t>
                    </m:r>
                    <m:r>
                      <a:rPr lang="en-US">
                        <a:latin typeface="Cambria Math" panose="02040503050406030204" pitchFamily="18" charset="0"/>
                      </a:rPr>
                      <m:t>) = </m:t>
                    </m:r>
                    <m:r>
                      <m:rPr>
                        <m:sty m:val="p"/>
                      </m:rPr>
                      <a:rPr lang="en-US">
                        <a:latin typeface="Cambria Math" panose="02040503050406030204" pitchFamily="18" charset="0"/>
                      </a:rPr>
                      <m:t>argmin</m:t>
                    </m:r>
                    <m:r>
                      <a:rPr lang="en-US">
                        <a:latin typeface="Cambria Math" panose="02040503050406030204" pitchFamily="18" charset="0"/>
                      </a:rPr>
                      <m:t>(</m:t>
                    </m:r>
                    <m:r>
                      <m:rPr>
                        <m:sty m:val="p"/>
                      </m:rPr>
                      <a:rPr lang="en-US">
                        <a:latin typeface="Cambria Math" panose="02040503050406030204" pitchFamily="18" charset="0"/>
                      </a:rPr>
                      <m:t>w</m:t>
                    </m:r>
                    <m:r>
                      <a:rPr lang="en-US">
                        <a:latin typeface="Cambria Math" panose="02040503050406030204" pitchFamily="18" charset="0"/>
                      </a:rPr>
                      <m:t>, </m:t>
                    </m:r>
                    <m:r>
                      <m:rPr>
                        <m:sty m:val="p"/>
                      </m:rPr>
                      <a:rPr lang="en-US">
                        <a:latin typeface="Cambria Math" panose="02040503050406030204" pitchFamily="18" charset="0"/>
                      </a:rPr>
                      <m:t>b</m:t>
                    </m:r>
                    <m:r>
                      <a:rPr lang="en-US">
                        <a:latin typeface="Cambria Math" panose="02040503050406030204" pitchFamily="18" charset="0"/>
                      </a:rPr>
                      <m:t>){|</m:t>
                    </m:r>
                    <m:r>
                      <m:rPr>
                        <m:sty m:val="p"/>
                      </m:rPr>
                      <a:rPr lang="en-US">
                        <a:latin typeface="Cambria Math" panose="02040503050406030204" pitchFamily="18" charset="0"/>
                      </a:rPr>
                      <m:t>w</m:t>
                    </m:r>
                    <m:r>
                      <a:rPr lang="en-US">
                        <a:latin typeface="Cambria Math" panose="02040503050406030204" pitchFamily="18" charset="0"/>
                      </a:rPr>
                      <m:t>|/2 +</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𝐶</m:t>
                        </m:r>
                      </m:num>
                      <m:den>
                        <m:r>
                          <a:rPr lang="en-US" i="1">
                            <a:latin typeface="Cambria Math" panose="02040503050406030204" pitchFamily="18" charset="0"/>
                          </a:rPr>
                          <m:t>𝑛</m:t>
                        </m:r>
                      </m:den>
                    </m:f>
                    <m:r>
                      <a:rPr lang="en-US" i="1">
                        <a:latin typeface="Cambria Math" panose="02040503050406030204" pitchFamily="18" charset="0"/>
                      </a:rPr>
                      <m:t>)</m:t>
                    </m:r>
                    <m:nary>
                      <m:naryPr>
                        <m:chr m:val="∑"/>
                        <m:limLoc m:val="subSup"/>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r>
                          <a:rPr lang="en-US" i="1">
                            <a:latin typeface="Cambria Math" panose="02040503050406030204" pitchFamily="18" charset="0"/>
                          </a:rPr>
                          <m:t>(</m:t>
                        </m:r>
                        <m:r>
                          <a:rPr lang="en-US" i="1">
                            <a:latin typeface="Cambria Math" panose="02040503050406030204" pitchFamily="18" charset="0"/>
                          </a:rPr>
                          <m:t>𝜉</m:t>
                        </m:r>
                        <m:r>
                          <a:rPr lang="en-US" i="1">
                            <a:latin typeface="Cambria Math" panose="02040503050406030204" pitchFamily="18" charset="0"/>
                          </a:rPr>
                          <m:t>𝑖</m:t>
                        </m:r>
                        <m:r>
                          <a:rPr lang="en-US" i="1">
                            <a:latin typeface="Cambria Math" panose="02040503050406030204" pitchFamily="18" charset="0"/>
                          </a:rPr>
                          <m:t>)</m:t>
                        </m:r>
                      </m:e>
                    </m:nary>
                  </m:oMath>
                </a14:m>
                <a:r>
                  <a:rPr lang="en-US" dirty="0"/>
                  <a:t>}</a:t>
                </a:r>
              </a:p>
              <a:p>
                <a:pPr>
                  <a:buFont typeface="Wingdings" panose="05000000000000000000" pitchFamily="2" charset="2"/>
                  <a:buChar char="Ø"/>
                </a:pPr>
                <a:r>
                  <a:rPr lang="en-US" dirty="0"/>
                  <a:t>Where, C = hyperparameter</a:t>
                </a:r>
              </a:p>
              <a:p>
                <a:endParaRPr lang="en-US" dirty="0"/>
              </a:p>
            </p:txBody>
          </p:sp>
        </mc:Choice>
        <mc:Fallback xmlns="">
          <p:sp>
            <p:nvSpPr>
              <p:cNvPr id="3" name="Content Placeholder 2">
                <a:extLst>
                  <a:ext uri="{FF2B5EF4-FFF2-40B4-BE49-F238E27FC236}">
                    <a16:creationId xmlns:a16="http://schemas.microsoft.com/office/drawing/2014/main" id="{1A4DCEC1-A3BB-4620-8794-6A3F97EA0550}"/>
                  </a:ext>
                </a:extLst>
              </p:cNvPr>
              <p:cNvSpPr>
                <a:spLocks noGrp="1" noRot="1" noChangeAspect="1" noMove="1" noResize="1" noEditPoints="1" noAdjustHandles="1" noChangeArrowheads="1" noChangeShapeType="1" noTextEdit="1"/>
              </p:cNvSpPr>
              <p:nvPr>
                <p:ph idx="1"/>
              </p:nvPr>
            </p:nvSpPr>
            <p:spPr>
              <a:xfrm>
                <a:off x="579679" y="1890945"/>
                <a:ext cx="9114736" cy="4091002"/>
              </a:xfrm>
              <a:blipFill>
                <a:blip r:embed="rId2"/>
                <a:stretch>
                  <a:fillRect l="-67" t="-1043" r="-535" b="-1937"/>
                </a:stretch>
              </a:blipFill>
            </p:spPr>
            <p:txBody>
              <a:bodyPr/>
              <a:lstStyle/>
              <a:p>
                <a:r>
                  <a:rPr lang="en-US">
                    <a:noFill/>
                  </a:rPr>
                  <a:t> </a:t>
                </a:r>
              </a:p>
            </p:txBody>
          </p:sp>
        </mc:Fallback>
      </mc:AlternateContent>
    </p:spTree>
    <p:extLst>
      <p:ext uri="{BB962C8B-B14F-4D97-AF65-F5344CB8AC3E}">
        <p14:creationId xmlns:p14="http://schemas.microsoft.com/office/powerpoint/2010/main" val="9813451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F4E4F-AD77-4792-A8CC-5E1BE55575D5}"/>
              </a:ext>
            </a:extLst>
          </p:cNvPr>
          <p:cNvSpPr>
            <a:spLocks noGrp="1"/>
          </p:cNvSpPr>
          <p:nvPr>
            <p:ph type="title"/>
          </p:nvPr>
        </p:nvSpPr>
        <p:spPr>
          <a:xfrm>
            <a:off x="677333" y="262740"/>
            <a:ext cx="8596668" cy="1320800"/>
          </a:xfrm>
        </p:spPr>
        <p:txBody>
          <a:bodyPr>
            <a:normAutofit/>
          </a:bodyPr>
          <a:lstStyle/>
          <a:p>
            <a:r>
              <a:rPr lang="en-US" sz="4800" dirty="0"/>
              <a:t>Decision Trees Classifier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DDCC137-2F7C-4120-B688-65CE02E915AF}"/>
                  </a:ext>
                </a:extLst>
              </p:cNvPr>
              <p:cNvSpPr>
                <a:spLocks noGrp="1"/>
              </p:cNvSpPr>
              <p:nvPr>
                <p:ph idx="1"/>
              </p:nvPr>
            </p:nvSpPr>
            <p:spPr>
              <a:xfrm>
                <a:off x="677333" y="1583540"/>
                <a:ext cx="8866162" cy="4914914"/>
              </a:xfrm>
            </p:spPr>
            <p:txBody>
              <a:bodyPr>
                <a:normAutofit fontScale="85000" lnSpcReduction="10000"/>
              </a:bodyPr>
              <a:lstStyle/>
              <a:p>
                <a:pPr>
                  <a:buFont typeface="Wingdings" panose="05000000000000000000" pitchFamily="2" charset="2"/>
                  <a:buChar char="Ø"/>
                </a:pPr>
                <a:r>
                  <a:rPr lang="en-US" dirty="0"/>
                  <a:t>This model is fundamentally a set of umpteen nested if-else conditions that decide the position of a point. This serves to divide the vector space into several blocks, divided by axis parallel hyperplanes. </a:t>
                </a:r>
              </a:p>
              <a:p>
                <a:pPr>
                  <a:buFont typeface="Wingdings" panose="05000000000000000000" pitchFamily="2" charset="2"/>
                  <a:buChar char="Ø"/>
                </a:pPr>
                <a:r>
                  <a:rPr lang="en-US" dirty="0"/>
                  <a:t>Considering a random variable, Y having k possible values (Y = Y1, Y2, …, </a:t>
                </a:r>
                <a:r>
                  <a:rPr lang="en-US" dirty="0" err="1"/>
                  <a:t>Yk</a:t>
                </a:r>
                <a:r>
                  <a:rPr lang="en-US" dirty="0"/>
                  <a:t>), the ‘entropy’ of Y, H(Y) can be written as</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𝐻</m:t>
                      </m:r>
                      <m:d>
                        <m:dPr>
                          <m:ctrlPr>
                            <a:rPr lang="en-US" i="1">
                              <a:latin typeface="Cambria Math" panose="02040503050406030204" pitchFamily="18" charset="0"/>
                            </a:rPr>
                          </m:ctrlPr>
                        </m:dPr>
                        <m:e>
                          <m:r>
                            <a:rPr lang="en-US" i="1">
                              <a:latin typeface="Cambria Math" panose="02040503050406030204" pitchFamily="18" charset="0"/>
                            </a:rPr>
                            <m:t>𝑌</m:t>
                          </m:r>
                        </m:e>
                      </m:d>
                      <m:r>
                        <a:rPr lang="en-US" i="1">
                          <a:latin typeface="Cambria Math" panose="02040503050406030204" pitchFamily="18" charset="0"/>
                        </a:rPr>
                        <m:t>= </m:t>
                      </m:r>
                      <m:nary>
                        <m:naryPr>
                          <m:chr m:val="∑"/>
                          <m:limLoc m:val="subSup"/>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 </m:t>
                          </m:r>
                        </m:sub>
                        <m:sup>
                          <m:r>
                            <a:rPr lang="en-US" i="1">
                              <a:latin typeface="Cambria Math" panose="02040503050406030204" pitchFamily="18" charset="0"/>
                            </a:rPr>
                            <m:t>𝑘</m:t>
                          </m:r>
                        </m:sup>
                        <m:e>
                          <m:r>
                            <a:rPr lang="en-US" i="1">
                              <a:latin typeface="Cambria Math" panose="02040503050406030204" pitchFamily="18" charset="0"/>
                            </a:rPr>
                            <m:t>−</m:t>
                          </m:r>
                          <m:r>
                            <a:rPr lang="en-US" i="1">
                              <a:latin typeface="Cambria Math" panose="02040503050406030204" pitchFamily="18" charset="0"/>
                            </a:rPr>
                            <m:t>𝑃𝑖</m:t>
                          </m:r>
                          <m:r>
                            <a:rPr lang="en-US" i="1">
                              <a:latin typeface="Cambria Math" panose="02040503050406030204" pitchFamily="18" charset="0"/>
                            </a:rPr>
                            <m:t>∗</m:t>
                          </m:r>
                          <m:r>
                            <m:rPr>
                              <m:sty m:val="p"/>
                            </m:rPr>
                            <a:rPr lang="en-US">
                              <a:latin typeface="Cambria Math" panose="02040503050406030204" pitchFamily="18" charset="0"/>
                            </a:rPr>
                            <m:t>log</m:t>
                          </m:r>
                          <m:r>
                            <a:rPr lang="en-US">
                              <a:latin typeface="Cambria Math" panose="02040503050406030204" pitchFamily="18" charset="0"/>
                            </a:rPr>
                            <m:t>⁡</m:t>
                          </m:r>
                          <m:r>
                            <a:rPr lang="en-US" i="1">
                              <a:latin typeface="Cambria Math" panose="02040503050406030204" pitchFamily="18" charset="0"/>
                            </a:rPr>
                            <m:t>(</m:t>
                          </m:r>
                          <m:r>
                            <a:rPr lang="en-US" i="1">
                              <a:latin typeface="Cambria Math" panose="02040503050406030204" pitchFamily="18" charset="0"/>
                            </a:rPr>
                            <m:t>𝑃𝑖</m:t>
                          </m:r>
                          <m:r>
                            <a:rPr lang="en-US" i="1">
                              <a:latin typeface="Cambria Math" panose="02040503050406030204" pitchFamily="18" charset="0"/>
                            </a:rPr>
                            <m:t>)</m:t>
                          </m:r>
                        </m:e>
                      </m:nary>
                    </m:oMath>
                  </m:oMathPara>
                </a14:m>
                <a:endParaRPr lang="en-US" dirty="0"/>
              </a:p>
              <a:p>
                <a:pPr marL="0" indent="0">
                  <a:buNone/>
                </a:pPr>
                <a:r>
                  <a:rPr lang="en-US" dirty="0"/>
                  <a:t>	Where, Pi = Probability of a point belonging to Yi</a:t>
                </a:r>
              </a:p>
              <a:p>
                <a:pPr>
                  <a:buFont typeface="Wingdings" panose="05000000000000000000" pitchFamily="2" charset="2"/>
                  <a:buChar char="Ø"/>
                </a:pPr>
                <a:r>
                  <a:rPr lang="en-US" dirty="0"/>
                  <a:t>Now, after splitting the data contained in Y(denoted by D) into k data sets, say, d1, d2, …, dk, (with variables Y1, Y2, …, </a:t>
                </a:r>
                <a:r>
                  <a:rPr lang="en-US" dirty="0" err="1"/>
                  <a:t>Yk</a:t>
                </a:r>
                <a:r>
                  <a:rPr lang="en-US" dirty="0"/>
                  <a:t>) the ‘information gain’ of Y, IG(Y) can be written as,</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𝐼𝐺</m:t>
                      </m:r>
                      <m:d>
                        <m:dPr>
                          <m:ctrlPr>
                            <a:rPr lang="en-US" i="1">
                              <a:latin typeface="Cambria Math" panose="02040503050406030204" pitchFamily="18" charset="0"/>
                            </a:rPr>
                          </m:ctrlPr>
                        </m:dPr>
                        <m:e>
                          <m:r>
                            <a:rPr lang="en-US" i="1">
                              <a:latin typeface="Cambria Math" panose="02040503050406030204" pitchFamily="18" charset="0"/>
                            </a:rPr>
                            <m:t>𝑌</m:t>
                          </m:r>
                        </m:e>
                      </m:d>
                      <m:r>
                        <a:rPr lang="en-US" i="1">
                          <a:latin typeface="Cambria Math" panose="02040503050406030204" pitchFamily="18" charset="0"/>
                        </a:rPr>
                        <m:t>= </m:t>
                      </m:r>
                      <m:r>
                        <a:rPr lang="en-US" i="1">
                          <a:latin typeface="Cambria Math" panose="02040503050406030204" pitchFamily="18" charset="0"/>
                        </a:rPr>
                        <m:t>𝐻</m:t>
                      </m:r>
                      <m:r>
                        <a:rPr lang="en-US" i="1">
                          <a:latin typeface="Cambria Math" panose="02040503050406030204" pitchFamily="18" charset="0"/>
                        </a:rPr>
                        <m:t>(</m:t>
                      </m:r>
                      <m:r>
                        <a:rPr lang="en-US" i="1">
                          <a:latin typeface="Cambria Math" panose="02040503050406030204" pitchFamily="18" charset="0"/>
                        </a:rPr>
                        <m:t>𝑌</m:t>
                      </m:r>
                      <m:r>
                        <a:rPr lang="en-US" i="1">
                          <a:latin typeface="Cambria Math" panose="02040503050406030204" pitchFamily="18" charset="0"/>
                        </a:rPr>
                        <m:t>)−</m:t>
                      </m:r>
                      <m:nary>
                        <m:naryPr>
                          <m:chr m:val="∑"/>
                          <m:limLoc m:val="subSup"/>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𝑘</m:t>
                          </m:r>
                        </m:sup>
                        <m:e>
                          <m:d>
                            <m:dPr>
                              <m:ctrlPr>
                                <a:rPr lang="en-US" i="1">
                                  <a:latin typeface="Cambria Math" panose="02040503050406030204" pitchFamily="18" charset="0"/>
                                </a:rPr>
                              </m:ctrlPr>
                            </m:dPr>
                            <m:e>
                              <m:f>
                                <m:fPr>
                                  <m:ctrlPr>
                                    <a:rPr lang="en-US" i="1">
                                      <a:latin typeface="Cambria Math" panose="02040503050406030204" pitchFamily="18" charset="0"/>
                                    </a:rPr>
                                  </m:ctrlPr>
                                </m:fPr>
                                <m:num>
                                  <m:d>
                                    <m:dPr>
                                      <m:begChr m:val="|"/>
                                      <m:endChr m:val="|"/>
                                      <m:ctrlPr>
                                        <a:rPr lang="en-US" i="1">
                                          <a:latin typeface="Cambria Math" panose="02040503050406030204" pitchFamily="18" charset="0"/>
                                        </a:rPr>
                                      </m:ctrlPr>
                                    </m:dPr>
                                    <m:e>
                                      <m:r>
                                        <a:rPr lang="en-US" i="1">
                                          <a:latin typeface="Cambria Math" panose="02040503050406030204" pitchFamily="18" charset="0"/>
                                        </a:rPr>
                                        <m:t>𝑑𝑖</m:t>
                                      </m:r>
                                    </m:e>
                                  </m:d>
                                </m:num>
                                <m:den>
                                  <m:d>
                                    <m:dPr>
                                      <m:begChr m:val="|"/>
                                      <m:endChr m:val="|"/>
                                      <m:ctrlPr>
                                        <a:rPr lang="en-US" i="1">
                                          <a:latin typeface="Cambria Math" panose="02040503050406030204" pitchFamily="18" charset="0"/>
                                        </a:rPr>
                                      </m:ctrlPr>
                                    </m:dPr>
                                    <m:e>
                                      <m:r>
                                        <a:rPr lang="en-US" i="1">
                                          <a:latin typeface="Cambria Math" panose="02040503050406030204" pitchFamily="18" charset="0"/>
                                        </a:rPr>
                                        <m:t>𝐷</m:t>
                                      </m:r>
                                    </m:e>
                                  </m:d>
                                </m:den>
                              </m:f>
                            </m:e>
                          </m:d>
                          <m:r>
                            <a:rPr lang="en-US" i="1">
                              <a:latin typeface="Cambria Math" panose="02040503050406030204" pitchFamily="18" charset="0"/>
                            </a:rPr>
                            <m:t>∗</m:t>
                          </m:r>
                          <m:r>
                            <a:rPr lang="en-US" i="1">
                              <a:latin typeface="Cambria Math" panose="02040503050406030204" pitchFamily="18" charset="0"/>
                            </a:rPr>
                            <m:t>𝐻</m:t>
                          </m:r>
                          <m:r>
                            <a:rPr lang="en-US" i="1">
                              <a:latin typeface="Cambria Math" panose="02040503050406030204" pitchFamily="18" charset="0"/>
                            </a:rPr>
                            <m:t>(</m:t>
                          </m:r>
                          <m:r>
                            <a:rPr lang="en-US" i="1">
                              <a:latin typeface="Cambria Math" panose="02040503050406030204" pitchFamily="18" charset="0"/>
                            </a:rPr>
                            <m:t>𝑌𝑖</m:t>
                          </m:r>
                          <m:r>
                            <a:rPr lang="en-US" i="1">
                              <a:latin typeface="Cambria Math" panose="02040503050406030204" pitchFamily="18" charset="0"/>
                            </a:rPr>
                            <m:t>)</m:t>
                          </m:r>
                        </m:e>
                      </m:nary>
                    </m:oMath>
                  </m:oMathPara>
                </a14:m>
                <a:endParaRPr lang="en-US" dirty="0"/>
              </a:p>
              <a:p>
                <a:pPr>
                  <a:buFont typeface="Wingdings" panose="05000000000000000000" pitchFamily="2" charset="2"/>
                  <a:buChar char="Ø"/>
                </a:pPr>
                <a:r>
                  <a:rPr lang="en-US" dirty="0"/>
                  <a:t>The split is made on the basis of the feature that is observed to give largest value of information gain.</a:t>
                </a:r>
              </a:p>
              <a:p>
                <a:pPr>
                  <a:buFont typeface="Wingdings" panose="05000000000000000000" pitchFamily="2" charset="2"/>
                  <a:buChar char="Ø"/>
                </a:pPr>
                <a:r>
                  <a:rPr lang="en-US" dirty="0"/>
                  <a:t>Decision Trees are easy to interpret and visualize. Features don’t need to be scaled for this algorithm to perform well. It can also capture non-linear patterns easily. However, Decision Trees are sensitive to noisy data and can overfit due to it. Small changes in the data can change the structure of the tree. Also, Decision Trees are biased with an imbalanced data set.</a:t>
                </a:r>
              </a:p>
              <a:p>
                <a:endParaRPr lang="en-US" dirty="0"/>
              </a:p>
            </p:txBody>
          </p:sp>
        </mc:Choice>
        <mc:Fallback xmlns="">
          <p:sp>
            <p:nvSpPr>
              <p:cNvPr id="3" name="Content Placeholder 2">
                <a:extLst>
                  <a:ext uri="{FF2B5EF4-FFF2-40B4-BE49-F238E27FC236}">
                    <a16:creationId xmlns:a16="http://schemas.microsoft.com/office/drawing/2014/main" id="{8DDCC137-2F7C-4120-B688-65CE02E915AF}"/>
                  </a:ext>
                </a:extLst>
              </p:cNvPr>
              <p:cNvSpPr>
                <a:spLocks noGrp="1" noRot="1" noChangeAspect="1" noMove="1" noResize="1" noEditPoints="1" noAdjustHandles="1" noChangeArrowheads="1" noChangeShapeType="1" noTextEdit="1"/>
              </p:cNvSpPr>
              <p:nvPr>
                <p:ph idx="1"/>
              </p:nvPr>
            </p:nvSpPr>
            <p:spPr>
              <a:xfrm>
                <a:off x="677333" y="1583540"/>
                <a:ext cx="8866162" cy="4914914"/>
              </a:xfrm>
              <a:blipFill>
                <a:blip r:embed="rId2"/>
                <a:stretch>
                  <a:fillRect t="-620" r="-825"/>
                </a:stretch>
              </a:blipFill>
            </p:spPr>
            <p:txBody>
              <a:bodyPr/>
              <a:lstStyle/>
              <a:p>
                <a:r>
                  <a:rPr lang="en-US">
                    <a:noFill/>
                  </a:rPr>
                  <a:t> </a:t>
                </a:r>
              </a:p>
            </p:txBody>
          </p:sp>
        </mc:Fallback>
      </mc:AlternateContent>
    </p:spTree>
    <p:extLst>
      <p:ext uri="{BB962C8B-B14F-4D97-AF65-F5344CB8AC3E}">
        <p14:creationId xmlns:p14="http://schemas.microsoft.com/office/powerpoint/2010/main" val="2463649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C6252-0651-4348-A045-FE9764B984B2}"/>
              </a:ext>
            </a:extLst>
          </p:cNvPr>
          <p:cNvSpPr>
            <a:spLocks noGrp="1"/>
          </p:cNvSpPr>
          <p:nvPr>
            <p:ph type="ctrTitle"/>
          </p:nvPr>
        </p:nvSpPr>
        <p:spPr>
          <a:xfrm>
            <a:off x="-3838576" y="808401"/>
            <a:ext cx="8791575" cy="1029809"/>
          </a:xfrm>
        </p:spPr>
        <p:txBody>
          <a:bodyPr/>
          <a:lstStyle/>
          <a:p>
            <a:r>
              <a:rPr lang="en-US" dirty="0"/>
              <a:t>Motivation:</a:t>
            </a:r>
          </a:p>
        </p:txBody>
      </p:sp>
      <p:sp>
        <p:nvSpPr>
          <p:cNvPr id="3" name="Subtitle 2">
            <a:extLst>
              <a:ext uri="{FF2B5EF4-FFF2-40B4-BE49-F238E27FC236}">
                <a16:creationId xmlns:a16="http://schemas.microsoft.com/office/drawing/2014/main" id="{A26A7E75-EB22-4A4E-9B75-06E82156FCE7}"/>
              </a:ext>
            </a:extLst>
          </p:cNvPr>
          <p:cNvSpPr>
            <a:spLocks noGrp="1"/>
          </p:cNvSpPr>
          <p:nvPr>
            <p:ph type="subTitle" idx="1"/>
          </p:nvPr>
        </p:nvSpPr>
        <p:spPr>
          <a:xfrm>
            <a:off x="557212" y="3295747"/>
            <a:ext cx="8791575" cy="3127159"/>
          </a:xfrm>
        </p:spPr>
        <p:txBody>
          <a:bodyPr/>
          <a:lstStyle/>
          <a:p>
            <a:r>
              <a:rPr lang="en-US" dirty="0">
                <a:solidFill>
                  <a:schemeClr val="accent6">
                    <a:lumMod val="50000"/>
                  </a:schemeClr>
                </a:solidFill>
              </a:rPr>
              <a:t>With the exponential growth in the enhancement of modes of information exchange, the spread of text has become not only substantially faster, but also widespread. Due to this, text has become an indispensable part of all kinds of decision making. Hence it has become imperative to analyze the methods that can help make sense of this text as efficiently as possible</a:t>
            </a:r>
          </a:p>
        </p:txBody>
      </p:sp>
    </p:spTree>
    <p:extLst>
      <p:ext uri="{BB962C8B-B14F-4D97-AF65-F5344CB8AC3E}">
        <p14:creationId xmlns:p14="http://schemas.microsoft.com/office/powerpoint/2010/main" val="2188804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E4A33-852E-4567-AD07-36472CC19904}"/>
              </a:ext>
            </a:extLst>
          </p:cNvPr>
          <p:cNvSpPr>
            <a:spLocks noGrp="1"/>
          </p:cNvSpPr>
          <p:nvPr>
            <p:ph type="ctrTitle"/>
          </p:nvPr>
        </p:nvSpPr>
        <p:spPr/>
        <p:txBody>
          <a:bodyPr/>
          <a:lstStyle/>
          <a:p>
            <a:r>
              <a:rPr lang="en-US" sz="6000" dirty="0"/>
              <a:t>Working with the datasets</a:t>
            </a:r>
          </a:p>
        </p:txBody>
      </p:sp>
    </p:spTree>
    <p:extLst>
      <p:ext uri="{BB962C8B-B14F-4D97-AF65-F5344CB8AC3E}">
        <p14:creationId xmlns:p14="http://schemas.microsoft.com/office/powerpoint/2010/main" val="31937244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780DD-99F1-473C-929D-C279BE5A40F4}"/>
              </a:ext>
            </a:extLst>
          </p:cNvPr>
          <p:cNvSpPr>
            <a:spLocks noGrp="1"/>
          </p:cNvSpPr>
          <p:nvPr>
            <p:ph type="ctrTitle"/>
          </p:nvPr>
        </p:nvSpPr>
        <p:spPr>
          <a:xfrm>
            <a:off x="690320" y="63966"/>
            <a:ext cx="8941951" cy="885945"/>
          </a:xfrm>
        </p:spPr>
        <p:txBody>
          <a:bodyPr/>
          <a:lstStyle/>
          <a:p>
            <a:pPr algn="l"/>
            <a:r>
              <a:rPr lang="en-US" dirty="0"/>
              <a:t>Amazon Fine Food Reviews </a:t>
            </a:r>
          </a:p>
        </p:txBody>
      </p:sp>
      <p:sp>
        <p:nvSpPr>
          <p:cNvPr id="3" name="Subtitle 2">
            <a:extLst>
              <a:ext uri="{FF2B5EF4-FFF2-40B4-BE49-F238E27FC236}">
                <a16:creationId xmlns:a16="http://schemas.microsoft.com/office/drawing/2014/main" id="{D9F0025A-4FE1-4073-938B-15846B5C45EC}"/>
              </a:ext>
            </a:extLst>
          </p:cNvPr>
          <p:cNvSpPr>
            <a:spLocks noGrp="1"/>
          </p:cNvSpPr>
          <p:nvPr>
            <p:ph type="subTitle" idx="1"/>
          </p:nvPr>
        </p:nvSpPr>
        <p:spPr>
          <a:xfrm>
            <a:off x="787976" y="1162975"/>
            <a:ext cx="8941950" cy="5397623"/>
          </a:xfrm>
        </p:spPr>
        <p:txBody>
          <a:bodyPr>
            <a:normAutofit lnSpcReduction="10000"/>
          </a:bodyPr>
          <a:lstStyle/>
          <a:p>
            <a:pPr algn="l"/>
            <a:r>
              <a:rPr lang="en-US" dirty="0"/>
              <a:t>The dataset in consideration has a total of 10 attributes, out of which the most useful or relevant ones taken into consideration are: </a:t>
            </a:r>
            <a:r>
              <a:rPr lang="en-US" dirty="0" err="1"/>
              <a:t>ProductId</a:t>
            </a:r>
            <a:r>
              <a:rPr lang="en-US" dirty="0"/>
              <a:t>, </a:t>
            </a:r>
            <a:r>
              <a:rPr lang="en-US" dirty="0" err="1"/>
              <a:t>HelpfulnessNumerator</a:t>
            </a:r>
            <a:r>
              <a:rPr lang="en-US" dirty="0"/>
              <a:t>, </a:t>
            </a:r>
            <a:r>
              <a:rPr lang="en-US" dirty="0" err="1"/>
              <a:t>HelpfulnessDenominator</a:t>
            </a:r>
            <a:r>
              <a:rPr lang="en-US" dirty="0"/>
              <a:t>, Score, Summary, and finally, the text of the review</a:t>
            </a:r>
          </a:p>
          <a:p>
            <a:pPr algn="l"/>
            <a:r>
              <a:rPr lang="en-US" dirty="0">
                <a:solidFill>
                  <a:schemeClr val="tx1"/>
                </a:solidFill>
              </a:rPr>
              <a:t>	Step 1: </a:t>
            </a:r>
            <a:r>
              <a:rPr lang="en-US" dirty="0"/>
              <a:t>Reading the data - The objective of the analysis is to determine whether a review is positive or negative, so the data is filtered based on the ‘Score’ parameter</a:t>
            </a:r>
          </a:p>
          <a:p>
            <a:pPr algn="l"/>
            <a:r>
              <a:rPr lang="en-US" dirty="0">
                <a:solidFill>
                  <a:schemeClr val="tx1"/>
                </a:solidFill>
              </a:rPr>
              <a:t>	Step 2: </a:t>
            </a:r>
            <a:r>
              <a:rPr lang="en-US" dirty="0"/>
              <a:t>Data cleaning - Deduplication and garbage entries are taken care of in this step</a:t>
            </a:r>
          </a:p>
          <a:p>
            <a:pPr algn="l"/>
            <a:r>
              <a:rPr lang="en-US" dirty="0">
                <a:solidFill>
                  <a:schemeClr val="tx1"/>
                </a:solidFill>
              </a:rPr>
              <a:t>	Step 3: </a:t>
            </a:r>
            <a:r>
              <a:rPr lang="en-US" dirty="0"/>
              <a:t>Text preprocessing - This step covers the section of text preprocessing, getting the data ready for use in the machine learning model</a:t>
            </a:r>
          </a:p>
          <a:p>
            <a:pPr algn="l"/>
            <a:r>
              <a:rPr lang="en-US" dirty="0">
                <a:solidFill>
                  <a:schemeClr val="tx1"/>
                </a:solidFill>
              </a:rPr>
              <a:t>	Step 4: </a:t>
            </a:r>
            <a:r>
              <a:rPr lang="en-US" dirty="0"/>
              <a:t>Featurization - The dataset is now processed using the four featurization techniques – Bag of Words/N-grams, TF-IDF, Average Word2Vec and TF-IDF weighted Word2Vec</a:t>
            </a:r>
          </a:p>
          <a:p>
            <a:pPr algn="l"/>
            <a:r>
              <a:rPr lang="en-US" dirty="0">
                <a:solidFill>
                  <a:schemeClr val="tx1"/>
                </a:solidFill>
              </a:rPr>
              <a:t>	Step 5: </a:t>
            </a:r>
            <a:r>
              <a:rPr lang="en-US" dirty="0"/>
              <a:t>Hyperparameter Tuning - Before applying the algorithms on a dataset, the best hyperparameter is found using </a:t>
            </a:r>
            <a:r>
              <a:rPr lang="en-US" dirty="0" err="1"/>
              <a:t>GridSearchCV</a:t>
            </a:r>
            <a:endParaRPr lang="en-US" dirty="0"/>
          </a:p>
          <a:p>
            <a:pPr algn="l"/>
            <a:r>
              <a:rPr lang="en-US" dirty="0">
                <a:solidFill>
                  <a:schemeClr val="tx1"/>
                </a:solidFill>
              </a:rPr>
              <a:t>	Step 6: </a:t>
            </a:r>
            <a:r>
              <a:rPr lang="en-US" dirty="0"/>
              <a:t>Applying the algorithms - One of the four datasets obtained in step 4 is picked and the five algorithms are applied on the datasets</a:t>
            </a:r>
            <a:endParaRPr lang="en-US" dirty="0">
              <a:solidFill>
                <a:schemeClr val="tx1"/>
              </a:solidFill>
            </a:endParaRPr>
          </a:p>
        </p:txBody>
      </p:sp>
    </p:spTree>
    <p:extLst>
      <p:ext uri="{BB962C8B-B14F-4D97-AF65-F5344CB8AC3E}">
        <p14:creationId xmlns:p14="http://schemas.microsoft.com/office/powerpoint/2010/main" val="27010927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8">
            <a:extLst>
              <a:ext uri="{FF2B5EF4-FFF2-40B4-BE49-F238E27FC236}">
                <a16:creationId xmlns:a16="http://schemas.microsoft.com/office/drawing/2014/main" id="{495476BE-BBA1-4CCC-950A-7CFDFB693CC9}"/>
              </a:ext>
            </a:extLst>
          </p:cNvPr>
          <p:cNvGraphicFramePr>
            <a:graphicFrameLocks noGrp="1"/>
          </p:cNvGraphicFramePr>
          <p:nvPr>
            <p:extLst>
              <p:ext uri="{D42A27DB-BD31-4B8C-83A1-F6EECF244321}">
                <p14:modId xmlns:p14="http://schemas.microsoft.com/office/powerpoint/2010/main" val="1548644427"/>
              </p:ext>
            </p:extLst>
          </p:nvPr>
        </p:nvGraphicFramePr>
        <p:xfrm>
          <a:off x="88775" y="586500"/>
          <a:ext cx="11993732" cy="6209024"/>
        </p:xfrm>
        <a:graphic>
          <a:graphicData uri="http://schemas.openxmlformats.org/drawingml/2006/table">
            <a:tbl>
              <a:tblPr firstRow="1" bandRow="1">
                <a:tableStyleId>{5C22544A-7EE6-4342-B048-85BDC9FD1C3A}</a:tableStyleId>
              </a:tblPr>
              <a:tblGrid>
                <a:gridCol w="1956260">
                  <a:extLst>
                    <a:ext uri="{9D8B030D-6E8A-4147-A177-3AD203B41FA5}">
                      <a16:colId xmlns:a16="http://schemas.microsoft.com/office/drawing/2014/main" val="3885060297"/>
                    </a:ext>
                  </a:extLst>
                </a:gridCol>
                <a:gridCol w="2288125">
                  <a:extLst>
                    <a:ext uri="{9D8B030D-6E8A-4147-A177-3AD203B41FA5}">
                      <a16:colId xmlns:a16="http://schemas.microsoft.com/office/drawing/2014/main" val="2624069366"/>
                    </a:ext>
                  </a:extLst>
                </a:gridCol>
                <a:gridCol w="2261924">
                  <a:extLst>
                    <a:ext uri="{9D8B030D-6E8A-4147-A177-3AD203B41FA5}">
                      <a16:colId xmlns:a16="http://schemas.microsoft.com/office/drawing/2014/main" val="3689178286"/>
                    </a:ext>
                  </a:extLst>
                </a:gridCol>
                <a:gridCol w="2410390">
                  <a:extLst>
                    <a:ext uri="{9D8B030D-6E8A-4147-A177-3AD203B41FA5}">
                      <a16:colId xmlns:a16="http://schemas.microsoft.com/office/drawing/2014/main" val="2903977843"/>
                    </a:ext>
                  </a:extLst>
                </a:gridCol>
                <a:gridCol w="1537061">
                  <a:extLst>
                    <a:ext uri="{9D8B030D-6E8A-4147-A177-3AD203B41FA5}">
                      <a16:colId xmlns:a16="http://schemas.microsoft.com/office/drawing/2014/main" val="113285264"/>
                    </a:ext>
                  </a:extLst>
                </a:gridCol>
                <a:gridCol w="1539972">
                  <a:extLst>
                    <a:ext uri="{9D8B030D-6E8A-4147-A177-3AD203B41FA5}">
                      <a16:colId xmlns:a16="http://schemas.microsoft.com/office/drawing/2014/main" val="2159763485"/>
                    </a:ext>
                  </a:extLst>
                </a:gridCol>
              </a:tblGrid>
              <a:tr h="698734">
                <a:tc>
                  <a:txBody>
                    <a:bodyPr/>
                    <a:lstStyle/>
                    <a:p>
                      <a:pPr algn="ctr"/>
                      <a:r>
                        <a:rPr lang="en-US" dirty="0"/>
                        <a:t>Model</a:t>
                      </a:r>
                    </a:p>
                  </a:txBody>
                  <a:tcPr/>
                </a:tc>
                <a:tc>
                  <a:txBody>
                    <a:bodyPr/>
                    <a:lstStyle/>
                    <a:p>
                      <a:pPr algn="ctr"/>
                      <a:r>
                        <a:rPr lang="en-US" dirty="0"/>
                        <a:t>Featurization</a:t>
                      </a:r>
                    </a:p>
                  </a:txBody>
                  <a:tcPr/>
                </a:tc>
                <a:tc>
                  <a:txBody>
                    <a:bodyPr/>
                    <a:lstStyle/>
                    <a:p>
                      <a:pPr algn="ctr"/>
                      <a:r>
                        <a:rPr lang="en-US" dirty="0"/>
                        <a:t>Hyperparameter 1</a:t>
                      </a:r>
                    </a:p>
                  </a:txBody>
                  <a:tcPr/>
                </a:tc>
                <a:tc>
                  <a:txBody>
                    <a:bodyPr/>
                    <a:lstStyle/>
                    <a:p>
                      <a:pPr algn="ctr"/>
                      <a:r>
                        <a:rPr lang="en-US" dirty="0"/>
                        <a:t>Hyperparameter 2</a:t>
                      </a:r>
                    </a:p>
                  </a:txBody>
                  <a:tcPr/>
                </a:tc>
                <a:tc>
                  <a:txBody>
                    <a:bodyPr/>
                    <a:lstStyle/>
                    <a:p>
                      <a:pPr algn="ctr"/>
                      <a:r>
                        <a:rPr lang="en-US" dirty="0"/>
                        <a:t>Train </a:t>
                      </a:r>
                      <a:r>
                        <a:rPr lang="en-US" dirty="0" err="1"/>
                        <a:t>auc</a:t>
                      </a:r>
                      <a:endParaRPr lang="en-US" dirty="0"/>
                    </a:p>
                  </a:txBody>
                  <a:tcPr/>
                </a:tc>
                <a:tc>
                  <a:txBody>
                    <a:bodyPr/>
                    <a:lstStyle/>
                    <a:p>
                      <a:pPr algn="ctr"/>
                      <a:r>
                        <a:rPr lang="en-US" dirty="0"/>
                        <a:t>Test </a:t>
                      </a:r>
                      <a:r>
                        <a:rPr lang="en-US" dirty="0" err="1"/>
                        <a:t>auc</a:t>
                      </a:r>
                      <a:endParaRPr lang="en-US" dirty="0"/>
                    </a:p>
                  </a:txBody>
                  <a:tcPr/>
                </a:tc>
                <a:extLst>
                  <a:ext uri="{0D108BD9-81ED-4DB2-BD59-A6C34878D82A}">
                    <a16:rowId xmlns:a16="http://schemas.microsoft.com/office/drawing/2014/main" val="2609514046"/>
                  </a:ext>
                </a:extLst>
              </a:tr>
              <a:tr h="545292">
                <a:tc>
                  <a:txBody>
                    <a:bodyPr/>
                    <a:lstStyle/>
                    <a:p>
                      <a:pPr>
                        <a:lnSpc>
                          <a:spcPct val="107000"/>
                        </a:lnSpc>
                        <a:spcAft>
                          <a:spcPts val="0"/>
                        </a:spcAft>
                      </a:pPr>
                      <a:r>
                        <a:rPr lang="en-US" sz="2000" b="1" dirty="0">
                          <a:effectLst/>
                          <a:latin typeface="Candara" panose="020E0502030303020204" pitchFamily="34" charset="0"/>
                          <a:ea typeface="Calibri" panose="020F0502020204030204" pitchFamily="34" charset="0"/>
                          <a:cs typeface="Times New Roman" panose="02020603050405020304" pitchFamily="18" charset="0"/>
                        </a:rPr>
                        <a:t>SVM</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000" b="1" dirty="0">
                          <a:effectLst/>
                          <a:latin typeface="Candara" panose="020E0502030303020204" pitchFamily="34" charset="0"/>
                          <a:ea typeface="Times New Roman" panose="02020603050405020304" pitchFamily="18" charset="0"/>
                          <a:cs typeface="Times New Roman" panose="02020603050405020304" pitchFamily="18" charset="0"/>
                        </a:rPr>
                        <a:t>TF-IDF</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000" b="1" dirty="0">
                          <a:effectLst/>
                          <a:latin typeface="Candara" panose="020E0502030303020204" pitchFamily="34" charset="0"/>
                          <a:ea typeface="Times New Roman" panose="02020603050405020304" pitchFamily="18" charset="0"/>
                          <a:cs typeface="Times New Roman" panose="02020603050405020304" pitchFamily="18" charset="0"/>
                        </a:rPr>
                        <a:t>alpha = 0.0001</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000" b="1" dirty="0">
                          <a:effectLst/>
                          <a:latin typeface="Candara" panose="020E0502030303020204" pitchFamily="34" charset="0"/>
                          <a:ea typeface="Times New Roman" panose="02020603050405020304" pitchFamily="18" charset="0"/>
                          <a:cs typeface="Times New Roman" panose="02020603050405020304" pitchFamily="18" charset="0"/>
                        </a:rPr>
                        <a:t>NA</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0.998986</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0.759983</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00516086"/>
                  </a:ext>
                </a:extLst>
              </a:tr>
              <a:tr h="545292">
                <a:tc>
                  <a:txBody>
                    <a:bodyPr/>
                    <a:lstStyle/>
                    <a:p>
                      <a:pPr>
                        <a:lnSpc>
                          <a:spcPct val="107000"/>
                        </a:lnSpc>
                        <a:spcAft>
                          <a:spcPts val="0"/>
                        </a:spcAft>
                      </a:pPr>
                      <a:r>
                        <a:rPr lang="en-US" sz="2000" b="1" dirty="0">
                          <a:effectLst/>
                          <a:latin typeface="Candara" panose="020E0502030303020204" pitchFamily="34" charset="0"/>
                          <a:ea typeface="Times New Roman" panose="02020603050405020304" pitchFamily="18" charset="0"/>
                          <a:cs typeface="Times New Roman" panose="02020603050405020304" pitchFamily="18" charset="0"/>
                        </a:rPr>
                        <a:t>SVM</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800" b="1" dirty="0">
                          <a:effectLst/>
                          <a:latin typeface="Candara" panose="020E0502030303020204" pitchFamily="34" charset="0"/>
                          <a:ea typeface="Times New Roman" panose="02020603050405020304" pitchFamily="18" charset="0"/>
                          <a:cs typeface="Times New Roman" panose="02020603050405020304" pitchFamily="18" charset="0"/>
                        </a:rPr>
                        <a:t>TF-IDF Weighted W2V</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000" b="1" dirty="0">
                          <a:effectLst/>
                          <a:latin typeface="Candara" panose="020E0502030303020204" pitchFamily="34" charset="0"/>
                          <a:ea typeface="Times New Roman" panose="02020603050405020304" pitchFamily="18" charset="0"/>
                          <a:cs typeface="Times New Roman" panose="02020603050405020304" pitchFamily="18" charset="0"/>
                        </a:rPr>
                        <a:t>alpha = 0.001</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000" b="1" dirty="0">
                          <a:effectLst/>
                          <a:latin typeface="Candara" panose="020E0502030303020204" pitchFamily="34" charset="0"/>
                          <a:ea typeface="Times New Roman" panose="02020603050405020304" pitchFamily="18" charset="0"/>
                          <a:cs typeface="Times New Roman" panose="02020603050405020304" pitchFamily="18" charset="0"/>
                        </a:rPr>
                        <a:t>NA</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0.741939</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0.684694</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76299193"/>
                  </a:ext>
                </a:extLst>
              </a:tr>
              <a:tr h="545292">
                <a:tc>
                  <a:txBody>
                    <a:bodyPr/>
                    <a:lstStyle/>
                    <a:p>
                      <a:pPr>
                        <a:lnSpc>
                          <a:spcPct val="107000"/>
                        </a:lnSpc>
                        <a:spcAft>
                          <a:spcPts val="0"/>
                        </a:spcAft>
                      </a:pPr>
                      <a:r>
                        <a:rPr lang="en-US" sz="2000" b="1" dirty="0">
                          <a:effectLst/>
                          <a:latin typeface="Candara" panose="020E0502030303020204" pitchFamily="34" charset="0"/>
                          <a:ea typeface="Times New Roman" panose="02020603050405020304" pitchFamily="18" charset="0"/>
                          <a:cs typeface="Times New Roman" panose="02020603050405020304" pitchFamily="18" charset="0"/>
                        </a:rPr>
                        <a:t>Decision Trees</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000" b="1" dirty="0">
                          <a:effectLst/>
                          <a:latin typeface="Candara" panose="020E0502030303020204" pitchFamily="34" charset="0"/>
                          <a:ea typeface="Times New Roman" panose="02020603050405020304" pitchFamily="18" charset="0"/>
                          <a:cs typeface="Times New Roman" panose="02020603050405020304" pitchFamily="18" charset="0"/>
                        </a:rPr>
                        <a:t>Bag of Words</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000" b="1" dirty="0" err="1">
                          <a:effectLst/>
                          <a:latin typeface="Candara" panose="020E0502030303020204" pitchFamily="34" charset="0"/>
                          <a:ea typeface="Times New Roman" panose="02020603050405020304" pitchFamily="18" charset="0"/>
                          <a:cs typeface="Times New Roman" panose="02020603050405020304" pitchFamily="18" charset="0"/>
                        </a:rPr>
                        <a:t>max_depth</a:t>
                      </a:r>
                      <a:r>
                        <a:rPr lang="en-US" sz="2000" b="1" dirty="0">
                          <a:effectLst/>
                          <a:latin typeface="Candara" panose="020E0502030303020204" pitchFamily="34" charset="0"/>
                          <a:ea typeface="Times New Roman" panose="02020603050405020304" pitchFamily="18" charset="0"/>
                          <a:cs typeface="Times New Roman" panose="02020603050405020304" pitchFamily="18" charset="0"/>
                        </a:rPr>
                        <a:t> = 50</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600" b="1" dirty="0" err="1">
                          <a:effectLst/>
                          <a:latin typeface="Candara" panose="020E0502030303020204" pitchFamily="34" charset="0"/>
                          <a:ea typeface="Times New Roman" panose="02020603050405020304" pitchFamily="18" charset="0"/>
                          <a:cs typeface="Times New Roman" panose="02020603050405020304" pitchFamily="18" charset="0"/>
                        </a:rPr>
                        <a:t>min_sample_split</a:t>
                      </a:r>
                      <a:r>
                        <a:rPr lang="en-US" sz="1600" b="1" dirty="0">
                          <a:effectLst/>
                          <a:latin typeface="Candara" panose="020E0502030303020204" pitchFamily="34" charset="0"/>
                          <a:ea typeface="Times New Roman" panose="02020603050405020304" pitchFamily="18" charset="0"/>
                          <a:cs typeface="Times New Roman" panose="02020603050405020304" pitchFamily="18" charset="0"/>
                        </a:rPr>
                        <a:t> = 100</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0.903586</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0.756211</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7824954"/>
                  </a:ext>
                </a:extLst>
              </a:tr>
              <a:tr h="545292">
                <a:tc>
                  <a:txBody>
                    <a:bodyPr/>
                    <a:lstStyle/>
                    <a:p>
                      <a:pPr>
                        <a:lnSpc>
                          <a:spcPct val="107000"/>
                        </a:lnSpc>
                        <a:spcAft>
                          <a:spcPts val="0"/>
                        </a:spcAft>
                      </a:pPr>
                      <a:r>
                        <a:rPr lang="en-US" sz="2000" b="1" dirty="0">
                          <a:effectLst/>
                          <a:latin typeface="Candara" panose="020E0502030303020204" pitchFamily="34" charset="0"/>
                          <a:ea typeface="Times New Roman" panose="02020603050405020304" pitchFamily="18" charset="0"/>
                          <a:cs typeface="Times New Roman" panose="02020603050405020304" pitchFamily="18" charset="0"/>
                        </a:rPr>
                        <a:t>Decision Trees</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800" b="1" dirty="0">
                          <a:effectLst/>
                          <a:latin typeface="Candara" panose="020E0502030303020204" pitchFamily="34" charset="0"/>
                          <a:ea typeface="Times New Roman" panose="02020603050405020304" pitchFamily="18" charset="0"/>
                          <a:cs typeface="Times New Roman" panose="02020603050405020304" pitchFamily="18" charset="0"/>
                        </a:rPr>
                        <a:t>Average W2V</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000" b="1" dirty="0" err="1">
                          <a:effectLst/>
                          <a:latin typeface="Candara" panose="020E0502030303020204" pitchFamily="34" charset="0"/>
                          <a:ea typeface="Times New Roman" panose="02020603050405020304" pitchFamily="18" charset="0"/>
                          <a:cs typeface="Times New Roman" panose="02020603050405020304" pitchFamily="18" charset="0"/>
                        </a:rPr>
                        <a:t>max_depth</a:t>
                      </a:r>
                      <a:r>
                        <a:rPr lang="en-US" sz="2000" b="1" dirty="0">
                          <a:effectLst/>
                          <a:latin typeface="Candara" panose="020E0502030303020204" pitchFamily="34" charset="0"/>
                          <a:ea typeface="Times New Roman" panose="02020603050405020304" pitchFamily="18" charset="0"/>
                          <a:cs typeface="Times New Roman" panose="02020603050405020304" pitchFamily="18" charset="0"/>
                        </a:rPr>
                        <a:t> = 5</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800" b="1" dirty="0" err="1">
                          <a:effectLst/>
                          <a:latin typeface="Candara" panose="020E0502030303020204" pitchFamily="34" charset="0"/>
                          <a:ea typeface="Times New Roman" panose="02020603050405020304" pitchFamily="18" charset="0"/>
                          <a:cs typeface="Times New Roman" panose="02020603050405020304" pitchFamily="18" charset="0"/>
                        </a:rPr>
                        <a:t>min_sample_split</a:t>
                      </a:r>
                      <a:r>
                        <a:rPr lang="en-US" sz="1800" b="1" dirty="0">
                          <a:effectLst/>
                          <a:latin typeface="Candara" panose="020E0502030303020204" pitchFamily="34" charset="0"/>
                          <a:ea typeface="Times New Roman" panose="02020603050405020304" pitchFamily="18" charset="0"/>
                          <a:cs typeface="Times New Roman" panose="02020603050405020304" pitchFamily="18" charset="0"/>
                        </a:rPr>
                        <a:t> = 50</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0.902555</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0.770263</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1199867"/>
                  </a:ext>
                </a:extLst>
              </a:tr>
              <a:tr h="545292">
                <a:tc>
                  <a:txBody>
                    <a:bodyPr/>
                    <a:lstStyle/>
                    <a:p>
                      <a:pPr>
                        <a:lnSpc>
                          <a:spcPct val="107000"/>
                        </a:lnSpc>
                        <a:spcAft>
                          <a:spcPts val="0"/>
                        </a:spcAft>
                      </a:pPr>
                      <a:r>
                        <a:rPr lang="en-US" sz="2000" b="1" dirty="0">
                          <a:effectLst/>
                          <a:latin typeface="Candara" panose="020E0502030303020204" pitchFamily="34" charset="0"/>
                          <a:ea typeface="Times New Roman" panose="02020603050405020304" pitchFamily="18" charset="0"/>
                          <a:cs typeface="Times New Roman" panose="02020603050405020304" pitchFamily="18" charset="0"/>
                        </a:rPr>
                        <a:t>KNN</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800" b="1" dirty="0">
                          <a:effectLst/>
                          <a:latin typeface="Candara" panose="020E0502030303020204" pitchFamily="34" charset="0"/>
                          <a:ea typeface="Times New Roman" panose="02020603050405020304" pitchFamily="18" charset="0"/>
                          <a:cs typeface="Times New Roman" panose="02020603050405020304" pitchFamily="18" charset="0"/>
                        </a:rPr>
                        <a:t>Average Word2Vec</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800" b="1" dirty="0" err="1">
                          <a:effectLst/>
                          <a:latin typeface="Candara" panose="020E0502030303020204" pitchFamily="34" charset="0"/>
                          <a:ea typeface="Times New Roman" panose="02020603050405020304" pitchFamily="18" charset="0"/>
                          <a:cs typeface="Times New Roman" panose="02020603050405020304" pitchFamily="18" charset="0"/>
                        </a:rPr>
                        <a:t>n_neighbours</a:t>
                      </a:r>
                      <a:r>
                        <a:rPr lang="en-US" sz="1800" b="1" dirty="0">
                          <a:effectLst/>
                          <a:latin typeface="Candara" panose="020E0502030303020204" pitchFamily="34" charset="0"/>
                          <a:ea typeface="Times New Roman" panose="02020603050405020304" pitchFamily="18" charset="0"/>
                          <a:cs typeface="Times New Roman" panose="02020603050405020304" pitchFamily="18" charset="0"/>
                        </a:rPr>
                        <a:t> = 50</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000" b="1" dirty="0">
                          <a:effectLst/>
                          <a:latin typeface="Candara" panose="020E0502030303020204" pitchFamily="34" charset="0"/>
                          <a:ea typeface="Times New Roman" panose="02020603050405020304" pitchFamily="18" charset="0"/>
                          <a:cs typeface="Times New Roman" panose="02020603050405020304" pitchFamily="18" charset="0"/>
                        </a:rPr>
                        <a:t>NA</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0.901414</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0.863849</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6983251"/>
                  </a:ext>
                </a:extLst>
              </a:tr>
              <a:tr h="545292">
                <a:tc>
                  <a:txBody>
                    <a:bodyPr/>
                    <a:lstStyle/>
                    <a:p>
                      <a:pPr>
                        <a:lnSpc>
                          <a:spcPct val="107000"/>
                        </a:lnSpc>
                        <a:spcAft>
                          <a:spcPts val="0"/>
                        </a:spcAft>
                      </a:pPr>
                      <a:r>
                        <a:rPr lang="en-US" sz="2000" b="1" dirty="0">
                          <a:effectLst/>
                          <a:latin typeface="Candara" panose="020E0502030303020204" pitchFamily="34" charset="0"/>
                          <a:ea typeface="Times New Roman" panose="02020603050405020304" pitchFamily="18" charset="0"/>
                          <a:cs typeface="Times New Roman" panose="02020603050405020304" pitchFamily="18" charset="0"/>
                        </a:rPr>
                        <a:t>KNN</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000" b="1" dirty="0">
                          <a:effectLst/>
                          <a:latin typeface="Candara" panose="020E0502030303020204" pitchFamily="34" charset="0"/>
                          <a:ea typeface="Times New Roman" panose="02020603050405020304" pitchFamily="18" charset="0"/>
                          <a:cs typeface="Times New Roman" panose="02020603050405020304" pitchFamily="18" charset="0"/>
                        </a:rPr>
                        <a:t>TF-IDF</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800" b="1" dirty="0" err="1">
                          <a:effectLst/>
                          <a:latin typeface="Candara" panose="020E0502030303020204" pitchFamily="34" charset="0"/>
                          <a:ea typeface="Times New Roman" panose="02020603050405020304" pitchFamily="18" charset="0"/>
                          <a:cs typeface="Times New Roman" panose="02020603050405020304" pitchFamily="18" charset="0"/>
                        </a:rPr>
                        <a:t>n_neighbours</a:t>
                      </a:r>
                      <a:r>
                        <a:rPr lang="en-US" sz="1800" b="1" dirty="0">
                          <a:effectLst/>
                          <a:latin typeface="Candara" panose="020E0502030303020204" pitchFamily="34" charset="0"/>
                          <a:ea typeface="Times New Roman" panose="02020603050405020304" pitchFamily="18" charset="0"/>
                          <a:cs typeface="Times New Roman" panose="02020603050405020304" pitchFamily="18" charset="0"/>
                        </a:rPr>
                        <a:t> = 25</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000" b="1" dirty="0">
                          <a:effectLst/>
                          <a:latin typeface="Candara" panose="020E0502030303020204" pitchFamily="34" charset="0"/>
                          <a:ea typeface="Times New Roman" panose="02020603050405020304" pitchFamily="18" charset="0"/>
                          <a:cs typeface="Times New Roman" panose="02020603050405020304" pitchFamily="18" charset="0"/>
                        </a:rPr>
                        <a:t>NA</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0.838038</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0.757655</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88672335"/>
                  </a:ext>
                </a:extLst>
              </a:tr>
              <a:tr h="545292">
                <a:tc>
                  <a:txBody>
                    <a:bodyPr/>
                    <a:lstStyle/>
                    <a:p>
                      <a:pPr>
                        <a:lnSpc>
                          <a:spcPct val="107000"/>
                        </a:lnSpc>
                        <a:spcAft>
                          <a:spcPts val="0"/>
                        </a:spcAft>
                      </a:pPr>
                      <a:r>
                        <a:rPr lang="en-US" sz="2000" b="1" dirty="0">
                          <a:effectLst/>
                          <a:latin typeface="Candara" panose="020E0502030303020204" pitchFamily="34" charset="0"/>
                          <a:ea typeface="Times New Roman" panose="02020603050405020304" pitchFamily="18" charset="0"/>
                          <a:cs typeface="Times New Roman" panose="02020603050405020304" pitchFamily="18" charset="0"/>
                        </a:rPr>
                        <a:t>Naïve Bayes</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000" b="1" dirty="0">
                          <a:effectLst/>
                          <a:latin typeface="Candara" panose="020E0502030303020204" pitchFamily="34" charset="0"/>
                          <a:ea typeface="Times New Roman" panose="02020603050405020304" pitchFamily="18" charset="0"/>
                          <a:cs typeface="Times New Roman" panose="02020603050405020304" pitchFamily="18" charset="0"/>
                        </a:rPr>
                        <a:t>Bag of Words</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000" b="1" dirty="0">
                          <a:effectLst/>
                          <a:latin typeface="Candara" panose="020E0502030303020204" pitchFamily="34" charset="0"/>
                          <a:ea typeface="Times New Roman" panose="02020603050405020304" pitchFamily="18" charset="0"/>
                          <a:cs typeface="Times New Roman" panose="02020603050405020304" pitchFamily="18" charset="0"/>
                        </a:rPr>
                        <a:t>alpha = 0.1</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000" b="1" dirty="0">
                          <a:effectLst/>
                          <a:latin typeface="Candara" panose="020E0502030303020204" pitchFamily="34" charset="0"/>
                          <a:ea typeface="Times New Roman" panose="02020603050405020304" pitchFamily="18" charset="0"/>
                          <a:cs typeface="Times New Roman" panose="02020603050405020304" pitchFamily="18" charset="0"/>
                        </a:rPr>
                        <a:t>NA</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0.997334</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0.881323</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46012745"/>
                  </a:ext>
                </a:extLst>
              </a:tr>
              <a:tr h="545292">
                <a:tc>
                  <a:txBody>
                    <a:bodyPr/>
                    <a:lstStyle/>
                    <a:p>
                      <a:pPr>
                        <a:lnSpc>
                          <a:spcPct val="107000"/>
                        </a:lnSpc>
                        <a:spcAft>
                          <a:spcPts val="0"/>
                        </a:spcAft>
                      </a:pPr>
                      <a:r>
                        <a:rPr lang="en-US" sz="2000" b="1" dirty="0">
                          <a:effectLst/>
                          <a:latin typeface="Candara" panose="020E0502030303020204" pitchFamily="34" charset="0"/>
                          <a:ea typeface="Times New Roman" panose="02020603050405020304" pitchFamily="18" charset="0"/>
                          <a:cs typeface="Times New Roman" panose="02020603050405020304" pitchFamily="18" charset="0"/>
                        </a:rPr>
                        <a:t>Naïve Bayes</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000" b="1" dirty="0">
                          <a:effectLst/>
                          <a:latin typeface="Candara" panose="020E0502030303020204" pitchFamily="34" charset="0"/>
                          <a:ea typeface="Times New Roman" panose="02020603050405020304" pitchFamily="18" charset="0"/>
                          <a:cs typeface="Times New Roman" panose="02020603050405020304" pitchFamily="18" charset="0"/>
                        </a:rPr>
                        <a:t>TF-IDF</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000" b="1" dirty="0">
                          <a:effectLst/>
                          <a:latin typeface="Candara" panose="020E0502030303020204" pitchFamily="34" charset="0"/>
                          <a:ea typeface="Times New Roman" panose="02020603050405020304" pitchFamily="18" charset="0"/>
                          <a:cs typeface="Times New Roman" panose="02020603050405020304" pitchFamily="18" charset="0"/>
                        </a:rPr>
                        <a:t>alpha = 0.1</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000" b="1" dirty="0">
                          <a:effectLst/>
                          <a:latin typeface="Candara" panose="020E0502030303020204" pitchFamily="34" charset="0"/>
                          <a:ea typeface="Times New Roman" panose="02020603050405020304" pitchFamily="18" charset="0"/>
                          <a:cs typeface="Times New Roman" panose="02020603050405020304" pitchFamily="18" charset="0"/>
                        </a:rPr>
                        <a:t>NA</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0.838038</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0.757655</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85123572"/>
                  </a:ext>
                </a:extLst>
              </a:tr>
              <a:tr h="545292">
                <a:tc>
                  <a:txBody>
                    <a:bodyPr/>
                    <a:lstStyle/>
                    <a:p>
                      <a:pPr>
                        <a:lnSpc>
                          <a:spcPct val="107000"/>
                        </a:lnSpc>
                        <a:spcAft>
                          <a:spcPts val="0"/>
                        </a:spcAft>
                      </a:pPr>
                      <a:r>
                        <a:rPr lang="en-US" sz="1800" b="1" dirty="0">
                          <a:effectLst/>
                          <a:latin typeface="Candara" panose="020E0502030303020204" pitchFamily="34" charset="0"/>
                          <a:ea typeface="Times New Roman" panose="02020603050405020304" pitchFamily="18" charset="0"/>
                          <a:cs typeface="Times New Roman" panose="02020603050405020304" pitchFamily="18" charset="0"/>
                        </a:rPr>
                        <a:t>Logistic Regression</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000" b="1" dirty="0">
                          <a:effectLst/>
                          <a:latin typeface="Candara" panose="020E0502030303020204" pitchFamily="34" charset="0"/>
                          <a:ea typeface="Times New Roman" panose="02020603050405020304" pitchFamily="18" charset="0"/>
                          <a:cs typeface="Times New Roman" panose="02020603050405020304" pitchFamily="18" charset="0"/>
                        </a:rPr>
                        <a:t>TF-IDF</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000" b="1" dirty="0">
                          <a:effectLst/>
                          <a:latin typeface="Candara" panose="020E0502030303020204" pitchFamily="34" charset="0"/>
                          <a:ea typeface="Times New Roman" panose="02020603050405020304" pitchFamily="18" charset="0"/>
                          <a:cs typeface="Times New Roman" panose="02020603050405020304" pitchFamily="18" charset="0"/>
                        </a:rPr>
                        <a:t>alpha = 0.0001</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000" b="1" dirty="0">
                          <a:effectLst/>
                          <a:latin typeface="Candara" panose="020E0502030303020204" pitchFamily="34" charset="0"/>
                          <a:ea typeface="Times New Roman" panose="02020603050405020304" pitchFamily="18" charset="0"/>
                          <a:cs typeface="Times New Roman" panose="02020603050405020304" pitchFamily="18" charset="0"/>
                        </a:rPr>
                        <a:t>NA</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0.999560</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0.946232</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15503015"/>
                  </a:ext>
                </a:extLst>
              </a:tr>
              <a:tr h="545292">
                <a:tc>
                  <a:txBody>
                    <a:bodyPr/>
                    <a:lstStyle/>
                    <a:p>
                      <a:pPr>
                        <a:lnSpc>
                          <a:spcPct val="107000"/>
                        </a:lnSpc>
                        <a:spcAft>
                          <a:spcPts val="0"/>
                        </a:spcAft>
                      </a:pPr>
                      <a:r>
                        <a:rPr lang="en-US" sz="1800" b="1" dirty="0">
                          <a:effectLst/>
                          <a:latin typeface="Candara" panose="020E0502030303020204" pitchFamily="34" charset="0"/>
                          <a:ea typeface="Times New Roman" panose="02020603050405020304" pitchFamily="18" charset="0"/>
                          <a:cs typeface="Times New Roman" panose="02020603050405020304" pitchFamily="18" charset="0"/>
                        </a:rPr>
                        <a:t>Logistic Regression</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800" b="1" dirty="0">
                          <a:effectLst/>
                          <a:latin typeface="Candara" panose="020E0502030303020204" pitchFamily="34" charset="0"/>
                          <a:ea typeface="Times New Roman" panose="02020603050405020304" pitchFamily="18" charset="0"/>
                          <a:cs typeface="Times New Roman" panose="02020603050405020304" pitchFamily="18" charset="0"/>
                        </a:rPr>
                        <a:t>TF-IDF Weighted W2V</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000" b="1" dirty="0">
                          <a:effectLst/>
                          <a:latin typeface="Candara" panose="020E0502030303020204" pitchFamily="34" charset="0"/>
                          <a:ea typeface="Times New Roman" panose="02020603050405020304" pitchFamily="18" charset="0"/>
                          <a:cs typeface="Times New Roman" panose="02020603050405020304" pitchFamily="18" charset="0"/>
                        </a:rPr>
                        <a:t>alpha = 0.001</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000" b="1" dirty="0">
                          <a:effectLst/>
                          <a:latin typeface="Candara" panose="020E0502030303020204" pitchFamily="34" charset="0"/>
                          <a:ea typeface="Times New Roman" panose="02020603050405020304" pitchFamily="18" charset="0"/>
                          <a:cs typeface="Times New Roman" panose="02020603050405020304" pitchFamily="18" charset="0"/>
                        </a:rPr>
                        <a:t>NA</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0.947135</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0.900259</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22902360"/>
                  </a:ext>
                </a:extLst>
              </a:tr>
            </a:tbl>
          </a:graphicData>
        </a:graphic>
      </p:graphicFrame>
      <p:sp>
        <p:nvSpPr>
          <p:cNvPr id="10" name="Title 9">
            <a:extLst>
              <a:ext uri="{FF2B5EF4-FFF2-40B4-BE49-F238E27FC236}">
                <a16:creationId xmlns:a16="http://schemas.microsoft.com/office/drawing/2014/main" id="{2A687878-AAC7-4708-8246-292076CB87F9}"/>
              </a:ext>
            </a:extLst>
          </p:cNvPr>
          <p:cNvSpPr>
            <a:spLocks noGrp="1"/>
          </p:cNvSpPr>
          <p:nvPr>
            <p:ph type="title"/>
          </p:nvPr>
        </p:nvSpPr>
        <p:spPr>
          <a:xfrm>
            <a:off x="189062" y="62476"/>
            <a:ext cx="8596668" cy="1320800"/>
          </a:xfrm>
        </p:spPr>
        <p:txBody>
          <a:bodyPr>
            <a:normAutofit/>
          </a:bodyPr>
          <a:lstStyle/>
          <a:p>
            <a:r>
              <a:rPr lang="en-US" sz="2000" dirty="0">
                <a:solidFill>
                  <a:schemeClr val="tx1"/>
                </a:solidFill>
              </a:rPr>
              <a:t>Table for ROC-AUC values for Amazon Fine Food Reviews dataset:</a:t>
            </a:r>
          </a:p>
        </p:txBody>
      </p:sp>
    </p:spTree>
    <p:extLst>
      <p:ext uri="{BB962C8B-B14F-4D97-AF65-F5344CB8AC3E}">
        <p14:creationId xmlns:p14="http://schemas.microsoft.com/office/powerpoint/2010/main" val="19453535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itle 9">
            <a:extLst>
              <a:ext uri="{FF2B5EF4-FFF2-40B4-BE49-F238E27FC236}">
                <a16:creationId xmlns:a16="http://schemas.microsoft.com/office/drawing/2014/main" id="{E5B5CF02-4113-45FD-99C5-9D71218A9351}"/>
              </a:ext>
            </a:extLst>
          </p:cNvPr>
          <p:cNvSpPr txBox="1">
            <a:spLocks/>
          </p:cNvSpPr>
          <p:nvPr/>
        </p:nvSpPr>
        <p:spPr>
          <a:xfrm>
            <a:off x="189062" y="62476"/>
            <a:ext cx="8596668" cy="1320800"/>
          </a:xfrm>
          <a:prstGeom prst="rect">
            <a:avLst/>
          </a:prstGeom>
        </p:spPr>
        <p:txBody>
          <a:bodyP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a:solidFill>
                  <a:schemeClr val="tx1"/>
                </a:solidFill>
              </a:rPr>
              <a:t>Table for ROC curves for Amazon Fine Food Reviews dataset:</a:t>
            </a:r>
          </a:p>
        </p:txBody>
      </p:sp>
      <p:pic>
        <p:nvPicPr>
          <p:cNvPr id="4" name="Picture 3">
            <a:extLst>
              <a:ext uri="{FF2B5EF4-FFF2-40B4-BE49-F238E27FC236}">
                <a16:creationId xmlns:a16="http://schemas.microsoft.com/office/drawing/2014/main" id="{FE113DBA-5527-42EC-B426-A7EFEF98DA18}"/>
              </a:ext>
            </a:extLst>
          </p:cNvPr>
          <p:cNvPicPr>
            <a:picLocks noChangeAspect="1"/>
          </p:cNvPicPr>
          <p:nvPr/>
        </p:nvPicPr>
        <p:blipFill>
          <a:blip r:embed="rId2"/>
          <a:stretch>
            <a:fillRect/>
          </a:stretch>
        </p:blipFill>
        <p:spPr>
          <a:xfrm>
            <a:off x="442178" y="606546"/>
            <a:ext cx="9084251" cy="6029511"/>
          </a:xfrm>
          <a:prstGeom prst="rect">
            <a:avLst/>
          </a:prstGeom>
        </p:spPr>
      </p:pic>
    </p:spTree>
    <p:extLst>
      <p:ext uri="{BB962C8B-B14F-4D97-AF65-F5344CB8AC3E}">
        <p14:creationId xmlns:p14="http://schemas.microsoft.com/office/powerpoint/2010/main" val="37148564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358-46BB-430F-972F-9D0DF2D1B678}"/>
              </a:ext>
            </a:extLst>
          </p:cNvPr>
          <p:cNvSpPr>
            <a:spLocks noGrp="1"/>
          </p:cNvSpPr>
          <p:nvPr>
            <p:ph type="ctrTitle"/>
          </p:nvPr>
        </p:nvSpPr>
        <p:spPr>
          <a:xfrm>
            <a:off x="932154" y="63966"/>
            <a:ext cx="7395099" cy="930333"/>
          </a:xfrm>
        </p:spPr>
        <p:txBody>
          <a:bodyPr/>
          <a:lstStyle/>
          <a:p>
            <a:r>
              <a:rPr lang="en-US" dirty="0" err="1"/>
              <a:t>DonorsChoose</a:t>
            </a:r>
            <a:r>
              <a:rPr lang="en-US" dirty="0"/>
              <a:t> dataset </a:t>
            </a:r>
          </a:p>
        </p:txBody>
      </p:sp>
      <p:sp>
        <p:nvSpPr>
          <p:cNvPr id="3" name="Subtitle 2">
            <a:extLst>
              <a:ext uri="{FF2B5EF4-FFF2-40B4-BE49-F238E27FC236}">
                <a16:creationId xmlns:a16="http://schemas.microsoft.com/office/drawing/2014/main" id="{56D0EA9D-6523-45CD-8D92-83F0E733BA08}"/>
              </a:ext>
            </a:extLst>
          </p:cNvPr>
          <p:cNvSpPr>
            <a:spLocks noGrp="1"/>
          </p:cNvSpPr>
          <p:nvPr>
            <p:ph type="subTitle" idx="1"/>
          </p:nvPr>
        </p:nvSpPr>
        <p:spPr>
          <a:xfrm>
            <a:off x="719090" y="1305017"/>
            <a:ext cx="8913182" cy="5069149"/>
          </a:xfrm>
        </p:spPr>
        <p:txBody>
          <a:bodyPr>
            <a:normAutofit lnSpcReduction="10000"/>
          </a:bodyPr>
          <a:lstStyle/>
          <a:p>
            <a:pPr algn="l"/>
            <a:r>
              <a:rPr lang="en-US" dirty="0" err="1"/>
              <a:t>TheDonorsChoose</a:t>
            </a:r>
            <a:r>
              <a:rPr lang="en-US" dirty="0"/>
              <a:t> dataset has an additional file containing the related resources required for the project corresponding to the datapoints of the train and test datasets. This dataset has both text and numerical data. There is also a vast category of attributes to be considered while handling this dataset. A detailed description of the dataset is given in the link provided above. A proper pipeline of implementation of the analysis of this dataset is broken down into steps as follows: </a:t>
            </a:r>
            <a:endParaRPr lang="en-US" dirty="0">
              <a:solidFill>
                <a:schemeClr val="tx1"/>
              </a:solidFill>
            </a:endParaRPr>
          </a:p>
          <a:p>
            <a:pPr algn="l"/>
            <a:r>
              <a:rPr lang="en-US" dirty="0">
                <a:solidFill>
                  <a:schemeClr val="tx1"/>
                </a:solidFill>
              </a:rPr>
              <a:t>	Step 1: </a:t>
            </a:r>
            <a:r>
              <a:rPr lang="en-US" dirty="0"/>
              <a:t>The dataset is read and the categorical features are processed one by one.</a:t>
            </a:r>
          </a:p>
          <a:p>
            <a:pPr algn="l"/>
            <a:r>
              <a:rPr lang="en-US" dirty="0">
                <a:solidFill>
                  <a:schemeClr val="tx1"/>
                </a:solidFill>
              </a:rPr>
              <a:t>	Step 2: </a:t>
            </a:r>
            <a:r>
              <a:rPr lang="en-US" dirty="0"/>
              <a:t>The data is now made model ready by encoding the various features and vectorizing the data.</a:t>
            </a:r>
          </a:p>
          <a:p>
            <a:pPr algn="l"/>
            <a:r>
              <a:rPr lang="en-US" dirty="0">
                <a:solidFill>
                  <a:schemeClr val="tx1"/>
                </a:solidFill>
              </a:rPr>
              <a:t>	Step 3: </a:t>
            </a:r>
            <a:r>
              <a:rPr lang="en-US" dirty="0"/>
              <a:t>The dataset by now has been divided several parts representing non-text and text features, each dataset pertaining to a different attribute.</a:t>
            </a:r>
          </a:p>
          <a:p>
            <a:pPr algn="l"/>
            <a:r>
              <a:rPr lang="en-US" dirty="0">
                <a:solidFill>
                  <a:schemeClr val="tx1"/>
                </a:solidFill>
              </a:rPr>
              <a:t>	Step 4: </a:t>
            </a:r>
            <a:r>
              <a:rPr lang="en-US" dirty="0"/>
              <a:t>In this step, we combine all the different features obtained into a single dataset.</a:t>
            </a:r>
          </a:p>
          <a:p>
            <a:pPr algn="l"/>
            <a:r>
              <a:rPr lang="en-US" dirty="0"/>
              <a:t>Beyond this point, the datasets are processed through the different featurization techniques in consideration, and the classification algorithms are applied just as we had done is steps 4, 5 and 6 of the ‘Amazon Fine Food Reviews’ dataset.</a:t>
            </a:r>
          </a:p>
          <a:p>
            <a:pPr algn="l"/>
            <a:endParaRPr lang="en-US" dirty="0"/>
          </a:p>
        </p:txBody>
      </p:sp>
    </p:spTree>
    <p:extLst>
      <p:ext uri="{BB962C8B-B14F-4D97-AF65-F5344CB8AC3E}">
        <p14:creationId xmlns:p14="http://schemas.microsoft.com/office/powerpoint/2010/main" val="31047856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F974A23B-C4D3-45C0-AD2D-6B428B89B903}"/>
              </a:ext>
            </a:extLst>
          </p:cNvPr>
          <p:cNvGraphicFramePr>
            <a:graphicFrameLocks noGrp="1"/>
          </p:cNvGraphicFramePr>
          <p:nvPr>
            <p:extLst>
              <p:ext uri="{D42A27DB-BD31-4B8C-83A1-F6EECF244321}">
                <p14:modId xmlns:p14="http://schemas.microsoft.com/office/powerpoint/2010/main" val="941274504"/>
              </p:ext>
            </p:extLst>
          </p:nvPr>
        </p:nvGraphicFramePr>
        <p:xfrm>
          <a:off x="99134" y="580363"/>
          <a:ext cx="11993732" cy="6211243"/>
        </p:xfrm>
        <a:graphic>
          <a:graphicData uri="http://schemas.openxmlformats.org/drawingml/2006/table">
            <a:tbl>
              <a:tblPr firstRow="1" bandRow="1">
                <a:tableStyleId>{5C22544A-7EE6-4342-B048-85BDC9FD1C3A}</a:tableStyleId>
              </a:tblPr>
              <a:tblGrid>
                <a:gridCol w="1956260">
                  <a:extLst>
                    <a:ext uri="{9D8B030D-6E8A-4147-A177-3AD203B41FA5}">
                      <a16:colId xmlns:a16="http://schemas.microsoft.com/office/drawing/2014/main" val="2638094965"/>
                    </a:ext>
                  </a:extLst>
                </a:gridCol>
                <a:gridCol w="2288125">
                  <a:extLst>
                    <a:ext uri="{9D8B030D-6E8A-4147-A177-3AD203B41FA5}">
                      <a16:colId xmlns:a16="http://schemas.microsoft.com/office/drawing/2014/main" val="3199414387"/>
                    </a:ext>
                  </a:extLst>
                </a:gridCol>
                <a:gridCol w="2261924">
                  <a:extLst>
                    <a:ext uri="{9D8B030D-6E8A-4147-A177-3AD203B41FA5}">
                      <a16:colId xmlns:a16="http://schemas.microsoft.com/office/drawing/2014/main" val="4237069383"/>
                    </a:ext>
                  </a:extLst>
                </a:gridCol>
                <a:gridCol w="2410390">
                  <a:extLst>
                    <a:ext uri="{9D8B030D-6E8A-4147-A177-3AD203B41FA5}">
                      <a16:colId xmlns:a16="http://schemas.microsoft.com/office/drawing/2014/main" val="2782250520"/>
                    </a:ext>
                  </a:extLst>
                </a:gridCol>
                <a:gridCol w="1537061">
                  <a:extLst>
                    <a:ext uri="{9D8B030D-6E8A-4147-A177-3AD203B41FA5}">
                      <a16:colId xmlns:a16="http://schemas.microsoft.com/office/drawing/2014/main" val="2565031658"/>
                    </a:ext>
                  </a:extLst>
                </a:gridCol>
                <a:gridCol w="1539972">
                  <a:extLst>
                    <a:ext uri="{9D8B030D-6E8A-4147-A177-3AD203B41FA5}">
                      <a16:colId xmlns:a16="http://schemas.microsoft.com/office/drawing/2014/main" val="1898764110"/>
                    </a:ext>
                  </a:extLst>
                </a:gridCol>
              </a:tblGrid>
              <a:tr h="684765">
                <a:tc>
                  <a:txBody>
                    <a:bodyPr/>
                    <a:lstStyle/>
                    <a:p>
                      <a:pPr algn="ctr"/>
                      <a:r>
                        <a:rPr lang="en-US" dirty="0"/>
                        <a:t>Model</a:t>
                      </a:r>
                    </a:p>
                  </a:txBody>
                  <a:tcPr/>
                </a:tc>
                <a:tc>
                  <a:txBody>
                    <a:bodyPr/>
                    <a:lstStyle/>
                    <a:p>
                      <a:pPr algn="ctr"/>
                      <a:r>
                        <a:rPr lang="en-US" dirty="0"/>
                        <a:t>Featurization</a:t>
                      </a:r>
                    </a:p>
                  </a:txBody>
                  <a:tcPr/>
                </a:tc>
                <a:tc>
                  <a:txBody>
                    <a:bodyPr/>
                    <a:lstStyle/>
                    <a:p>
                      <a:pPr algn="ctr"/>
                      <a:r>
                        <a:rPr lang="en-US" dirty="0"/>
                        <a:t>Hyperparameter 1</a:t>
                      </a:r>
                    </a:p>
                  </a:txBody>
                  <a:tcPr/>
                </a:tc>
                <a:tc>
                  <a:txBody>
                    <a:bodyPr/>
                    <a:lstStyle/>
                    <a:p>
                      <a:pPr algn="ctr"/>
                      <a:r>
                        <a:rPr lang="en-US" dirty="0"/>
                        <a:t>Hyperparameter 2</a:t>
                      </a:r>
                    </a:p>
                  </a:txBody>
                  <a:tcPr/>
                </a:tc>
                <a:tc>
                  <a:txBody>
                    <a:bodyPr/>
                    <a:lstStyle/>
                    <a:p>
                      <a:pPr algn="ctr"/>
                      <a:r>
                        <a:rPr lang="en-US" dirty="0"/>
                        <a:t>Train </a:t>
                      </a:r>
                      <a:r>
                        <a:rPr lang="en-US" dirty="0" err="1"/>
                        <a:t>auc</a:t>
                      </a:r>
                      <a:endParaRPr lang="en-US" dirty="0"/>
                    </a:p>
                  </a:txBody>
                  <a:tcPr/>
                </a:tc>
                <a:tc>
                  <a:txBody>
                    <a:bodyPr/>
                    <a:lstStyle/>
                    <a:p>
                      <a:pPr algn="ctr"/>
                      <a:r>
                        <a:rPr lang="en-US" dirty="0"/>
                        <a:t>Test </a:t>
                      </a:r>
                      <a:r>
                        <a:rPr lang="en-US" dirty="0" err="1"/>
                        <a:t>auc</a:t>
                      </a:r>
                      <a:endParaRPr lang="en-US" dirty="0"/>
                    </a:p>
                  </a:txBody>
                  <a:tcPr/>
                </a:tc>
                <a:extLst>
                  <a:ext uri="{0D108BD9-81ED-4DB2-BD59-A6C34878D82A}">
                    <a16:rowId xmlns:a16="http://schemas.microsoft.com/office/drawing/2014/main" val="3374703398"/>
                  </a:ext>
                </a:extLst>
              </a:tr>
              <a:tr h="534390">
                <a:tc>
                  <a:txBody>
                    <a:bodyPr/>
                    <a:lstStyle/>
                    <a:p>
                      <a:pPr>
                        <a:lnSpc>
                          <a:spcPct val="107000"/>
                        </a:lnSpc>
                        <a:spcAft>
                          <a:spcPts val="0"/>
                        </a:spcAft>
                      </a:pPr>
                      <a:r>
                        <a:rPr lang="en-US" sz="2000" b="1" dirty="0">
                          <a:effectLst/>
                          <a:latin typeface="Candara" panose="020E0502030303020204" pitchFamily="34" charset="0"/>
                          <a:ea typeface="Calibri" panose="020F0502020204030204" pitchFamily="34" charset="0"/>
                          <a:cs typeface="Times New Roman" panose="02020603050405020304" pitchFamily="18" charset="0"/>
                        </a:rPr>
                        <a:t>SVM</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000" b="1" dirty="0">
                          <a:effectLst/>
                          <a:latin typeface="Candara" panose="020E0502030303020204" pitchFamily="34" charset="0"/>
                          <a:ea typeface="Calibri" panose="020F0502020204030204" pitchFamily="34" charset="0"/>
                          <a:cs typeface="Times New Roman" panose="02020603050405020304" pitchFamily="18" charset="0"/>
                        </a:rPr>
                        <a:t>Average W2V</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000" b="1" dirty="0">
                          <a:effectLst/>
                          <a:latin typeface="Candara" panose="020E0502030303020204" pitchFamily="34" charset="0"/>
                          <a:ea typeface="Times New Roman" panose="02020603050405020304" pitchFamily="18" charset="0"/>
                          <a:cs typeface="Times New Roman" panose="02020603050405020304" pitchFamily="18" charset="0"/>
                        </a:rPr>
                        <a:t>alpha = 0.00001</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000" b="1" dirty="0">
                          <a:effectLst/>
                          <a:latin typeface="Candara" panose="020E0502030303020204" pitchFamily="34" charset="0"/>
                          <a:ea typeface="Times New Roman" panose="02020603050405020304" pitchFamily="18" charset="0"/>
                          <a:cs typeface="Times New Roman" panose="02020603050405020304" pitchFamily="18" charset="0"/>
                        </a:rPr>
                        <a:t>NA</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0.528594</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0.506020</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43224302"/>
                  </a:ext>
                </a:extLst>
              </a:tr>
              <a:tr h="534390">
                <a:tc>
                  <a:txBody>
                    <a:bodyPr/>
                    <a:lstStyle/>
                    <a:p>
                      <a:pPr>
                        <a:lnSpc>
                          <a:spcPct val="107000"/>
                        </a:lnSpc>
                        <a:spcAft>
                          <a:spcPts val="0"/>
                        </a:spcAft>
                      </a:pPr>
                      <a:r>
                        <a:rPr lang="en-US" sz="2000" b="1" dirty="0">
                          <a:effectLst/>
                          <a:latin typeface="Candara" panose="020E0502030303020204" pitchFamily="34" charset="0"/>
                          <a:ea typeface="Times New Roman" panose="02020603050405020304" pitchFamily="18" charset="0"/>
                          <a:cs typeface="Times New Roman" panose="02020603050405020304" pitchFamily="18" charset="0"/>
                        </a:rPr>
                        <a:t>SVM</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800" b="1" dirty="0">
                          <a:effectLst/>
                          <a:latin typeface="Candara" panose="020E0502030303020204" pitchFamily="34" charset="0"/>
                          <a:ea typeface="Times New Roman" panose="02020603050405020304" pitchFamily="18" charset="0"/>
                          <a:cs typeface="Times New Roman" panose="02020603050405020304" pitchFamily="18" charset="0"/>
                        </a:rPr>
                        <a:t>TF-IDF Weighted W2V</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000" b="1" dirty="0">
                          <a:effectLst/>
                          <a:latin typeface="Candara" panose="020E0502030303020204" pitchFamily="34" charset="0"/>
                          <a:ea typeface="Times New Roman" panose="02020603050405020304" pitchFamily="18" charset="0"/>
                          <a:cs typeface="Times New Roman" panose="02020603050405020304" pitchFamily="18" charset="0"/>
                        </a:rPr>
                        <a:t>alpha = 0.01</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000" b="1" dirty="0">
                          <a:effectLst/>
                          <a:latin typeface="Candara" panose="020E0502030303020204" pitchFamily="34" charset="0"/>
                          <a:ea typeface="Times New Roman" panose="02020603050405020304" pitchFamily="18" charset="0"/>
                          <a:cs typeface="Times New Roman" panose="02020603050405020304" pitchFamily="18" charset="0"/>
                        </a:rPr>
                        <a:t>NA</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0.5</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0.5</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21051358"/>
                  </a:ext>
                </a:extLst>
              </a:tr>
              <a:tr h="534390">
                <a:tc>
                  <a:txBody>
                    <a:bodyPr/>
                    <a:lstStyle/>
                    <a:p>
                      <a:pPr>
                        <a:lnSpc>
                          <a:spcPct val="107000"/>
                        </a:lnSpc>
                        <a:spcAft>
                          <a:spcPts val="0"/>
                        </a:spcAft>
                      </a:pPr>
                      <a:r>
                        <a:rPr lang="en-US" sz="2000" b="1" dirty="0">
                          <a:effectLst/>
                          <a:latin typeface="Candara" panose="020E0502030303020204" pitchFamily="34" charset="0"/>
                          <a:ea typeface="Times New Roman" panose="02020603050405020304" pitchFamily="18" charset="0"/>
                          <a:cs typeface="Times New Roman" panose="02020603050405020304" pitchFamily="18" charset="0"/>
                        </a:rPr>
                        <a:t>Decision Trees</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800" b="1" dirty="0">
                          <a:effectLst/>
                          <a:latin typeface="Candara" panose="020E0502030303020204" pitchFamily="34" charset="0"/>
                          <a:ea typeface="Calibri" panose="020F0502020204030204" pitchFamily="34" charset="0"/>
                          <a:cs typeface="Times New Roman" panose="02020603050405020304" pitchFamily="18" charset="0"/>
                        </a:rPr>
                        <a:t>TF-IDF Weighted W2V</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000" b="1" dirty="0" err="1">
                          <a:effectLst/>
                          <a:latin typeface="Candara" panose="020E0502030303020204" pitchFamily="34" charset="0"/>
                          <a:ea typeface="Times New Roman" panose="02020603050405020304" pitchFamily="18" charset="0"/>
                          <a:cs typeface="Times New Roman" panose="02020603050405020304" pitchFamily="18" charset="0"/>
                        </a:rPr>
                        <a:t>max_depth</a:t>
                      </a:r>
                      <a:r>
                        <a:rPr lang="en-US" sz="2000" b="1" dirty="0">
                          <a:effectLst/>
                          <a:latin typeface="Candara" panose="020E0502030303020204" pitchFamily="34" charset="0"/>
                          <a:ea typeface="Times New Roman" panose="02020603050405020304" pitchFamily="18" charset="0"/>
                          <a:cs typeface="Times New Roman" panose="02020603050405020304" pitchFamily="18" charset="0"/>
                        </a:rPr>
                        <a:t> = 5</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600" b="1" dirty="0" err="1">
                          <a:effectLst/>
                          <a:latin typeface="Candara" panose="020E0502030303020204" pitchFamily="34" charset="0"/>
                          <a:ea typeface="Times New Roman" panose="02020603050405020304" pitchFamily="18" charset="0"/>
                          <a:cs typeface="Times New Roman" panose="02020603050405020304" pitchFamily="18" charset="0"/>
                        </a:rPr>
                        <a:t>min_sample_split</a:t>
                      </a:r>
                      <a:r>
                        <a:rPr lang="en-US" sz="1600" b="1" dirty="0">
                          <a:effectLst/>
                          <a:latin typeface="Candara" panose="020E0502030303020204" pitchFamily="34" charset="0"/>
                          <a:ea typeface="Times New Roman" panose="02020603050405020304" pitchFamily="18" charset="0"/>
                          <a:cs typeface="Times New Roman" panose="02020603050405020304" pitchFamily="18" charset="0"/>
                        </a:rPr>
                        <a:t> = 30</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0.579191</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0.559906</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73479028"/>
                  </a:ext>
                </a:extLst>
              </a:tr>
              <a:tr h="534390">
                <a:tc>
                  <a:txBody>
                    <a:bodyPr/>
                    <a:lstStyle/>
                    <a:p>
                      <a:pPr>
                        <a:lnSpc>
                          <a:spcPct val="107000"/>
                        </a:lnSpc>
                        <a:spcAft>
                          <a:spcPts val="0"/>
                        </a:spcAft>
                      </a:pPr>
                      <a:r>
                        <a:rPr lang="en-US" sz="2000" b="1" dirty="0">
                          <a:effectLst/>
                          <a:latin typeface="Candara" panose="020E0502030303020204" pitchFamily="34" charset="0"/>
                          <a:ea typeface="Times New Roman" panose="02020603050405020304" pitchFamily="18" charset="0"/>
                          <a:cs typeface="Times New Roman" panose="02020603050405020304" pitchFamily="18" charset="0"/>
                        </a:rPr>
                        <a:t>Decision Trees</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800" b="1" dirty="0">
                          <a:effectLst/>
                          <a:latin typeface="Candara" panose="020E0502030303020204" pitchFamily="34" charset="0"/>
                          <a:ea typeface="Calibri" panose="020F0502020204030204" pitchFamily="34" charset="0"/>
                          <a:cs typeface="Times New Roman" panose="02020603050405020304" pitchFamily="18" charset="0"/>
                        </a:rPr>
                        <a:t>Average W2V</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000" b="1" dirty="0" err="1">
                          <a:effectLst/>
                          <a:latin typeface="Candara" panose="020E0502030303020204" pitchFamily="34" charset="0"/>
                          <a:ea typeface="Times New Roman" panose="02020603050405020304" pitchFamily="18" charset="0"/>
                          <a:cs typeface="Times New Roman" panose="02020603050405020304" pitchFamily="18" charset="0"/>
                        </a:rPr>
                        <a:t>max_depth</a:t>
                      </a:r>
                      <a:r>
                        <a:rPr lang="en-US" sz="2000" b="1" dirty="0">
                          <a:effectLst/>
                          <a:latin typeface="Candara" panose="020E0502030303020204" pitchFamily="34" charset="0"/>
                          <a:ea typeface="Times New Roman" panose="02020603050405020304" pitchFamily="18" charset="0"/>
                          <a:cs typeface="Times New Roman" panose="02020603050405020304" pitchFamily="18" charset="0"/>
                        </a:rPr>
                        <a:t> = 10</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800" b="1" dirty="0" err="1">
                          <a:effectLst/>
                          <a:latin typeface="Candara" panose="020E0502030303020204" pitchFamily="34" charset="0"/>
                          <a:ea typeface="Times New Roman" panose="02020603050405020304" pitchFamily="18" charset="0"/>
                          <a:cs typeface="Times New Roman" panose="02020603050405020304" pitchFamily="18" charset="0"/>
                        </a:rPr>
                        <a:t>min_sample_split</a:t>
                      </a:r>
                      <a:r>
                        <a:rPr lang="en-US" sz="1800" b="1" dirty="0">
                          <a:effectLst/>
                          <a:latin typeface="Candara" panose="020E0502030303020204" pitchFamily="34" charset="0"/>
                          <a:ea typeface="Times New Roman" panose="02020603050405020304" pitchFamily="18" charset="0"/>
                          <a:cs typeface="Times New Roman" panose="02020603050405020304" pitchFamily="18" charset="0"/>
                        </a:rPr>
                        <a:t> = 5</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0.716393</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0.562426</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59639881"/>
                  </a:ext>
                </a:extLst>
              </a:tr>
              <a:tr h="534390">
                <a:tc>
                  <a:txBody>
                    <a:bodyPr/>
                    <a:lstStyle/>
                    <a:p>
                      <a:pPr>
                        <a:lnSpc>
                          <a:spcPct val="107000"/>
                        </a:lnSpc>
                        <a:spcAft>
                          <a:spcPts val="0"/>
                        </a:spcAft>
                      </a:pPr>
                      <a:r>
                        <a:rPr lang="en-US" sz="2000" b="1" dirty="0">
                          <a:effectLst/>
                          <a:latin typeface="Candara" panose="020E0502030303020204" pitchFamily="34" charset="0"/>
                          <a:ea typeface="Times New Roman" panose="02020603050405020304" pitchFamily="18" charset="0"/>
                          <a:cs typeface="Times New Roman" panose="02020603050405020304" pitchFamily="18" charset="0"/>
                        </a:rPr>
                        <a:t>KNN</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800" b="1" dirty="0">
                          <a:effectLst/>
                          <a:latin typeface="Candara" panose="020E0502030303020204" pitchFamily="34" charset="0"/>
                          <a:ea typeface="Times New Roman" panose="02020603050405020304" pitchFamily="18" charset="0"/>
                          <a:cs typeface="Times New Roman" panose="02020603050405020304" pitchFamily="18" charset="0"/>
                        </a:rPr>
                        <a:t>Bag of Words</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800" b="1" dirty="0" err="1">
                          <a:effectLst/>
                          <a:latin typeface="Candara" panose="020E0502030303020204" pitchFamily="34" charset="0"/>
                          <a:ea typeface="Times New Roman" panose="02020603050405020304" pitchFamily="18" charset="0"/>
                          <a:cs typeface="Times New Roman" panose="02020603050405020304" pitchFamily="18" charset="0"/>
                        </a:rPr>
                        <a:t>n_neighbours</a:t>
                      </a:r>
                      <a:r>
                        <a:rPr lang="en-US" sz="1800" b="1" dirty="0">
                          <a:effectLst/>
                          <a:latin typeface="Candara" panose="020E0502030303020204" pitchFamily="34" charset="0"/>
                          <a:ea typeface="Times New Roman" panose="02020603050405020304" pitchFamily="18" charset="0"/>
                          <a:cs typeface="Times New Roman" panose="02020603050405020304" pitchFamily="18" charset="0"/>
                        </a:rPr>
                        <a:t> = 75</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000" b="1" dirty="0">
                          <a:effectLst/>
                          <a:latin typeface="Candara" panose="020E0502030303020204" pitchFamily="34" charset="0"/>
                          <a:ea typeface="Times New Roman" panose="02020603050405020304" pitchFamily="18" charset="0"/>
                          <a:cs typeface="Times New Roman" panose="02020603050405020304" pitchFamily="18" charset="0"/>
                        </a:rPr>
                        <a:t>NA</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1.0</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0.580634</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87796168"/>
                  </a:ext>
                </a:extLst>
              </a:tr>
              <a:tr h="625043">
                <a:tc>
                  <a:txBody>
                    <a:bodyPr/>
                    <a:lstStyle/>
                    <a:p>
                      <a:pPr>
                        <a:lnSpc>
                          <a:spcPct val="107000"/>
                        </a:lnSpc>
                        <a:spcAft>
                          <a:spcPts val="0"/>
                        </a:spcAft>
                      </a:pPr>
                      <a:r>
                        <a:rPr lang="en-US" sz="2000" b="1" dirty="0">
                          <a:effectLst/>
                          <a:latin typeface="Candara" panose="020E0502030303020204" pitchFamily="34" charset="0"/>
                          <a:ea typeface="Times New Roman" panose="02020603050405020304" pitchFamily="18" charset="0"/>
                          <a:cs typeface="Times New Roman" panose="02020603050405020304" pitchFamily="18" charset="0"/>
                        </a:rPr>
                        <a:t>KNN</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000" b="1" dirty="0">
                          <a:effectLst/>
                          <a:latin typeface="Candara" panose="020E0502030303020204" pitchFamily="34" charset="0"/>
                          <a:ea typeface="Times New Roman" panose="02020603050405020304" pitchFamily="18" charset="0"/>
                          <a:cs typeface="Times New Roman" panose="02020603050405020304" pitchFamily="18" charset="0"/>
                        </a:rPr>
                        <a:t>TF-IDF Weighted W2V</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800" b="1" dirty="0" err="1">
                          <a:effectLst/>
                          <a:latin typeface="Candara" panose="020E0502030303020204" pitchFamily="34" charset="0"/>
                          <a:ea typeface="Times New Roman" panose="02020603050405020304" pitchFamily="18" charset="0"/>
                          <a:cs typeface="Times New Roman" panose="02020603050405020304" pitchFamily="18" charset="0"/>
                        </a:rPr>
                        <a:t>n_neighbours</a:t>
                      </a:r>
                      <a:r>
                        <a:rPr lang="en-US" sz="1800" b="1" dirty="0">
                          <a:effectLst/>
                          <a:latin typeface="Candara" panose="020E0502030303020204" pitchFamily="34" charset="0"/>
                          <a:ea typeface="Times New Roman" panose="02020603050405020304" pitchFamily="18" charset="0"/>
                          <a:cs typeface="Times New Roman" panose="02020603050405020304" pitchFamily="18" charset="0"/>
                        </a:rPr>
                        <a:t> = 35</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000" b="1" dirty="0">
                          <a:effectLst/>
                          <a:latin typeface="Candara" panose="020E0502030303020204" pitchFamily="34" charset="0"/>
                          <a:ea typeface="Times New Roman" panose="02020603050405020304" pitchFamily="18" charset="0"/>
                          <a:cs typeface="Times New Roman" panose="02020603050405020304" pitchFamily="18" charset="0"/>
                        </a:rPr>
                        <a:t>NA</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0.665354</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0.536918</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59774687"/>
                  </a:ext>
                </a:extLst>
              </a:tr>
              <a:tr h="534390">
                <a:tc>
                  <a:txBody>
                    <a:bodyPr/>
                    <a:lstStyle/>
                    <a:p>
                      <a:pPr>
                        <a:lnSpc>
                          <a:spcPct val="107000"/>
                        </a:lnSpc>
                        <a:spcAft>
                          <a:spcPts val="0"/>
                        </a:spcAft>
                      </a:pPr>
                      <a:r>
                        <a:rPr lang="en-US" sz="2000" b="1" dirty="0">
                          <a:effectLst/>
                          <a:latin typeface="Candara" panose="020E0502030303020204" pitchFamily="34" charset="0"/>
                          <a:ea typeface="Times New Roman" panose="02020603050405020304" pitchFamily="18" charset="0"/>
                          <a:cs typeface="Times New Roman" panose="02020603050405020304" pitchFamily="18" charset="0"/>
                        </a:rPr>
                        <a:t>Naïve Bayes</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000" b="1" dirty="0">
                          <a:effectLst/>
                          <a:latin typeface="Candara" panose="020E0502030303020204" pitchFamily="34" charset="0"/>
                          <a:ea typeface="Times New Roman" panose="02020603050405020304" pitchFamily="18" charset="0"/>
                          <a:cs typeface="Times New Roman" panose="02020603050405020304" pitchFamily="18" charset="0"/>
                        </a:rPr>
                        <a:t>Bag of Words</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000" b="1" dirty="0">
                          <a:effectLst/>
                          <a:latin typeface="Candara" panose="020E0502030303020204" pitchFamily="34" charset="0"/>
                          <a:ea typeface="Times New Roman" panose="02020603050405020304" pitchFamily="18" charset="0"/>
                          <a:cs typeface="Times New Roman" panose="02020603050405020304" pitchFamily="18" charset="0"/>
                        </a:rPr>
                        <a:t>alpha = 0.001</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000" b="1" dirty="0">
                          <a:effectLst/>
                          <a:latin typeface="Candara" panose="020E0502030303020204" pitchFamily="34" charset="0"/>
                          <a:ea typeface="Times New Roman" panose="02020603050405020304" pitchFamily="18" charset="0"/>
                          <a:cs typeface="Times New Roman" panose="02020603050405020304" pitchFamily="18" charset="0"/>
                        </a:rPr>
                        <a:t>NA</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0.973727</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0.601970</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68263875"/>
                  </a:ext>
                </a:extLst>
              </a:tr>
              <a:tr h="534390">
                <a:tc>
                  <a:txBody>
                    <a:bodyPr/>
                    <a:lstStyle/>
                    <a:p>
                      <a:pPr>
                        <a:lnSpc>
                          <a:spcPct val="107000"/>
                        </a:lnSpc>
                        <a:spcAft>
                          <a:spcPts val="0"/>
                        </a:spcAft>
                      </a:pPr>
                      <a:r>
                        <a:rPr lang="en-US" sz="2000" b="1" dirty="0">
                          <a:effectLst/>
                          <a:latin typeface="Candara" panose="020E0502030303020204" pitchFamily="34" charset="0"/>
                          <a:ea typeface="Times New Roman" panose="02020603050405020304" pitchFamily="18" charset="0"/>
                          <a:cs typeface="Times New Roman" panose="02020603050405020304" pitchFamily="18" charset="0"/>
                        </a:rPr>
                        <a:t>Naïve Bayes</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000" b="1" dirty="0">
                          <a:effectLst/>
                          <a:latin typeface="Candara" panose="020E0502030303020204" pitchFamily="34" charset="0"/>
                          <a:ea typeface="Times New Roman" panose="02020603050405020304" pitchFamily="18" charset="0"/>
                          <a:cs typeface="Times New Roman" panose="02020603050405020304" pitchFamily="18" charset="0"/>
                        </a:rPr>
                        <a:t>TF-IDF</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000" b="1" dirty="0">
                          <a:effectLst/>
                          <a:latin typeface="Candara" panose="020E0502030303020204" pitchFamily="34" charset="0"/>
                          <a:ea typeface="Times New Roman" panose="02020603050405020304" pitchFamily="18" charset="0"/>
                          <a:cs typeface="Times New Roman" panose="02020603050405020304" pitchFamily="18" charset="0"/>
                        </a:rPr>
                        <a:t>alpha = 0.1</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000" b="1" dirty="0">
                          <a:effectLst/>
                          <a:latin typeface="Candara" panose="020E0502030303020204" pitchFamily="34" charset="0"/>
                          <a:ea typeface="Times New Roman" panose="02020603050405020304" pitchFamily="18" charset="0"/>
                          <a:cs typeface="Times New Roman" panose="02020603050405020304" pitchFamily="18" charset="0"/>
                        </a:rPr>
                        <a:t>NA</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0.961296</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0.613406</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35299866"/>
                  </a:ext>
                </a:extLst>
              </a:tr>
              <a:tr h="562502">
                <a:tc>
                  <a:txBody>
                    <a:bodyPr/>
                    <a:lstStyle/>
                    <a:p>
                      <a:pPr>
                        <a:lnSpc>
                          <a:spcPct val="107000"/>
                        </a:lnSpc>
                        <a:spcAft>
                          <a:spcPts val="0"/>
                        </a:spcAft>
                      </a:pPr>
                      <a:r>
                        <a:rPr lang="en-US" sz="1800" b="1" dirty="0">
                          <a:effectLst/>
                          <a:latin typeface="Candara" panose="020E0502030303020204" pitchFamily="34" charset="0"/>
                          <a:ea typeface="Times New Roman" panose="02020603050405020304" pitchFamily="18" charset="0"/>
                          <a:cs typeface="Times New Roman" panose="02020603050405020304" pitchFamily="18" charset="0"/>
                        </a:rPr>
                        <a:t>Logistic Regression</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000" b="1" dirty="0">
                          <a:effectLst/>
                          <a:latin typeface="Candara" panose="020E0502030303020204" pitchFamily="34" charset="0"/>
                          <a:ea typeface="Times New Roman" panose="02020603050405020304" pitchFamily="18" charset="0"/>
                          <a:cs typeface="Times New Roman" panose="02020603050405020304" pitchFamily="18" charset="0"/>
                        </a:rPr>
                        <a:t>Average W2V</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000" b="1" dirty="0">
                          <a:effectLst/>
                          <a:latin typeface="Candara" panose="020E0502030303020204" pitchFamily="34" charset="0"/>
                          <a:ea typeface="Times New Roman" panose="02020603050405020304" pitchFamily="18" charset="0"/>
                          <a:cs typeface="Times New Roman" panose="02020603050405020304" pitchFamily="18" charset="0"/>
                        </a:rPr>
                        <a:t>alpha = 0.0001</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000" b="1" dirty="0">
                          <a:effectLst/>
                          <a:latin typeface="Candara" panose="020E0502030303020204" pitchFamily="34" charset="0"/>
                          <a:ea typeface="Times New Roman" panose="02020603050405020304" pitchFamily="18" charset="0"/>
                          <a:cs typeface="Times New Roman" panose="02020603050405020304" pitchFamily="18" charset="0"/>
                        </a:rPr>
                        <a:t>NA</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0.724182</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0.632226</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1918462"/>
                  </a:ext>
                </a:extLst>
              </a:tr>
              <a:tr h="562502">
                <a:tc>
                  <a:txBody>
                    <a:bodyPr/>
                    <a:lstStyle/>
                    <a:p>
                      <a:pPr>
                        <a:lnSpc>
                          <a:spcPct val="107000"/>
                        </a:lnSpc>
                        <a:spcAft>
                          <a:spcPts val="0"/>
                        </a:spcAft>
                      </a:pPr>
                      <a:r>
                        <a:rPr lang="en-US" sz="1800" b="1" dirty="0">
                          <a:effectLst/>
                          <a:latin typeface="Candara" panose="020E0502030303020204" pitchFamily="34" charset="0"/>
                          <a:ea typeface="Times New Roman" panose="02020603050405020304" pitchFamily="18" charset="0"/>
                          <a:cs typeface="Times New Roman" panose="02020603050405020304" pitchFamily="18" charset="0"/>
                        </a:rPr>
                        <a:t>Logistic Regression</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800" b="1" dirty="0">
                          <a:effectLst/>
                          <a:latin typeface="Candara" panose="020E0502030303020204" pitchFamily="34" charset="0"/>
                          <a:ea typeface="Times New Roman" panose="02020603050405020304" pitchFamily="18" charset="0"/>
                          <a:cs typeface="Times New Roman" panose="02020603050405020304" pitchFamily="18" charset="0"/>
                        </a:rPr>
                        <a:t>TF-IDF Weighted W2V</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000" b="1" dirty="0">
                          <a:effectLst/>
                          <a:latin typeface="Candara" panose="020E0502030303020204" pitchFamily="34" charset="0"/>
                          <a:ea typeface="Times New Roman" panose="02020603050405020304" pitchFamily="18" charset="0"/>
                          <a:cs typeface="Times New Roman" panose="02020603050405020304" pitchFamily="18" charset="0"/>
                        </a:rPr>
                        <a:t>alpha = 0.0001</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000" b="1" dirty="0">
                          <a:effectLst/>
                          <a:latin typeface="Candara" panose="020E0502030303020204" pitchFamily="34" charset="0"/>
                          <a:ea typeface="Times New Roman" panose="02020603050405020304" pitchFamily="18" charset="0"/>
                          <a:cs typeface="Times New Roman" panose="02020603050405020304" pitchFamily="18" charset="0"/>
                        </a:rPr>
                        <a:t>NA</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0.746343</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0.637386</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44950578"/>
                  </a:ext>
                </a:extLst>
              </a:tr>
            </a:tbl>
          </a:graphicData>
        </a:graphic>
      </p:graphicFrame>
      <p:sp>
        <p:nvSpPr>
          <p:cNvPr id="4" name="Title 9">
            <a:extLst>
              <a:ext uri="{FF2B5EF4-FFF2-40B4-BE49-F238E27FC236}">
                <a16:creationId xmlns:a16="http://schemas.microsoft.com/office/drawing/2014/main" id="{D8A968AA-9579-48C0-B799-71C4EDC1A805}"/>
              </a:ext>
            </a:extLst>
          </p:cNvPr>
          <p:cNvSpPr txBox="1">
            <a:spLocks/>
          </p:cNvSpPr>
          <p:nvPr/>
        </p:nvSpPr>
        <p:spPr>
          <a:xfrm>
            <a:off x="197940" y="62476"/>
            <a:ext cx="8596668" cy="1320800"/>
          </a:xfrm>
          <a:prstGeom prst="rect">
            <a:avLst/>
          </a:prstGeom>
        </p:spPr>
        <p:txBody>
          <a:bodyP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a:solidFill>
                  <a:schemeClr val="tx1"/>
                </a:solidFill>
              </a:rPr>
              <a:t>Table for ROC-AUC values for </a:t>
            </a:r>
            <a:r>
              <a:rPr lang="en-US" sz="2000" dirty="0" err="1">
                <a:solidFill>
                  <a:schemeClr val="tx1"/>
                </a:solidFill>
              </a:rPr>
              <a:t>DonorsChoose</a:t>
            </a:r>
            <a:r>
              <a:rPr lang="en-US" sz="2000" dirty="0">
                <a:solidFill>
                  <a:schemeClr val="tx1"/>
                </a:solidFill>
              </a:rPr>
              <a:t> dataset:</a:t>
            </a:r>
          </a:p>
        </p:txBody>
      </p:sp>
    </p:spTree>
    <p:extLst>
      <p:ext uri="{BB962C8B-B14F-4D97-AF65-F5344CB8AC3E}">
        <p14:creationId xmlns:p14="http://schemas.microsoft.com/office/powerpoint/2010/main" val="180708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9">
            <a:extLst>
              <a:ext uri="{FF2B5EF4-FFF2-40B4-BE49-F238E27FC236}">
                <a16:creationId xmlns:a16="http://schemas.microsoft.com/office/drawing/2014/main" id="{1D048B99-882C-4A5C-81C2-484B7810DEF2}"/>
              </a:ext>
            </a:extLst>
          </p:cNvPr>
          <p:cNvSpPr txBox="1">
            <a:spLocks/>
          </p:cNvSpPr>
          <p:nvPr/>
        </p:nvSpPr>
        <p:spPr>
          <a:xfrm>
            <a:off x="189062" y="62476"/>
            <a:ext cx="8596668" cy="1320800"/>
          </a:xfrm>
          <a:prstGeom prst="rect">
            <a:avLst/>
          </a:prstGeom>
        </p:spPr>
        <p:txBody>
          <a:bodyP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a:solidFill>
                  <a:schemeClr val="tx1"/>
                </a:solidFill>
              </a:rPr>
              <a:t>Table for ROC curves for </a:t>
            </a:r>
            <a:r>
              <a:rPr lang="en-US" sz="2000" dirty="0" err="1">
                <a:solidFill>
                  <a:schemeClr val="tx1"/>
                </a:solidFill>
              </a:rPr>
              <a:t>DonorChoose</a:t>
            </a:r>
            <a:r>
              <a:rPr lang="en-US" sz="2000" dirty="0">
                <a:solidFill>
                  <a:schemeClr val="tx1"/>
                </a:solidFill>
              </a:rPr>
              <a:t> dataset:</a:t>
            </a:r>
          </a:p>
        </p:txBody>
      </p:sp>
      <p:pic>
        <p:nvPicPr>
          <p:cNvPr id="5" name="Picture 4">
            <a:extLst>
              <a:ext uri="{FF2B5EF4-FFF2-40B4-BE49-F238E27FC236}">
                <a16:creationId xmlns:a16="http://schemas.microsoft.com/office/drawing/2014/main" id="{17D0A8FB-F56B-4B23-9883-5CDFA85FB878}"/>
              </a:ext>
            </a:extLst>
          </p:cNvPr>
          <p:cNvPicPr>
            <a:picLocks noChangeAspect="1"/>
          </p:cNvPicPr>
          <p:nvPr/>
        </p:nvPicPr>
        <p:blipFill>
          <a:blip r:embed="rId2"/>
          <a:stretch>
            <a:fillRect/>
          </a:stretch>
        </p:blipFill>
        <p:spPr>
          <a:xfrm>
            <a:off x="506891" y="589345"/>
            <a:ext cx="9276302" cy="6268655"/>
          </a:xfrm>
          <a:prstGeom prst="rect">
            <a:avLst/>
          </a:prstGeom>
        </p:spPr>
      </p:pic>
    </p:spTree>
    <p:extLst>
      <p:ext uri="{BB962C8B-B14F-4D97-AF65-F5344CB8AC3E}">
        <p14:creationId xmlns:p14="http://schemas.microsoft.com/office/powerpoint/2010/main" val="40443956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215C8-4E48-42DF-9BCE-3EF44C4F02AA}"/>
              </a:ext>
            </a:extLst>
          </p:cNvPr>
          <p:cNvSpPr>
            <a:spLocks noGrp="1"/>
          </p:cNvSpPr>
          <p:nvPr>
            <p:ph type="ctrTitle"/>
          </p:nvPr>
        </p:nvSpPr>
        <p:spPr>
          <a:xfrm>
            <a:off x="832364" y="63966"/>
            <a:ext cx="7766936" cy="1646302"/>
          </a:xfrm>
        </p:spPr>
        <p:txBody>
          <a:bodyPr/>
          <a:lstStyle/>
          <a:p>
            <a:pPr algn="l"/>
            <a:r>
              <a:rPr lang="en-US" dirty="0"/>
              <a:t>Conclusion </a:t>
            </a:r>
          </a:p>
        </p:txBody>
      </p:sp>
      <p:sp>
        <p:nvSpPr>
          <p:cNvPr id="3" name="Subtitle 2">
            <a:extLst>
              <a:ext uri="{FF2B5EF4-FFF2-40B4-BE49-F238E27FC236}">
                <a16:creationId xmlns:a16="http://schemas.microsoft.com/office/drawing/2014/main" id="{BE42D459-4AD3-48EC-B0E1-6020DF9C838C}"/>
              </a:ext>
            </a:extLst>
          </p:cNvPr>
          <p:cNvSpPr>
            <a:spLocks noGrp="1"/>
          </p:cNvSpPr>
          <p:nvPr>
            <p:ph type="subTitle" idx="1"/>
          </p:nvPr>
        </p:nvSpPr>
        <p:spPr>
          <a:xfrm>
            <a:off x="506028" y="2577141"/>
            <a:ext cx="9436963" cy="3672739"/>
          </a:xfrm>
        </p:spPr>
        <p:txBody>
          <a:bodyPr/>
          <a:lstStyle/>
          <a:p>
            <a:pPr algn="l"/>
            <a:r>
              <a:rPr lang="en-US" dirty="0">
                <a:solidFill>
                  <a:schemeClr val="accent2">
                    <a:lumMod val="50000"/>
                  </a:schemeClr>
                </a:solidFill>
              </a:rPr>
              <a:t>Having collated the results of the entire experiment, we observe that the most effective algorithm for both the data sets considered is Logistic Regression. In the case of the Amazon Fine Food Reviews data set, the best result is observed with the </a:t>
            </a:r>
            <a:r>
              <a:rPr lang="en-US" dirty="0" err="1">
                <a:solidFill>
                  <a:schemeClr val="accent2">
                    <a:lumMod val="50000"/>
                  </a:schemeClr>
                </a:solidFill>
              </a:rPr>
              <a:t>Tf-Idf</a:t>
            </a:r>
            <a:r>
              <a:rPr lang="en-US" dirty="0">
                <a:solidFill>
                  <a:schemeClr val="accent2">
                    <a:lumMod val="50000"/>
                  </a:schemeClr>
                </a:solidFill>
              </a:rPr>
              <a:t> featurization. In the case of the </a:t>
            </a:r>
            <a:r>
              <a:rPr lang="en-US" dirty="0" err="1">
                <a:solidFill>
                  <a:schemeClr val="accent2">
                    <a:lumMod val="50000"/>
                  </a:schemeClr>
                </a:solidFill>
              </a:rPr>
              <a:t>DonorsChoose</a:t>
            </a:r>
            <a:r>
              <a:rPr lang="en-US" dirty="0">
                <a:solidFill>
                  <a:schemeClr val="accent2">
                    <a:lumMod val="50000"/>
                  </a:schemeClr>
                </a:solidFill>
              </a:rPr>
              <a:t> data set, the best result observed with the </a:t>
            </a:r>
            <a:r>
              <a:rPr lang="en-US" dirty="0" err="1">
                <a:solidFill>
                  <a:schemeClr val="accent2">
                    <a:lumMod val="50000"/>
                  </a:schemeClr>
                </a:solidFill>
              </a:rPr>
              <a:t>Tf-Idf</a:t>
            </a:r>
            <a:r>
              <a:rPr lang="en-US" dirty="0">
                <a:solidFill>
                  <a:schemeClr val="accent2">
                    <a:lumMod val="50000"/>
                  </a:schemeClr>
                </a:solidFill>
              </a:rPr>
              <a:t> weighted Word2Vec embedding of the ‘essay’ feature. Researchers can refer to this study when applying the discussed algorithms on similar data sets containing text features. However the performance is not satisfactory and there is a need to explore newer, modern algorithms. There is a scope for the development of even newer algorithms that solve the problem a hand to a greater extent, by overcoming the limitations of the algorithms explored.</a:t>
            </a:r>
          </a:p>
        </p:txBody>
      </p:sp>
    </p:spTree>
    <p:extLst>
      <p:ext uri="{BB962C8B-B14F-4D97-AF65-F5344CB8AC3E}">
        <p14:creationId xmlns:p14="http://schemas.microsoft.com/office/powerpoint/2010/main" val="15522039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764F8-B47A-4712-8562-75E3F03149B0}"/>
              </a:ext>
            </a:extLst>
          </p:cNvPr>
          <p:cNvSpPr>
            <a:spLocks noGrp="1"/>
          </p:cNvSpPr>
          <p:nvPr>
            <p:ph type="title"/>
          </p:nvPr>
        </p:nvSpPr>
        <p:spPr>
          <a:xfrm>
            <a:off x="677334" y="618478"/>
            <a:ext cx="8596668" cy="2994734"/>
          </a:xfrm>
        </p:spPr>
        <p:txBody>
          <a:bodyPr>
            <a:normAutofit fontScale="90000"/>
          </a:bodyPr>
          <a:lstStyle/>
          <a:p>
            <a:r>
              <a:rPr lang="en-US" sz="13800" dirty="0"/>
              <a:t>Thank You!</a:t>
            </a:r>
          </a:p>
        </p:txBody>
      </p:sp>
    </p:spTree>
    <p:extLst>
      <p:ext uri="{BB962C8B-B14F-4D97-AF65-F5344CB8AC3E}">
        <p14:creationId xmlns:p14="http://schemas.microsoft.com/office/powerpoint/2010/main" val="2862350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C3F09-A8C7-4122-B911-4405A732C4AB}"/>
              </a:ext>
            </a:extLst>
          </p:cNvPr>
          <p:cNvSpPr>
            <a:spLocks noGrp="1"/>
          </p:cNvSpPr>
          <p:nvPr>
            <p:ph type="ctrTitle"/>
          </p:nvPr>
        </p:nvSpPr>
        <p:spPr>
          <a:xfrm>
            <a:off x="-2251692" y="778277"/>
            <a:ext cx="8791574" cy="795213"/>
          </a:xfrm>
        </p:spPr>
        <p:txBody>
          <a:bodyPr>
            <a:noAutofit/>
          </a:bodyPr>
          <a:lstStyle/>
          <a:p>
            <a:r>
              <a:rPr lang="en-US" sz="4800" dirty="0"/>
              <a:t>Why are we here ?</a:t>
            </a:r>
          </a:p>
        </p:txBody>
      </p:sp>
      <p:sp>
        <p:nvSpPr>
          <p:cNvPr id="3" name="Subtitle 2">
            <a:extLst>
              <a:ext uri="{FF2B5EF4-FFF2-40B4-BE49-F238E27FC236}">
                <a16:creationId xmlns:a16="http://schemas.microsoft.com/office/drawing/2014/main" id="{2EFAD94E-6A8E-4494-89C2-28BBE90A3B15}"/>
              </a:ext>
            </a:extLst>
          </p:cNvPr>
          <p:cNvSpPr>
            <a:spLocks noGrp="1"/>
          </p:cNvSpPr>
          <p:nvPr>
            <p:ph type="subTitle" idx="1"/>
          </p:nvPr>
        </p:nvSpPr>
        <p:spPr>
          <a:xfrm>
            <a:off x="625117" y="2377440"/>
            <a:ext cx="8791574" cy="3797157"/>
          </a:xfrm>
        </p:spPr>
        <p:txBody>
          <a:bodyPr>
            <a:normAutofit/>
          </a:bodyPr>
          <a:lstStyle/>
          <a:p>
            <a:pPr marL="342900" indent="-342900" algn="l">
              <a:buFont typeface="Wingdings" panose="05000000000000000000" pitchFamily="2" charset="2"/>
              <a:buChar char="Ø"/>
            </a:pPr>
            <a:r>
              <a:rPr lang="en-US" dirty="0">
                <a:solidFill>
                  <a:schemeClr val="accent6">
                    <a:lumMod val="50000"/>
                  </a:schemeClr>
                </a:solidFill>
              </a:rPr>
              <a:t>Compared to simple topic-based classification the task of extracting meaning out of plain text and using it to train machine learning models</a:t>
            </a:r>
            <a:r>
              <a:rPr lang="en-US" b="1" dirty="0">
                <a:solidFill>
                  <a:schemeClr val="accent6">
                    <a:lumMod val="50000"/>
                  </a:schemeClr>
                </a:solidFill>
              </a:rPr>
              <a:t> </a:t>
            </a:r>
            <a:r>
              <a:rPr lang="en-US" dirty="0">
                <a:solidFill>
                  <a:schemeClr val="accent6">
                    <a:lumMod val="50000"/>
                  </a:schemeClr>
                </a:solidFill>
              </a:rPr>
              <a:t>is fairly complex</a:t>
            </a:r>
          </a:p>
          <a:p>
            <a:pPr marL="342900" indent="-342900" algn="l">
              <a:buFont typeface="Wingdings" panose="05000000000000000000" pitchFamily="2" charset="2"/>
              <a:buChar char="Ø"/>
            </a:pPr>
            <a:r>
              <a:rPr lang="en-US" dirty="0">
                <a:solidFill>
                  <a:schemeClr val="accent6">
                    <a:lumMod val="50000"/>
                  </a:schemeClr>
                </a:solidFill>
              </a:rPr>
              <a:t>The text that is available as raw data is initially not conducive to clearly indicate what the writer wants to say and is hence not very easy to draw a conclusion out of.</a:t>
            </a:r>
          </a:p>
          <a:p>
            <a:pPr marL="342900" indent="-342900" algn="l">
              <a:buFont typeface="Wingdings" panose="05000000000000000000" pitchFamily="2" charset="2"/>
              <a:buChar char="Ø"/>
            </a:pPr>
            <a:r>
              <a:rPr lang="en-US" dirty="0">
                <a:solidFill>
                  <a:schemeClr val="accent6">
                    <a:lumMod val="50000"/>
                  </a:schemeClr>
                </a:solidFill>
              </a:rPr>
              <a:t>The text contains a lot of noise that makes it difficult to draw sense out of. This noise is in the form of unnecessary characters, words containing numbers, and website links etc.</a:t>
            </a:r>
          </a:p>
          <a:p>
            <a:pPr marL="342900" indent="-342900" algn="l">
              <a:buFont typeface="Wingdings" panose="05000000000000000000" pitchFamily="2" charset="2"/>
              <a:buChar char="Ø"/>
            </a:pPr>
            <a:r>
              <a:rPr lang="en-US" dirty="0">
                <a:solidFill>
                  <a:schemeClr val="accent6">
                    <a:lumMod val="50000"/>
                  </a:schemeClr>
                </a:solidFill>
              </a:rPr>
              <a:t>In this project, we shall make an attempt at analyzing the data available by discussing various tools to make the task of extracting meaning out of plain text increasingly productive.</a:t>
            </a:r>
            <a:endParaRPr lang="en-US" sz="2800" dirty="0">
              <a:solidFill>
                <a:schemeClr val="accent6">
                  <a:lumMod val="50000"/>
                </a:schemeClr>
              </a:solidFill>
            </a:endParaRPr>
          </a:p>
        </p:txBody>
      </p:sp>
    </p:spTree>
    <p:extLst>
      <p:ext uri="{BB962C8B-B14F-4D97-AF65-F5344CB8AC3E}">
        <p14:creationId xmlns:p14="http://schemas.microsoft.com/office/powerpoint/2010/main" val="3951797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51A93-10FB-4711-A297-B5FF01DF1C94}"/>
              </a:ext>
            </a:extLst>
          </p:cNvPr>
          <p:cNvSpPr>
            <a:spLocks noGrp="1"/>
          </p:cNvSpPr>
          <p:nvPr>
            <p:ph type="ctrTitle"/>
          </p:nvPr>
        </p:nvSpPr>
        <p:spPr>
          <a:xfrm>
            <a:off x="0" y="574598"/>
            <a:ext cx="6815346" cy="999148"/>
          </a:xfrm>
        </p:spPr>
        <p:txBody>
          <a:bodyPr>
            <a:normAutofit/>
          </a:bodyPr>
          <a:lstStyle/>
          <a:p>
            <a:r>
              <a:rPr lang="en-US" sz="4800" dirty="0"/>
              <a:t>What have we done?</a:t>
            </a:r>
          </a:p>
        </p:txBody>
      </p:sp>
      <p:sp>
        <p:nvSpPr>
          <p:cNvPr id="3" name="Subtitle 2">
            <a:extLst>
              <a:ext uri="{FF2B5EF4-FFF2-40B4-BE49-F238E27FC236}">
                <a16:creationId xmlns:a16="http://schemas.microsoft.com/office/drawing/2014/main" id="{D8D3CF00-F754-4B31-9E91-8D0179253D48}"/>
              </a:ext>
            </a:extLst>
          </p:cNvPr>
          <p:cNvSpPr>
            <a:spLocks noGrp="1"/>
          </p:cNvSpPr>
          <p:nvPr>
            <p:ph type="subTitle" idx="1"/>
          </p:nvPr>
        </p:nvSpPr>
        <p:spPr>
          <a:xfrm>
            <a:off x="565023" y="2262209"/>
            <a:ext cx="9002667" cy="4731798"/>
          </a:xfrm>
        </p:spPr>
        <p:txBody>
          <a:bodyPr/>
          <a:lstStyle/>
          <a:p>
            <a:pPr marL="342900" indent="-342900" algn="l">
              <a:buFont typeface="Wingdings" panose="05000000000000000000" pitchFamily="2" charset="2"/>
              <a:buChar char="Ø"/>
            </a:pPr>
            <a:r>
              <a:rPr lang="en-US" dirty="0">
                <a:solidFill>
                  <a:schemeClr val="accent6">
                    <a:lumMod val="50000"/>
                  </a:schemeClr>
                </a:solidFill>
              </a:rPr>
              <a:t>We have taken two datasets under study, preprocessed them and analyzed the effectiveness of popular featurization models and classification algorithms when applied to the datasets</a:t>
            </a:r>
          </a:p>
          <a:p>
            <a:pPr marL="342900" indent="-342900" algn="l">
              <a:buFont typeface="Wingdings" panose="05000000000000000000" pitchFamily="2" charset="2"/>
              <a:buChar char="Ø"/>
            </a:pPr>
            <a:r>
              <a:rPr lang="en-US" dirty="0">
                <a:solidFill>
                  <a:schemeClr val="accent6">
                    <a:lumMod val="50000"/>
                  </a:schemeClr>
                </a:solidFill>
              </a:rPr>
              <a:t>We used four different kinds of featurization techniques. These are Bag of words/N-grams, </a:t>
            </a:r>
            <a:r>
              <a:rPr lang="en-US" dirty="0" err="1">
                <a:solidFill>
                  <a:schemeClr val="accent6">
                    <a:lumMod val="50000"/>
                  </a:schemeClr>
                </a:solidFill>
              </a:rPr>
              <a:t>Tf-Idf</a:t>
            </a:r>
            <a:r>
              <a:rPr lang="en-US" dirty="0">
                <a:solidFill>
                  <a:schemeClr val="accent6">
                    <a:lumMod val="50000"/>
                  </a:schemeClr>
                </a:solidFill>
              </a:rPr>
              <a:t> vectorization, average Word2Vec and </a:t>
            </a:r>
            <a:r>
              <a:rPr lang="en-US" dirty="0" err="1">
                <a:solidFill>
                  <a:schemeClr val="accent6">
                    <a:lumMod val="50000"/>
                  </a:schemeClr>
                </a:solidFill>
              </a:rPr>
              <a:t>Tf-Idf</a:t>
            </a:r>
            <a:r>
              <a:rPr lang="en-US" dirty="0">
                <a:solidFill>
                  <a:schemeClr val="accent6">
                    <a:lumMod val="50000"/>
                  </a:schemeClr>
                </a:solidFill>
              </a:rPr>
              <a:t> Word2Vec. </a:t>
            </a:r>
          </a:p>
          <a:p>
            <a:pPr marL="342900" indent="-342900" algn="l">
              <a:buFont typeface="Wingdings" panose="05000000000000000000" pitchFamily="2" charset="2"/>
              <a:buChar char="Ø"/>
            </a:pPr>
            <a:r>
              <a:rPr lang="en-US" dirty="0">
                <a:solidFill>
                  <a:schemeClr val="accent6">
                    <a:lumMod val="50000"/>
                  </a:schemeClr>
                </a:solidFill>
              </a:rPr>
              <a:t>On each of the data sets that come out of these feature selection methods we shall be studying the effect of 5 major classification algorithms which are K-Nearest Neighbors, Naïve Bayes, Logistic regression, Support Vector Machines and Decision Trees. </a:t>
            </a:r>
          </a:p>
          <a:p>
            <a:pPr algn="l"/>
            <a:r>
              <a:rPr lang="en-US" dirty="0">
                <a:solidFill>
                  <a:schemeClr val="accent6">
                    <a:lumMod val="50000"/>
                  </a:schemeClr>
                </a:solidFill>
              </a:rPr>
              <a:t>We shall be judging the effectiveness in each case by plotting the Receiver Operating Characteristic curve and checking the value of the are under the curve (ROC-AUC).</a:t>
            </a:r>
          </a:p>
        </p:txBody>
      </p:sp>
    </p:spTree>
    <p:extLst>
      <p:ext uri="{BB962C8B-B14F-4D97-AF65-F5344CB8AC3E}">
        <p14:creationId xmlns:p14="http://schemas.microsoft.com/office/powerpoint/2010/main" val="4015141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C1F93-49DA-4B6C-8A01-412465C7AD10}"/>
              </a:ext>
            </a:extLst>
          </p:cNvPr>
          <p:cNvSpPr>
            <a:spLocks noGrp="1"/>
          </p:cNvSpPr>
          <p:nvPr>
            <p:ph type="ctrTitle"/>
          </p:nvPr>
        </p:nvSpPr>
        <p:spPr>
          <a:xfrm>
            <a:off x="-476009" y="668902"/>
            <a:ext cx="8574622" cy="1087925"/>
          </a:xfrm>
        </p:spPr>
        <p:txBody>
          <a:bodyPr>
            <a:normAutofit/>
          </a:bodyPr>
          <a:lstStyle/>
          <a:p>
            <a:r>
              <a:rPr lang="en-US" dirty="0"/>
              <a:t>How have we done it?</a:t>
            </a:r>
          </a:p>
        </p:txBody>
      </p:sp>
      <p:sp>
        <p:nvSpPr>
          <p:cNvPr id="3" name="Subtitle 2">
            <a:extLst>
              <a:ext uri="{FF2B5EF4-FFF2-40B4-BE49-F238E27FC236}">
                <a16:creationId xmlns:a16="http://schemas.microsoft.com/office/drawing/2014/main" id="{6A61B873-DF1D-4218-AED7-349D57F85A29}"/>
              </a:ext>
            </a:extLst>
          </p:cNvPr>
          <p:cNvSpPr>
            <a:spLocks noGrp="1"/>
          </p:cNvSpPr>
          <p:nvPr>
            <p:ph type="subTitle" idx="1"/>
          </p:nvPr>
        </p:nvSpPr>
        <p:spPr>
          <a:xfrm>
            <a:off x="953726" y="3647659"/>
            <a:ext cx="8389399" cy="1997476"/>
          </a:xfrm>
        </p:spPr>
        <p:txBody>
          <a:bodyPr/>
          <a:lstStyle/>
          <a:p>
            <a:pPr algn="l"/>
            <a:r>
              <a:rPr lang="en-US" dirty="0">
                <a:solidFill>
                  <a:schemeClr val="accent6">
                    <a:lumMod val="50000"/>
                  </a:schemeClr>
                </a:solidFill>
              </a:rPr>
              <a:t>The following slides describe how the dataset has been preprocessed and introduces us to the various feature extraction models used to obtain the vectors and the classification algorithms applied to the vectors to train the models, whose effectiveness in making accurate predictions is then </a:t>
            </a:r>
            <a:r>
              <a:rPr lang="en-US" dirty="0" err="1">
                <a:solidFill>
                  <a:schemeClr val="accent6">
                    <a:lumMod val="50000"/>
                  </a:schemeClr>
                </a:solidFill>
              </a:rPr>
              <a:t>analysed</a:t>
            </a:r>
            <a:r>
              <a:rPr lang="en-US" dirty="0">
                <a:solidFill>
                  <a:schemeClr val="accent6">
                    <a:lumMod val="50000"/>
                  </a:schemeClr>
                </a:solidFill>
              </a:rPr>
              <a:t>.</a:t>
            </a:r>
          </a:p>
        </p:txBody>
      </p:sp>
    </p:spTree>
    <p:extLst>
      <p:ext uri="{BB962C8B-B14F-4D97-AF65-F5344CB8AC3E}">
        <p14:creationId xmlns:p14="http://schemas.microsoft.com/office/powerpoint/2010/main" val="3227128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43155-0A35-4645-B1EB-C498C3A545CD}"/>
              </a:ext>
            </a:extLst>
          </p:cNvPr>
          <p:cNvSpPr>
            <a:spLocks noGrp="1"/>
          </p:cNvSpPr>
          <p:nvPr>
            <p:ph type="ctrTitle"/>
          </p:nvPr>
        </p:nvSpPr>
        <p:spPr>
          <a:xfrm>
            <a:off x="1294003" y="2084938"/>
            <a:ext cx="7766936" cy="1646302"/>
          </a:xfrm>
        </p:spPr>
        <p:txBody>
          <a:bodyPr/>
          <a:lstStyle/>
          <a:p>
            <a:r>
              <a:rPr lang="en-US" dirty="0"/>
              <a:t>Text Preprocessing</a:t>
            </a:r>
          </a:p>
        </p:txBody>
      </p:sp>
      <p:sp>
        <p:nvSpPr>
          <p:cNvPr id="4" name="Subtitle 3">
            <a:extLst>
              <a:ext uri="{FF2B5EF4-FFF2-40B4-BE49-F238E27FC236}">
                <a16:creationId xmlns:a16="http://schemas.microsoft.com/office/drawing/2014/main" id="{6D8B2DF1-E4C3-4FD5-BE80-6DB2EC3352A2}"/>
              </a:ext>
            </a:extLst>
          </p:cNvPr>
          <p:cNvSpPr>
            <a:spLocks noGrp="1"/>
          </p:cNvSpPr>
          <p:nvPr>
            <p:ph type="subTitle" idx="1"/>
          </p:nvPr>
        </p:nvSpPr>
        <p:spPr/>
        <p:txBody>
          <a:bodyPr/>
          <a:lstStyle/>
          <a:p>
            <a:r>
              <a:rPr lang="en-US" dirty="0"/>
              <a:t>The data is cleaned of noise and only relevant details are preserved that make analyzing data easier. The steps to achieve this are:</a:t>
            </a:r>
          </a:p>
        </p:txBody>
      </p:sp>
    </p:spTree>
    <p:extLst>
      <p:ext uri="{BB962C8B-B14F-4D97-AF65-F5344CB8AC3E}">
        <p14:creationId xmlns:p14="http://schemas.microsoft.com/office/powerpoint/2010/main" val="1764572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5C11FF2-E2A8-459D-AAB5-E003FBA5CF7F}"/>
              </a:ext>
            </a:extLst>
          </p:cNvPr>
          <p:cNvSpPr>
            <a:spLocks noGrp="1"/>
          </p:cNvSpPr>
          <p:nvPr>
            <p:ph type="subTitle" idx="1"/>
          </p:nvPr>
        </p:nvSpPr>
        <p:spPr>
          <a:xfrm>
            <a:off x="1118586" y="683581"/>
            <a:ext cx="7721136" cy="5921406"/>
          </a:xfrm>
        </p:spPr>
        <p:txBody>
          <a:bodyPr>
            <a:normAutofit/>
          </a:bodyPr>
          <a:lstStyle/>
          <a:p>
            <a:pPr marL="342900" indent="-342900" algn="l">
              <a:buFont typeface="Wingdings" panose="05000000000000000000" pitchFamily="2" charset="2"/>
              <a:buChar char="Ø"/>
            </a:pPr>
            <a:r>
              <a:rPr lang="en-US" u="sng" dirty="0">
                <a:solidFill>
                  <a:schemeClr val="accent6">
                    <a:lumMod val="50000"/>
                  </a:schemeClr>
                </a:solidFill>
              </a:rPr>
              <a:t>De-contracting words</a:t>
            </a:r>
            <a:r>
              <a:rPr lang="en-US" dirty="0">
                <a:solidFill>
                  <a:schemeClr val="accent6">
                    <a:lumMod val="50000"/>
                  </a:schemeClr>
                </a:solidFill>
              </a:rPr>
              <a:t>: (using ‘re’ library of python)</a:t>
            </a:r>
          </a:p>
          <a:p>
            <a:pPr algn="l"/>
            <a:r>
              <a:rPr lang="en-US" dirty="0">
                <a:solidFill>
                  <a:schemeClr val="accent6">
                    <a:lumMod val="50000"/>
                  </a:schemeClr>
                </a:solidFill>
              </a:rPr>
              <a:t>		from “won’t” or “can’t” to “will not” or “can not”</a:t>
            </a:r>
          </a:p>
          <a:p>
            <a:pPr marL="342900" indent="-342900" algn="l">
              <a:buFont typeface="Wingdings" panose="05000000000000000000" pitchFamily="2" charset="2"/>
              <a:buChar char="Ø"/>
            </a:pPr>
            <a:r>
              <a:rPr lang="en-US" u="sng" dirty="0">
                <a:solidFill>
                  <a:schemeClr val="accent6">
                    <a:lumMod val="50000"/>
                  </a:schemeClr>
                </a:solidFill>
              </a:rPr>
              <a:t>Web link removal</a:t>
            </a:r>
            <a:r>
              <a:rPr lang="en-US" dirty="0">
                <a:solidFill>
                  <a:schemeClr val="accent6">
                    <a:lumMod val="50000"/>
                  </a:schemeClr>
                </a:solidFill>
              </a:rPr>
              <a:t>: (using ‘re’ library of python)</a:t>
            </a:r>
          </a:p>
          <a:p>
            <a:pPr algn="l"/>
            <a:r>
              <a:rPr lang="en-US" dirty="0">
                <a:solidFill>
                  <a:schemeClr val="accent6">
                    <a:lumMod val="50000"/>
                  </a:schemeClr>
                </a:solidFill>
              </a:rPr>
              <a:t>		“https://www.ama.......” replaced by space</a:t>
            </a:r>
          </a:p>
          <a:p>
            <a:pPr marL="342900" indent="-342900" algn="l">
              <a:buFont typeface="Wingdings" panose="05000000000000000000" pitchFamily="2" charset="2"/>
              <a:buChar char="Ø"/>
            </a:pPr>
            <a:r>
              <a:rPr lang="en-US" u="sng" dirty="0">
                <a:solidFill>
                  <a:schemeClr val="accent6">
                    <a:lumMod val="50000"/>
                  </a:schemeClr>
                </a:solidFill>
              </a:rPr>
              <a:t>Removal of tags</a:t>
            </a:r>
            <a:r>
              <a:rPr lang="en-US" dirty="0">
                <a:solidFill>
                  <a:schemeClr val="accent6">
                    <a:lumMod val="50000"/>
                  </a:schemeClr>
                </a:solidFill>
              </a:rPr>
              <a:t>: (using ‘</a:t>
            </a:r>
            <a:r>
              <a:rPr lang="en-US" dirty="0" err="1">
                <a:solidFill>
                  <a:schemeClr val="accent6">
                    <a:lumMod val="50000"/>
                  </a:schemeClr>
                </a:solidFill>
              </a:rPr>
              <a:t>BeautifulSoup</a:t>
            </a:r>
            <a:r>
              <a:rPr lang="en-US" dirty="0">
                <a:solidFill>
                  <a:schemeClr val="accent6">
                    <a:lumMod val="50000"/>
                  </a:schemeClr>
                </a:solidFill>
              </a:rPr>
              <a:t>’ library of python)</a:t>
            </a:r>
          </a:p>
          <a:p>
            <a:pPr algn="l"/>
            <a:r>
              <a:rPr lang="en-US" dirty="0">
                <a:solidFill>
                  <a:schemeClr val="accent6">
                    <a:lumMod val="50000"/>
                  </a:schemeClr>
                </a:solidFill>
              </a:rPr>
              <a:t>		tags such as “&lt;</a:t>
            </a:r>
            <a:r>
              <a:rPr lang="en-US" dirty="0" err="1">
                <a:solidFill>
                  <a:schemeClr val="accent6">
                    <a:lumMod val="50000"/>
                  </a:schemeClr>
                </a:solidFill>
              </a:rPr>
              <a:t>br</a:t>
            </a:r>
            <a:r>
              <a:rPr lang="en-US" dirty="0">
                <a:solidFill>
                  <a:schemeClr val="accent6">
                    <a:lumMod val="50000"/>
                  </a:schemeClr>
                </a:solidFill>
              </a:rPr>
              <a:t>/&gt;”, “&lt;p&gt;…&lt;/p&gt;” are removed</a:t>
            </a:r>
          </a:p>
          <a:p>
            <a:pPr marL="342900" indent="-342900" algn="l">
              <a:buFont typeface="Wingdings" panose="05000000000000000000" pitchFamily="2" charset="2"/>
              <a:buChar char="Ø"/>
            </a:pPr>
            <a:r>
              <a:rPr lang="en-US" u="sng" dirty="0">
                <a:solidFill>
                  <a:schemeClr val="accent6">
                    <a:lumMod val="50000"/>
                  </a:schemeClr>
                </a:solidFill>
              </a:rPr>
              <a:t>Removal of words containing numbers</a:t>
            </a:r>
            <a:r>
              <a:rPr lang="en-US" dirty="0">
                <a:solidFill>
                  <a:schemeClr val="accent6">
                    <a:lumMod val="50000"/>
                  </a:schemeClr>
                </a:solidFill>
              </a:rPr>
              <a:t>: (using ‘re’ library)</a:t>
            </a:r>
          </a:p>
          <a:p>
            <a:pPr algn="l"/>
            <a:r>
              <a:rPr lang="en-US" dirty="0">
                <a:solidFill>
                  <a:schemeClr val="accent6">
                    <a:lumMod val="50000"/>
                  </a:schemeClr>
                </a:solidFill>
              </a:rPr>
              <a:t>		strings like “Blue65”, “1989” are removed</a:t>
            </a:r>
          </a:p>
          <a:p>
            <a:pPr marL="342900" indent="-342900" algn="l">
              <a:buFont typeface="Wingdings" panose="05000000000000000000" pitchFamily="2" charset="2"/>
              <a:buChar char="Ø"/>
            </a:pPr>
            <a:r>
              <a:rPr lang="en-US" u="sng" dirty="0">
                <a:solidFill>
                  <a:schemeClr val="accent6">
                    <a:lumMod val="50000"/>
                  </a:schemeClr>
                </a:solidFill>
              </a:rPr>
              <a:t>Removing special characters and punctuation marks</a:t>
            </a:r>
            <a:r>
              <a:rPr lang="en-US" dirty="0">
                <a:solidFill>
                  <a:schemeClr val="accent6">
                    <a:lumMod val="50000"/>
                  </a:schemeClr>
                </a:solidFill>
              </a:rPr>
              <a:t>: (using ‘re’ library)</a:t>
            </a:r>
          </a:p>
          <a:p>
            <a:pPr algn="l"/>
            <a:r>
              <a:rPr lang="en-US" dirty="0">
                <a:solidFill>
                  <a:schemeClr val="accent6">
                    <a:lumMod val="50000"/>
                  </a:schemeClr>
                </a:solidFill>
              </a:rPr>
              <a:t>		characters like “$”, “!”, etc. are removed</a:t>
            </a:r>
          </a:p>
          <a:p>
            <a:pPr marL="342900" indent="-342900" algn="l">
              <a:buFont typeface="Wingdings" panose="05000000000000000000" pitchFamily="2" charset="2"/>
              <a:buChar char="Ø"/>
            </a:pPr>
            <a:r>
              <a:rPr lang="en-US" u="sng" dirty="0">
                <a:solidFill>
                  <a:schemeClr val="accent6">
                    <a:lumMod val="50000"/>
                  </a:schemeClr>
                </a:solidFill>
              </a:rPr>
              <a:t>Stop-word removal and de-capitalization</a:t>
            </a:r>
            <a:r>
              <a:rPr lang="en-US" dirty="0">
                <a:solidFill>
                  <a:schemeClr val="accent6">
                    <a:lumMod val="50000"/>
                  </a:schemeClr>
                </a:solidFill>
              </a:rPr>
              <a:t>: </a:t>
            </a:r>
          </a:p>
          <a:p>
            <a:pPr algn="l"/>
            <a:r>
              <a:rPr lang="en-US" dirty="0">
                <a:solidFill>
                  <a:schemeClr val="accent6">
                    <a:lumMod val="50000"/>
                  </a:schemeClr>
                </a:solidFill>
              </a:rPr>
              <a:t>		words like “he”, “at”, “this” are removed</a:t>
            </a:r>
          </a:p>
          <a:p>
            <a:pPr algn="l"/>
            <a:r>
              <a:rPr lang="en-US" dirty="0">
                <a:solidFill>
                  <a:schemeClr val="accent6">
                    <a:lumMod val="50000"/>
                  </a:schemeClr>
                </a:solidFill>
              </a:rPr>
              <a:t>		“Great” changed to “great”</a:t>
            </a:r>
          </a:p>
          <a:p>
            <a:endParaRPr lang="en-US" dirty="0"/>
          </a:p>
        </p:txBody>
      </p:sp>
    </p:spTree>
    <p:extLst>
      <p:ext uri="{BB962C8B-B14F-4D97-AF65-F5344CB8AC3E}">
        <p14:creationId xmlns:p14="http://schemas.microsoft.com/office/powerpoint/2010/main" val="3923175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C944A-FDA9-44A2-BE10-C93BACB31D6E}"/>
              </a:ext>
            </a:extLst>
          </p:cNvPr>
          <p:cNvSpPr>
            <a:spLocks noGrp="1"/>
          </p:cNvSpPr>
          <p:nvPr>
            <p:ph type="ctrTitle"/>
          </p:nvPr>
        </p:nvSpPr>
        <p:spPr>
          <a:xfrm>
            <a:off x="1373901" y="2280246"/>
            <a:ext cx="7766936" cy="1646302"/>
          </a:xfrm>
        </p:spPr>
        <p:txBody>
          <a:bodyPr/>
          <a:lstStyle/>
          <a:p>
            <a:r>
              <a:rPr lang="en-US" dirty="0"/>
              <a:t>Featurization Techniques</a:t>
            </a:r>
          </a:p>
        </p:txBody>
      </p:sp>
      <p:sp>
        <p:nvSpPr>
          <p:cNvPr id="4" name="Subtitle 3">
            <a:extLst>
              <a:ext uri="{FF2B5EF4-FFF2-40B4-BE49-F238E27FC236}">
                <a16:creationId xmlns:a16="http://schemas.microsoft.com/office/drawing/2014/main" id="{4962516C-F45D-4315-BE57-8714EB74D855}"/>
              </a:ext>
            </a:extLst>
          </p:cNvPr>
          <p:cNvSpPr>
            <a:spLocks noGrp="1"/>
          </p:cNvSpPr>
          <p:nvPr>
            <p:ph type="subTitle" idx="1"/>
          </p:nvPr>
        </p:nvSpPr>
        <p:spPr/>
        <p:txBody>
          <a:bodyPr>
            <a:normAutofit lnSpcReduction="10000"/>
          </a:bodyPr>
          <a:lstStyle/>
          <a:p>
            <a:r>
              <a:rPr lang="en-US" dirty="0"/>
              <a:t>In this section, we are explaining the various ways in which we are creating features out of our text data. It is important to understand how to convert the given text into forms from which useful information can be extracted </a:t>
            </a:r>
          </a:p>
        </p:txBody>
      </p:sp>
    </p:spTree>
    <p:extLst>
      <p:ext uri="{BB962C8B-B14F-4D97-AF65-F5344CB8AC3E}">
        <p14:creationId xmlns:p14="http://schemas.microsoft.com/office/powerpoint/2010/main" val="2838076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95C5A-9AE1-49AA-AD95-954001BD6BC3}"/>
              </a:ext>
            </a:extLst>
          </p:cNvPr>
          <p:cNvSpPr>
            <a:spLocks noGrp="1"/>
          </p:cNvSpPr>
          <p:nvPr>
            <p:ph type="ctrTitle"/>
          </p:nvPr>
        </p:nvSpPr>
        <p:spPr>
          <a:xfrm>
            <a:off x="-1137572" y="337352"/>
            <a:ext cx="8574622" cy="1198485"/>
          </a:xfrm>
        </p:spPr>
        <p:txBody>
          <a:bodyPr>
            <a:normAutofit/>
          </a:bodyPr>
          <a:lstStyle/>
          <a:p>
            <a:r>
              <a:rPr lang="en-US" sz="4800" dirty="0"/>
              <a:t>Bag of words/ N-grams</a:t>
            </a:r>
          </a:p>
        </p:txBody>
      </p:sp>
      <p:sp>
        <p:nvSpPr>
          <p:cNvPr id="3" name="Subtitle 2">
            <a:extLst>
              <a:ext uri="{FF2B5EF4-FFF2-40B4-BE49-F238E27FC236}">
                <a16:creationId xmlns:a16="http://schemas.microsoft.com/office/drawing/2014/main" id="{875055AA-E5BD-4EAB-97ED-F556D06C2DF1}"/>
              </a:ext>
            </a:extLst>
          </p:cNvPr>
          <p:cNvSpPr>
            <a:spLocks noGrp="1"/>
          </p:cNvSpPr>
          <p:nvPr>
            <p:ph type="subTitle" idx="1"/>
          </p:nvPr>
        </p:nvSpPr>
        <p:spPr>
          <a:xfrm>
            <a:off x="488270" y="2707690"/>
            <a:ext cx="9188389" cy="3742432"/>
          </a:xfrm>
        </p:spPr>
        <p:txBody>
          <a:bodyPr>
            <a:normAutofit/>
          </a:bodyPr>
          <a:lstStyle/>
          <a:p>
            <a:pPr marL="342900" indent="-342900" algn="l">
              <a:buFont typeface="Wingdings" panose="05000000000000000000" pitchFamily="2" charset="2"/>
              <a:buChar char="Ø"/>
            </a:pPr>
            <a:r>
              <a:rPr lang="en-US" dirty="0">
                <a:solidFill>
                  <a:schemeClr val="accent6">
                    <a:lumMod val="50000"/>
                  </a:schemeClr>
                </a:solidFill>
              </a:rPr>
              <a:t>This technique involves creating a sparse vector of all the words that are present in the corpus and incrementing the count of each word occurring in a particular document, in the vector corresponding to the document, as many times as the word occurs.</a:t>
            </a:r>
          </a:p>
          <a:p>
            <a:pPr marL="342900" indent="-342900" algn="l">
              <a:buFont typeface="Wingdings" panose="05000000000000000000" pitchFamily="2" charset="2"/>
              <a:buChar char="Ø"/>
            </a:pPr>
            <a:r>
              <a:rPr lang="en-US" dirty="0">
                <a:solidFill>
                  <a:schemeClr val="accent6">
                    <a:lumMod val="50000"/>
                  </a:schemeClr>
                </a:solidFill>
              </a:rPr>
              <a:t>In the </a:t>
            </a:r>
            <a:r>
              <a:rPr lang="en-US" dirty="0" err="1">
                <a:solidFill>
                  <a:schemeClr val="accent6">
                    <a:lumMod val="50000"/>
                  </a:schemeClr>
                </a:solidFill>
              </a:rPr>
              <a:t>DonorsChoose</a:t>
            </a:r>
            <a:r>
              <a:rPr lang="en-US" dirty="0">
                <a:solidFill>
                  <a:schemeClr val="accent6">
                    <a:lumMod val="50000"/>
                  </a:schemeClr>
                </a:solidFill>
              </a:rPr>
              <a:t> data set, the concept of n-gram also is brought into play as we have provided the parameter of </a:t>
            </a:r>
            <a:r>
              <a:rPr lang="en-US" dirty="0" err="1">
                <a:solidFill>
                  <a:schemeClr val="accent6">
                    <a:lumMod val="50000"/>
                  </a:schemeClr>
                </a:solidFill>
              </a:rPr>
              <a:t>ngram_range</a:t>
            </a:r>
            <a:r>
              <a:rPr lang="en-US" dirty="0">
                <a:solidFill>
                  <a:schemeClr val="accent6">
                    <a:lumMod val="50000"/>
                  </a:schemeClr>
                </a:solidFill>
              </a:rPr>
              <a:t> as 1-4.</a:t>
            </a:r>
          </a:p>
          <a:p>
            <a:pPr marL="342900" indent="-342900" algn="l">
              <a:buFont typeface="Wingdings" panose="05000000000000000000" pitchFamily="2" charset="2"/>
              <a:buChar char="Ø"/>
            </a:pPr>
            <a:r>
              <a:rPr lang="en-US" dirty="0">
                <a:solidFill>
                  <a:schemeClr val="accent6">
                    <a:lumMod val="50000"/>
                  </a:schemeClr>
                </a:solidFill>
              </a:rPr>
              <a:t>This is the simplest technique for feature extraction in text classification.</a:t>
            </a:r>
          </a:p>
          <a:p>
            <a:pPr marL="342900" indent="-342900" algn="l">
              <a:buFont typeface="Wingdings" panose="05000000000000000000" pitchFamily="2" charset="2"/>
              <a:buChar char="Ø"/>
            </a:pPr>
            <a:r>
              <a:rPr lang="en-US" dirty="0">
                <a:solidFill>
                  <a:schemeClr val="accent6">
                    <a:lumMod val="50000"/>
                  </a:schemeClr>
                </a:solidFill>
              </a:rPr>
              <a:t>the vectors can be misleading as the semantical relationship between words and the ultimate meaning of a sentence are not preserved.</a:t>
            </a:r>
          </a:p>
        </p:txBody>
      </p:sp>
    </p:spTree>
    <p:extLst>
      <p:ext uri="{BB962C8B-B14F-4D97-AF65-F5344CB8AC3E}">
        <p14:creationId xmlns:p14="http://schemas.microsoft.com/office/powerpoint/2010/main" val="34486934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ace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runge 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850</TotalTime>
  <Words>2750</Words>
  <Application>Microsoft Office PowerPoint</Application>
  <PresentationFormat>Widescreen</PresentationFormat>
  <Paragraphs>269</Paragraphs>
  <Slides>28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Calibri</vt:lpstr>
      <vt:lpstr>Cambria Math</vt:lpstr>
      <vt:lpstr>Candara</vt:lpstr>
      <vt:lpstr>Times New Roman</vt:lpstr>
      <vt:lpstr>Trebuchet MS</vt:lpstr>
      <vt:lpstr>Wingdings</vt:lpstr>
      <vt:lpstr>Wingdings 3</vt:lpstr>
      <vt:lpstr>Facet</vt:lpstr>
      <vt:lpstr>Comparative study of various featurization and text classification methods </vt:lpstr>
      <vt:lpstr>Motivation:</vt:lpstr>
      <vt:lpstr>Why are we here ?</vt:lpstr>
      <vt:lpstr>What have we done?</vt:lpstr>
      <vt:lpstr>How have we done it?</vt:lpstr>
      <vt:lpstr>Text Preprocessing</vt:lpstr>
      <vt:lpstr>PowerPoint Presentation</vt:lpstr>
      <vt:lpstr>Featurization Techniques</vt:lpstr>
      <vt:lpstr>Bag of words/ N-grams</vt:lpstr>
      <vt:lpstr>Term frequency – Inverse Document Frequency (Tf-Idf)</vt:lpstr>
      <vt:lpstr>Average Word2Vec</vt:lpstr>
      <vt:lpstr>Tf-Idf Word2Vec</vt:lpstr>
      <vt:lpstr>Classification Algorithms</vt:lpstr>
      <vt:lpstr>Hyperparameter Tuning</vt:lpstr>
      <vt:lpstr>K nearest neighbours classification</vt:lpstr>
      <vt:lpstr>Naïve Bayes Classifier</vt:lpstr>
      <vt:lpstr>Logistic Regression</vt:lpstr>
      <vt:lpstr>Support Vector Machines (Linear SVM) </vt:lpstr>
      <vt:lpstr>Decision Trees Classifier</vt:lpstr>
      <vt:lpstr>Working with the datasets</vt:lpstr>
      <vt:lpstr>Amazon Fine Food Reviews </vt:lpstr>
      <vt:lpstr>Table for ROC-AUC values for Amazon Fine Food Reviews dataset:</vt:lpstr>
      <vt:lpstr>PowerPoint Presentation</vt:lpstr>
      <vt:lpstr>DonorsChoose dataset </vt:lpstr>
      <vt:lpstr>PowerPoint Presentation</vt:lpstr>
      <vt:lpstr>PowerPoint Presentation</vt:lpstr>
      <vt:lpstr>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Comparative study of various feature selection models</dc:title>
  <dc:creator>Bishnu Tiwari</dc:creator>
  <cp:lastModifiedBy>Samarth Khanna</cp:lastModifiedBy>
  <cp:revision>44</cp:revision>
  <dcterms:created xsi:type="dcterms:W3CDTF">2019-11-28T07:48:44Z</dcterms:created>
  <dcterms:modified xsi:type="dcterms:W3CDTF">2020-03-24T16:10:12Z</dcterms:modified>
</cp:coreProperties>
</file>