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2" r:id="rId6"/>
    <p:sldId id="265" r:id="rId7"/>
    <p:sldId id="264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arthKumar3/Standard-Chartered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docs.google.com/document/d/1cAzkqANrLsjt9VVmWeZFgGViZtu9G6-EFIoe79Cmyzc/edit?usp=drive_web&amp;ouid=10889993462261159942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84413" y="3498890"/>
            <a:ext cx="7037736" cy="3626547"/>
          </a:xfrm>
          <a:custGeom>
            <a:avLst/>
            <a:gdLst/>
            <a:ahLst/>
            <a:cxnLst/>
            <a:rect l="l" t="t" r="r" b="b"/>
            <a:pathLst>
              <a:path w="7037736" h="3626547">
                <a:moveTo>
                  <a:pt x="0" y="0"/>
                </a:moveTo>
                <a:lnTo>
                  <a:pt x="7037736" y="0"/>
                </a:lnTo>
                <a:lnTo>
                  <a:pt x="7037736" y="3626547"/>
                </a:lnTo>
                <a:lnTo>
                  <a:pt x="0" y="3626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95" t="-75449" r="-69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599823" y="2982317"/>
            <a:ext cx="7659477" cy="2632915"/>
            <a:chOff x="0" y="0"/>
            <a:chExt cx="2017311" cy="6934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7311" cy="693443"/>
            </a:xfrm>
            <a:custGeom>
              <a:avLst/>
              <a:gdLst/>
              <a:ahLst/>
              <a:cxnLst/>
              <a:rect l="l" t="t" r="r" b="b"/>
              <a:pathLst>
                <a:path w="2017311" h="693443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665141"/>
                  </a:lnTo>
                  <a:cubicBezTo>
                    <a:pt x="2017311" y="672647"/>
                    <a:pt x="2014329" y="679846"/>
                    <a:pt x="2009022" y="685153"/>
                  </a:cubicBezTo>
                  <a:cubicBezTo>
                    <a:pt x="2003714" y="690461"/>
                    <a:pt x="1996515" y="693443"/>
                    <a:pt x="1989009" y="693443"/>
                  </a:cubicBezTo>
                  <a:lnTo>
                    <a:pt x="28301" y="693443"/>
                  </a:lnTo>
                  <a:cubicBezTo>
                    <a:pt x="20795" y="693443"/>
                    <a:pt x="13597" y="690461"/>
                    <a:pt x="8289" y="685153"/>
                  </a:cubicBezTo>
                  <a:cubicBezTo>
                    <a:pt x="2982" y="679846"/>
                    <a:pt x="0" y="672647"/>
                    <a:pt x="0" y="665141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017311" cy="74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9381660" y="2307629"/>
            <a:ext cx="1205508" cy="2898028"/>
            <a:chOff x="0" y="0"/>
            <a:chExt cx="635000" cy="15265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" cy="1526533"/>
            </a:xfrm>
            <a:custGeom>
              <a:avLst/>
              <a:gdLst/>
              <a:ahLst/>
              <a:cxnLst/>
              <a:rect l="l" t="t" r="r" b="b"/>
              <a:pathLst>
                <a:path w="635000" h="1526533">
                  <a:moveTo>
                    <a:pt x="635000" y="0"/>
                  </a:moveTo>
                  <a:lnTo>
                    <a:pt x="635000" y="1412233"/>
                  </a:lnTo>
                  <a:lnTo>
                    <a:pt x="317500" y="1526533"/>
                  </a:lnTo>
                  <a:lnTo>
                    <a:pt x="0" y="1412233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35000" cy="1459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381660" y="4579977"/>
            <a:ext cx="1205508" cy="1205508"/>
            <a:chOff x="0" y="0"/>
            <a:chExt cx="495300" cy="4953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74391" y="7184135"/>
            <a:ext cx="7659477" cy="2632915"/>
            <a:chOff x="0" y="0"/>
            <a:chExt cx="2017311" cy="6934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17311" cy="693443"/>
            </a:xfrm>
            <a:custGeom>
              <a:avLst/>
              <a:gdLst/>
              <a:ahLst/>
              <a:cxnLst/>
              <a:rect l="l" t="t" r="r" b="b"/>
              <a:pathLst>
                <a:path w="2017311" h="693443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665141"/>
                  </a:lnTo>
                  <a:cubicBezTo>
                    <a:pt x="2017311" y="672647"/>
                    <a:pt x="2014329" y="679846"/>
                    <a:pt x="2009022" y="685153"/>
                  </a:cubicBezTo>
                  <a:cubicBezTo>
                    <a:pt x="2003714" y="690461"/>
                    <a:pt x="1996515" y="693443"/>
                    <a:pt x="1989009" y="693443"/>
                  </a:cubicBezTo>
                  <a:lnTo>
                    <a:pt x="28301" y="693443"/>
                  </a:lnTo>
                  <a:cubicBezTo>
                    <a:pt x="20795" y="693443"/>
                    <a:pt x="13597" y="690461"/>
                    <a:pt x="8289" y="685153"/>
                  </a:cubicBezTo>
                  <a:cubicBezTo>
                    <a:pt x="2982" y="679846"/>
                    <a:pt x="0" y="672647"/>
                    <a:pt x="0" y="665141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017311" cy="74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9381660" y="6385560"/>
            <a:ext cx="1205508" cy="2898028"/>
            <a:chOff x="0" y="0"/>
            <a:chExt cx="635000" cy="15265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" cy="1526533"/>
            </a:xfrm>
            <a:custGeom>
              <a:avLst/>
              <a:gdLst/>
              <a:ahLst/>
              <a:cxnLst/>
              <a:rect l="l" t="t" r="r" b="b"/>
              <a:pathLst>
                <a:path w="635000" h="1526533">
                  <a:moveTo>
                    <a:pt x="635000" y="0"/>
                  </a:moveTo>
                  <a:lnTo>
                    <a:pt x="635000" y="1412233"/>
                  </a:lnTo>
                  <a:lnTo>
                    <a:pt x="317500" y="1526533"/>
                  </a:lnTo>
                  <a:lnTo>
                    <a:pt x="0" y="1412233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35000" cy="1459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9381660" y="8657908"/>
            <a:ext cx="1205508" cy="1205508"/>
            <a:chOff x="0" y="0"/>
            <a:chExt cx="495300" cy="4953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2982317"/>
            <a:ext cx="7659477" cy="2632915"/>
            <a:chOff x="0" y="0"/>
            <a:chExt cx="2017311" cy="69344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17311" cy="693443"/>
            </a:xfrm>
            <a:custGeom>
              <a:avLst/>
              <a:gdLst/>
              <a:ahLst/>
              <a:cxnLst/>
              <a:rect l="l" t="t" r="r" b="b"/>
              <a:pathLst>
                <a:path w="2017311" h="693443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665141"/>
                  </a:lnTo>
                  <a:cubicBezTo>
                    <a:pt x="2017311" y="672647"/>
                    <a:pt x="2014329" y="679846"/>
                    <a:pt x="2009022" y="685153"/>
                  </a:cubicBezTo>
                  <a:cubicBezTo>
                    <a:pt x="2003714" y="690461"/>
                    <a:pt x="1996515" y="693443"/>
                    <a:pt x="1989009" y="693443"/>
                  </a:cubicBezTo>
                  <a:lnTo>
                    <a:pt x="28301" y="693443"/>
                  </a:lnTo>
                  <a:cubicBezTo>
                    <a:pt x="20795" y="693443"/>
                    <a:pt x="13597" y="690461"/>
                    <a:pt x="8289" y="685153"/>
                  </a:cubicBezTo>
                  <a:cubicBezTo>
                    <a:pt x="2982" y="679846"/>
                    <a:pt x="0" y="672647"/>
                    <a:pt x="0" y="665141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2017311" cy="74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-10800000">
            <a:off x="7709118" y="2307629"/>
            <a:ext cx="1205508" cy="2898028"/>
            <a:chOff x="0" y="0"/>
            <a:chExt cx="635000" cy="15265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" cy="1526533"/>
            </a:xfrm>
            <a:custGeom>
              <a:avLst/>
              <a:gdLst/>
              <a:ahLst/>
              <a:cxnLst/>
              <a:rect l="l" t="t" r="r" b="b"/>
              <a:pathLst>
                <a:path w="635000" h="1526533">
                  <a:moveTo>
                    <a:pt x="635000" y="0"/>
                  </a:moveTo>
                  <a:lnTo>
                    <a:pt x="635000" y="1412233"/>
                  </a:lnTo>
                  <a:lnTo>
                    <a:pt x="317500" y="1526533"/>
                  </a:lnTo>
                  <a:lnTo>
                    <a:pt x="0" y="1412233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635000" cy="1459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7709118" y="4579977"/>
            <a:ext cx="1205508" cy="1205508"/>
            <a:chOff x="0" y="0"/>
            <a:chExt cx="495300" cy="4953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8700" y="7060248"/>
            <a:ext cx="7659477" cy="2632915"/>
            <a:chOff x="0" y="0"/>
            <a:chExt cx="2017311" cy="69344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17311" cy="693443"/>
            </a:xfrm>
            <a:custGeom>
              <a:avLst/>
              <a:gdLst/>
              <a:ahLst/>
              <a:cxnLst/>
              <a:rect l="l" t="t" r="r" b="b"/>
              <a:pathLst>
                <a:path w="2017311" h="693443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665141"/>
                  </a:lnTo>
                  <a:cubicBezTo>
                    <a:pt x="2017311" y="672647"/>
                    <a:pt x="2014329" y="679846"/>
                    <a:pt x="2009022" y="685153"/>
                  </a:cubicBezTo>
                  <a:cubicBezTo>
                    <a:pt x="2003714" y="690461"/>
                    <a:pt x="1996515" y="693443"/>
                    <a:pt x="1989009" y="693443"/>
                  </a:cubicBezTo>
                  <a:lnTo>
                    <a:pt x="28301" y="693443"/>
                  </a:lnTo>
                  <a:cubicBezTo>
                    <a:pt x="20795" y="693443"/>
                    <a:pt x="13597" y="690461"/>
                    <a:pt x="8289" y="685153"/>
                  </a:cubicBezTo>
                  <a:cubicBezTo>
                    <a:pt x="2982" y="679846"/>
                    <a:pt x="0" y="672647"/>
                    <a:pt x="0" y="665141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2017311" cy="74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-10800000">
            <a:off x="7709118" y="6385560"/>
            <a:ext cx="1205508" cy="2898028"/>
            <a:chOff x="0" y="0"/>
            <a:chExt cx="635000" cy="152653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" cy="1526533"/>
            </a:xfrm>
            <a:custGeom>
              <a:avLst/>
              <a:gdLst/>
              <a:ahLst/>
              <a:cxnLst/>
              <a:rect l="l" t="t" r="r" b="b"/>
              <a:pathLst>
                <a:path w="635000" h="1526533">
                  <a:moveTo>
                    <a:pt x="635000" y="0"/>
                  </a:moveTo>
                  <a:lnTo>
                    <a:pt x="635000" y="1412233"/>
                  </a:lnTo>
                  <a:lnTo>
                    <a:pt x="317500" y="1526533"/>
                  </a:lnTo>
                  <a:lnTo>
                    <a:pt x="0" y="1412233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635000" cy="1459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7709118" y="8657908"/>
            <a:ext cx="1205508" cy="1205508"/>
            <a:chOff x="0" y="0"/>
            <a:chExt cx="495300" cy="4953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AutoShape 39"/>
          <p:cNvSpPr/>
          <p:nvPr/>
        </p:nvSpPr>
        <p:spPr>
          <a:xfrm>
            <a:off x="1028700" y="6061710"/>
            <a:ext cx="16230600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40" name="AutoShape 40"/>
          <p:cNvSpPr/>
          <p:nvPr/>
        </p:nvSpPr>
        <p:spPr>
          <a:xfrm rot="-5400000">
            <a:off x="5366107" y="6061710"/>
            <a:ext cx="7555786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41" name="Group 41"/>
          <p:cNvGrpSpPr/>
          <p:nvPr/>
        </p:nvGrpSpPr>
        <p:grpSpPr>
          <a:xfrm rot="-2700000">
            <a:off x="8856861" y="5798384"/>
            <a:ext cx="574278" cy="574278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0982965" y="3471369"/>
            <a:ext cx="6039184" cy="36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000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and Inclusivity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982965" y="4109581"/>
            <a:ext cx="578381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z="2000" spc="8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the KYC process easy and accessible for users of all backgrounds, abilities, and languages, ensuring no one is left behind.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545246" y="2496542"/>
            <a:ext cx="878334" cy="53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000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982965" y="7401662"/>
            <a:ext cx="5401463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0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Innovation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982965" y="8041108"/>
            <a:ext cx="578381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advanced technologies and innovative approaches for efficient and effective KYC verification, including AI, ML, and real-time video communication.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545246" y="6574473"/>
            <a:ext cx="878334" cy="53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000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26016" y="3471369"/>
            <a:ext cx="5027183" cy="364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0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(UX) and Engagement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526017" y="4109581"/>
            <a:ext cx="578381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intuitive, engaging user interface that guides users smoothly through the KYC process with clear instructions and feedback.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872705" y="2496542"/>
            <a:ext cx="878334" cy="53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000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526017" y="7401662"/>
            <a:ext cx="4363826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0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526017" y="8041108"/>
            <a:ext cx="578381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highest standards of data security and regulatory compliance, including protection against fraud and adherence to privacy laws.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872705" y="6574473"/>
            <a:ext cx="878334" cy="53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000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898896" y="547325"/>
            <a:ext cx="12466414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8000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8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eriFyn</a:t>
            </a:r>
          </a:p>
        </p:txBody>
      </p:sp>
      <p:sp>
        <p:nvSpPr>
          <p:cNvPr id="61" name="Freeform 61"/>
          <p:cNvSpPr/>
          <p:nvPr/>
        </p:nvSpPr>
        <p:spPr>
          <a:xfrm>
            <a:off x="280033" y="9374721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3" name="Freeform 63"/>
          <p:cNvSpPr/>
          <p:nvPr/>
        </p:nvSpPr>
        <p:spPr>
          <a:xfrm>
            <a:off x="173537" y="141381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4"/>
          <p:cNvSpPr/>
          <p:nvPr/>
        </p:nvSpPr>
        <p:spPr>
          <a:xfrm>
            <a:off x="16028046" y="9329261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1FB4DEC-1FAD-9E30-76C6-64BFEB8B9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1208" y="226902"/>
            <a:ext cx="1808392" cy="14195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99B8A8C-917A-85AD-21B3-29F8D473D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074" y="4871766"/>
            <a:ext cx="737500" cy="60409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4DAED8F-3FD4-69B9-4780-457B15D0B9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9858" y="4847647"/>
            <a:ext cx="698319" cy="69466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580FBF2-37C7-66FB-CFC4-E6A416FF98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3353" y="8915924"/>
            <a:ext cx="754434" cy="72878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D2DE418-5AE4-99FB-41AF-9394A858AB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7121" y="8989759"/>
            <a:ext cx="809406" cy="5966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551DA8A-A26A-57D9-26EF-F1C3E6BB42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70067" y="112806"/>
            <a:ext cx="2544396" cy="7566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2700000">
            <a:off x="8292173" y="7556564"/>
            <a:ext cx="1704724" cy="1704724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700000">
            <a:off x="8292226" y="6027698"/>
            <a:ext cx="1704724" cy="1704574"/>
            <a:chOff x="0" y="1"/>
            <a:chExt cx="14400530" cy="14399263"/>
          </a:xfrm>
        </p:grpSpPr>
        <p:sp>
          <p:nvSpPr>
            <p:cNvPr id="5" name="Freeform 5"/>
            <p:cNvSpPr/>
            <p:nvPr/>
          </p:nvSpPr>
          <p:spPr>
            <a:xfrm>
              <a:off x="0" y="1"/>
              <a:ext cx="14400530" cy="14399263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982DA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2700000">
            <a:off x="8292173" y="4498788"/>
            <a:ext cx="1704724" cy="1704724"/>
            <a:chOff x="0" y="0"/>
            <a:chExt cx="14400530" cy="144005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29B9B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2700000">
            <a:off x="8292173" y="2969900"/>
            <a:ext cx="1704724" cy="1704724"/>
            <a:chOff x="0" y="0"/>
            <a:chExt cx="14400530" cy="14400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982DA6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426457" y="3798449"/>
            <a:ext cx="689452" cy="0"/>
          </a:xfrm>
          <a:prstGeom prst="line">
            <a:avLst/>
          </a:prstGeom>
          <a:ln w="47625" cap="flat">
            <a:solidFill>
              <a:srgbClr val="F29B9B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426457" y="6856226"/>
            <a:ext cx="689452" cy="0"/>
          </a:xfrm>
          <a:prstGeom prst="line">
            <a:avLst/>
          </a:prstGeom>
          <a:ln w="47625" cap="flat">
            <a:solidFill>
              <a:srgbClr val="F29B9B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0170729" y="5327337"/>
            <a:ext cx="689452" cy="0"/>
          </a:xfrm>
          <a:prstGeom prst="line">
            <a:avLst/>
          </a:prstGeom>
          <a:ln w="47625" cap="flat">
            <a:solidFill>
              <a:srgbClr val="F29B9B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10170729" y="8385114"/>
            <a:ext cx="689452" cy="0"/>
          </a:xfrm>
          <a:prstGeom prst="line">
            <a:avLst/>
          </a:prstGeom>
          <a:ln w="47625" cap="flat">
            <a:solidFill>
              <a:srgbClr val="F29B9B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8" name="TextBox 18"/>
          <p:cNvSpPr txBox="1"/>
          <p:nvPr/>
        </p:nvSpPr>
        <p:spPr>
          <a:xfrm>
            <a:off x="4025734" y="575681"/>
            <a:ext cx="1023653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8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TECHSTACK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63808" y="3269279"/>
            <a:ext cx="5575017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36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63808" y="3925663"/>
            <a:ext cx="260395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285750" indent="-28575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</a:p>
          <a:p>
            <a:pPr marL="285750" indent="-28575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8475" y="6826701"/>
            <a:ext cx="5575017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3079"/>
              </a:lnSpc>
              <a:spcBef>
                <a:spcPct val="0"/>
              </a:spcBef>
            </a:pPr>
            <a:r>
              <a:rPr lang="en-US" sz="36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ML/ DL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495800" y="7703150"/>
            <a:ext cx="195551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RASA </a:t>
            </a:r>
          </a:p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81561" y="5644813"/>
            <a:ext cx="557637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Expres.js</a:t>
            </a:r>
          </a:p>
          <a:p>
            <a:pPr marL="342900" indent="-342900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682922" y="8592994"/>
            <a:ext cx="557501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just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</a:t>
            </a:r>
          </a:p>
          <a:p>
            <a:pPr marL="285750" indent="-285750" algn="just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</a:t>
            </a:r>
          </a:p>
          <a:p>
            <a:pPr marL="285750" indent="-285750" algn="just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</a:t>
            </a:r>
          </a:p>
          <a:p>
            <a:pPr marL="285750" indent="-285750" algn="just">
              <a:lnSpc>
                <a:spcPts val="2399"/>
              </a:lnSpc>
              <a:buFont typeface="Wingdings" panose="05000000000000000000" pitchFamily="2" charset="2"/>
              <a:buChar char="q"/>
            </a:pPr>
            <a:r>
              <a:rPr lang="en-US" sz="24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</a:p>
        </p:txBody>
      </p:sp>
      <p:sp>
        <p:nvSpPr>
          <p:cNvPr id="27" name="Freeform 27"/>
          <p:cNvSpPr/>
          <p:nvPr/>
        </p:nvSpPr>
        <p:spPr>
          <a:xfrm>
            <a:off x="235431" y="929293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97331" y="25423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6048714" y="9028817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88D8665-B081-7B1D-4482-DB7B5FED0ACB}"/>
              </a:ext>
            </a:extLst>
          </p:cNvPr>
          <p:cNvSpPr txBox="1"/>
          <p:nvPr/>
        </p:nvSpPr>
        <p:spPr>
          <a:xfrm>
            <a:off x="9740029" y="4922630"/>
            <a:ext cx="5575017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36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723C5DD5-F33B-C3EF-2D64-EA6443774690}"/>
              </a:ext>
            </a:extLst>
          </p:cNvPr>
          <p:cNvSpPr txBox="1"/>
          <p:nvPr/>
        </p:nvSpPr>
        <p:spPr>
          <a:xfrm>
            <a:off x="11681561" y="7912373"/>
            <a:ext cx="6397759" cy="406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36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Infrastructure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51A2EC-BA78-5992-2641-2A68834CF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265" y="3513791"/>
            <a:ext cx="1217764" cy="7693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2D61D6A-AD45-2A8F-E810-11E5B7F6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687" y="5159410"/>
            <a:ext cx="1114625" cy="7451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0A8105A-3BD1-6590-BC77-F2B664025A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5674" y="6620623"/>
            <a:ext cx="916650" cy="8184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0BBA4-85E9-ED5D-A8B4-9D0CA87D8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8516" y="8164478"/>
            <a:ext cx="973808" cy="84487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80AAC2-B751-63B2-C1DB-5CE0BA356E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70067" y="112806"/>
            <a:ext cx="2544396" cy="756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3048001" y="952500"/>
            <a:ext cx="10868296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6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53" name="Freeform 53"/>
          <p:cNvSpPr/>
          <p:nvPr/>
        </p:nvSpPr>
        <p:spPr>
          <a:xfrm>
            <a:off x="425937" y="9169435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365633" y="157217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5889097" y="9192295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A1D71FF-7685-4E4B-5BCD-ABDA99187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0067" y="112806"/>
            <a:ext cx="2544396" cy="7566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FDA9FEF-A454-350E-B892-7C12B50EC7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9117"/>
            <a:ext cx="16992600" cy="7377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>
            <a:off x="457200" y="9244782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304800" y="23137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5848162" y="9244781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025734" y="310711"/>
            <a:ext cx="10236532" cy="765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6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F450E6D-1B17-0E63-5A61-152ACB704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0067" y="112806"/>
            <a:ext cx="2544396" cy="7566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2367F47-05F7-EE83-90AA-84EFC5057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76562"/>
            <a:ext cx="8991600" cy="9097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0591" y="9256157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0111" y="235560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14252" y="917353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649315" y="3533538"/>
            <a:ext cx="2397844" cy="239784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7489" y="0"/>
                  </a:moveTo>
                  <a:lnTo>
                    <a:pt x="735311" y="0"/>
                  </a:lnTo>
                  <a:cubicBezTo>
                    <a:pt x="755862" y="0"/>
                    <a:pt x="775572" y="8164"/>
                    <a:pt x="790104" y="22696"/>
                  </a:cubicBezTo>
                  <a:cubicBezTo>
                    <a:pt x="804636" y="37228"/>
                    <a:pt x="812800" y="56938"/>
                    <a:pt x="812800" y="77489"/>
                  </a:cubicBezTo>
                  <a:lnTo>
                    <a:pt x="812800" y="735311"/>
                  </a:lnTo>
                  <a:cubicBezTo>
                    <a:pt x="812800" y="755862"/>
                    <a:pt x="804636" y="775572"/>
                    <a:pt x="790104" y="790104"/>
                  </a:cubicBezTo>
                  <a:cubicBezTo>
                    <a:pt x="775572" y="804636"/>
                    <a:pt x="755862" y="812800"/>
                    <a:pt x="735311" y="812800"/>
                  </a:cubicBezTo>
                  <a:lnTo>
                    <a:pt x="77489" y="812800"/>
                  </a:lnTo>
                  <a:cubicBezTo>
                    <a:pt x="56938" y="812800"/>
                    <a:pt x="37228" y="804636"/>
                    <a:pt x="22696" y="790104"/>
                  </a:cubicBezTo>
                  <a:cubicBezTo>
                    <a:pt x="8164" y="775572"/>
                    <a:pt x="0" y="755862"/>
                    <a:pt x="0" y="735311"/>
                  </a:cubicBezTo>
                  <a:lnTo>
                    <a:pt x="0" y="77489"/>
                  </a:lnTo>
                  <a:cubicBezTo>
                    <a:pt x="0" y="56938"/>
                    <a:pt x="8164" y="37228"/>
                    <a:pt x="22696" y="22696"/>
                  </a:cubicBezTo>
                  <a:cubicBezTo>
                    <a:pt x="37228" y="8164"/>
                    <a:pt x="56938" y="0"/>
                    <a:pt x="77489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2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6649315" y="6125064"/>
            <a:ext cx="2397844" cy="239784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7489" y="0"/>
                  </a:moveTo>
                  <a:lnTo>
                    <a:pt x="735311" y="0"/>
                  </a:lnTo>
                  <a:cubicBezTo>
                    <a:pt x="755862" y="0"/>
                    <a:pt x="775572" y="8164"/>
                    <a:pt x="790104" y="22696"/>
                  </a:cubicBezTo>
                  <a:cubicBezTo>
                    <a:pt x="804636" y="37228"/>
                    <a:pt x="812800" y="56938"/>
                    <a:pt x="812800" y="77489"/>
                  </a:cubicBezTo>
                  <a:lnTo>
                    <a:pt x="812800" y="735311"/>
                  </a:lnTo>
                  <a:cubicBezTo>
                    <a:pt x="812800" y="755862"/>
                    <a:pt x="804636" y="775572"/>
                    <a:pt x="790104" y="790104"/>
                  </a:cubicBezTo>
                  <a:cubicBezTo>
                    <a:pt x="775572" y="804636"/>
                    <a:pt x="755862" y="812800"/>
                    <a:pt x="735311" y="812800"/>
                  </a:cubicBezTo>
                  <a:lnTo>
                    <a:pt x="77489" y="812800"/>
                  </a:lnTo>
                  <a:cubicBezTo>
                    <a:pt x="56938" y="812800"/>
                    <a:pt x="37228" y="804636"/>
                    <a:pt x="22696" y="790104"/>
                  </a:cubicBezTo>
                  <a:cubicBezTo>
                    <a:pt x="8164" y="775572"/>
                    <a:pt x="0" y="755862"/>
                    <a:pt x="0" y="735311"/>
                  </a:cubicBezTo>
                  <a:lnTo>
                    <a:pt x="0" y="77489"/>
                  </a:lnTo>
                  <a:cubicBezTo>
                    <a:pt x="0" y="56938"/>
                    <a:pt x="8164" y="37228"/>
                    <a:pt x="22696" y="22696"/>
                  </a:cubicBezTo>
                  <a:cubicBezTo>
                    <a:pt x="37228" y="8164"/>
                    <a:pt x="56938" y="0"/>
                    <a:pt x="77489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2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9240841" y="6125064"/>
            <a:ext cx="2397844" cy="239784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7489" y="0"/>
                  </a:moveTo>
                  <a:lnTo>
                    <a:pt x="735311" y="0"/>
                  </a:lnTo>
                  <a:cubicBezTo>
                    <a:pt x="755862" y="0"/>
                    <a:pt x="775572" y="8164"/>
                    <a:pt x="790104" y="22696"/>
                  </a:cubicBezTo>
                  <a:cubicBezTo>
                    <a:pt x="804636" y="37228"/>
                    <a:pt x="812800" y="56938"/>
                    <a:pt x="812800" y="77489"/>
                  </a:cubicBezTo>
                  <a:lnTo>
                    <a:pt x="812800" y="735311"/>
                  </a:lnTo>
                  <a:cubicBezTo>
                    <a:pt x="812800" y="755862"/>
                    <a:pt x="804636" y="775572"/>
                    <a:pt x="790104" y="790104"/>
                  </a:cubicBezTo>
                  <a:cubicBezTo>
                    <a:pt x="775572" y="804636"/>
                    <a:pt x="755862" y="812800"/>
                    <a:pt x="735311" y="812800"/>
                  </a:cubicBezTo>
                  <a:lnTo>
                    <a:pt x="77489" y="812800"/>
                  </a:lnTo>
                  <a:cubicBezTo>
                    <a:pt x="56938" y="812800"/>
                    <a:pt x="37228" y="804636"/>
                    <a:pt x="22696" y="790104"/>
                  </a:cubicBezTo>
                  <a:cubicBezTo>
                    <a:pt x="8164" y="775572"/>
                    <a:pt x="0" y="755862"/>
                    <a:pt x="0" y="735311"/>
                  </a:cubicBezTo>
                  <a:lnTo>
                    <a:pt x="0" y="77489"/>
                  </a:lnTo>
                  <a:cubicBezTo>
                    <a:pt x="0" y="56938"/>
                    <a:pt x="8164" y="37228"/>
                    <a:pt x="22696" y="22696"/>
                  </a:cubicBezTo>
                  <a:cubicBezTo>
                    <a:pt x="37228" y="8164"/>
                    <a:pt x="56938" y="0"/>
                    <a:pt x="77489" y="0"/>
                  </a:cubicBezTo>
                  <a:close/>
                </a:path>
              </a:pathLst>
            </a:custGeom>
            <a:solidFill>
              <a:srgbClr val="F29B9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2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9240841" y="3533538"/>
            <a:ext cx="2397844" cy="239784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7489" y="0"/>
                  </a:moveTo>
                  <a:lnTo>
                    <a:pt x="735311" y="0"/>
                  </a:lnTo>
                  <a:cubicBezTo>
                    <a:pt x="755862" y="0"/>
                    <a:pt x="775572" y="8164"/>
                    <a:pt x="790104" y="22696"/>
                  </a:cubicBezTo>
                  <a:cubicBezTo>
                    <a:pt x="804636" y="37228"/>
                    <a:pt x="812800" y="56938"/>
                    <a:pt x="812800" y="77489"/>
                  </a:cubicBezTo>
                  <a:lnTo>
                    <a:pt x="812800" y="735311"/>
                  </a:lnTo>
                  <a:cubicBezTo>
                    <a:pt x="812800" y="755862"/>
                    <a:pt x="804636" y="775572"/>
                    <a:pt x="790104" y="790104"/>
                  </a:cubicBezTo>
                  <a:cubicBezTo>
                    <a:pt x="775572" y="804636"/>
                    <a:pt x="755862" y="812800"/>
                    <a:pt x="735311" y="812800"/>
                  </a:cubicBezTo>
                  <a:lnTo>
                    <a:pt x="77489" y="812800"/>
                  </a:lnTo>
                  <a:cubicBezTo>
                    <a:pt x="56938" y="812800"/>
                    <a:pt x="37228" y="804636"/>
                    <a:pt x="22696" y="790104"/>
                  </a:cubicBezTo>
                  <a:cubicBezTo>
                    <a:pt x="8164" y="775572"/>
                    <a:pt x="0" y="755862"/>
                    <a:pt x="0" y="735311"/>
                  </a:cubicBezTo>
                  <a:lnTo>
                    <a:pt x="0" y="77489"/>
                  </a:lnTo>
                  <a:cubicBezTo>
                    <a:pt x="0" y="56938"/>
                    <a:pt x="8164" y="37228"/>
                    <a:pt x="22696" y="22696"/>
                  </a:cubicBezTo>
                  <a:cubicBezTo>
                    <a:pt x="37228" y="8164"/>
                    <a:pt x="56938" y="0"/>
                    <a:pt x="77489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2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180804" y="4263948"/>
            <a:ext cx="937023" cy="937023"/>
            <a:chOff x="0" y="0"/>
            <a:chExt cx="495300" cy="4953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172333" y="4263948"/>
            <a:ext cx="937023" cy="937023"/>
            <a:chOff x="0" y="0"/>
            <a:chExt cx="495300" cy="4953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6155911" y="6855474"/>
            <a:ext cx="937023" cy="937023"/>
            <a:chOff x="0" y="0"/>
            <a:chExt cx="495300" cy="4953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170173" y="6855474"/>
            <a:ext cx="937023" cy="937023"/>
            <a:chOff x="0" y="0"/>
            <a:chExt cx="495300" cy="4953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24688" y="5156536"/>
            <a:ext cx="1790999" cy="179099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3657600" y="575681"/>
            <a:ext cx="10820400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6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2639228"/>
            <a:ext cx="431821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8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Initiating KYC Process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278673"/>
            <a:ext cx="431821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proof, address proof, signature specimen) and detailed instructions on how to capture and upload them properly to ensure high-quality images suitable for verification.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28700" y="6174740"/>
            <a:ext cx="4318214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8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Verification via ML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941086" y="2639228"/>
            <a:ext cx="431821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8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941086" y="3278673"/>
            <a:ext cx="4318214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document uploads, the chatbot provides real-time advice on image quality, while ML algorithms assess and prompt </a:t>
            </a:r>
            <a:r>
              <a:rPr lang="en-US" sz="2000" b="1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re-upload </a:t>
            </a: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issues are detected.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941085" y="6174740"/>
            <a:ext cx="49868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800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and KYC Completion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315720" y="4434962"/>
            <a:ext cx="6671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13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290828" y="7023585"/>
            <a:ext cx="6671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13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317536" y="4436414"/>
            <a:ext cx="6671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13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92644" y="7025037"/>
            <a:ext cx="66719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13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0" name="AutoShape 50"/>
          <p:cNvSpPr/>
          <p:nvPr/>
        </p:nvSpPr>
        <p:spPr>
          <a:xfrm>
            <a:off x="5897880" y="6004410"/>
            <a:ext cx="6492240" cy="0"/>
          </a:xfrm>
          <a:prstGeom prst="line">
            <a:avLst/>
          </a:prstGeom>
          <a:ln w="38100" cap="flat">
            <a:solidFill>
              <a:srgbClr val="982DA6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51" name="AutoShape 51"/>
          <p:cNvSpPr/>
          <p:nvPr/>
        </p:nvSpPr>
        <p:spPr>
          <a:xfrm rot="-5400000">
            <a:off x="5897880" y="6004410"/>
            <a:ext cx="6492240" cy="0"/>
          </a:xfrm>
          <a:prstGeom prst="line">
            <a:avLst/>
          </a:prstGeom>
          <a:ln w="38100" cap="flat">
            <a:solidFill>
              <a:srgbClr val="982DA6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F726593E-7068-A024-7BD1-D598D5F560A7}"/>
              </a:ext>
            </a:extLst>
          </p:cNvPr>
          <p:cNvSpPr txBox="1"/>
          <p:nvPr/>
        </p:nvSpPr>
        <p:spPr>
          <a:xfrm>
            <a:off x="1069927" y="7176944"/>
            <a:ext cx="431821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b="1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</a:t>
            </a: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and verify personal data from documents, while liveness checks confirm user presence.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913F1CAA-1A3C-CE3B-53B1-17E04547D5D9}"/>
              </a:ext>
            </a:extLst>
          </p:cNvPr>
          <p:cNvSpPr txBox="1"/>
          <p:nvPr/>
        </p:nvSpPr>
        <p:spPr>
          <a:xfrm>
            <a:off x="13003059" y="7287428"/>
            <a:ext cx="431821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chatbot presents a summary for review, allowing corrections before confirming </a:t>
            </a:r>
            <a:r>
              <a:rPr lang="en-US" sz="2000" b="1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KYC completion </a:t>
            </a:r>
            <a:r>
              <a:rPr lang="en-US" sz="2000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explaining further steps if needed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2B116DD-0A48-2DB1-D752-78900CBD9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305" y="3936720"/>
            <a:ext cx="1392244" cy="132824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0928791-030D-A2AB-916A-800242A04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2198" y="3936720"/>
            <a:ext cx="1313504" cy="126176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0EC68A3-CD3E-FCED-7A07-568E06E0F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1249" y="6919686"/>
            <a:ext cx="1394854" cy="13050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ECB7C68-8077-BCDE-EE39-B0AC811229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2287" y="6913425"/>
            <a:ext cx="1620784" cy="133471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235AA5A-753D-633C-C45D-F927B21DE2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34486" y="348282"/>
            <a:ext cx="2544396" cy="756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2195" y="495326"/>
            <a:ext cx="10723609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60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Choose         eriFyn ?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-2004720" y="5226021"/>
            <a:ext cx="5193573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334654" y="3751526"/>
            <a:ext cx="3220773" cy="1393115"/>
            <a:chOff x="0" y="0"/>
            <a:chExt cx="6286277" cy="27190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450850"/>
              <a:ext cx="6286277" cy="2269490"/>
            </a:xfrm>
            <a:custGeom>
              <a:avLst/>
              <a:gdLst/>
              <a:ahLst/>
              <a:cxnLst/>
              <a:rect l="l" t="t" r="r" b="b"/>
              <a:pathLst>
                <a:path w="6286277" h="2269490">
                  <a:moveTo>
                    <a:pt x="5696997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5696997" y="2269490"/>
                  </a:lnTo>
                  <a:lnTo>
                    <a:pt x="5696997" y="2268220"/>
                  </a:lnTo>
                  <a:lnTo>
                    <a:pt x="6286277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sp>
        <p:nvSpPr>
          <p:cNvPr id="7" name="AutoShape 7"/>
          <p:cNvSpPr/>
          <p:nvPr/>
        </p:nvSpPr>
        <p:spPr>
          <a:xfrm rot="-5400000">
            <a:off x="4747092" y="5697776"/>
            <a:ext cx="6137083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613981" y="3751526"/>
            <a:ext cx="3220773" cy="1393115"/>
            <a:chOff x="0" y="0"/>
            <a:chExt cx="6286277" cy="27190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294A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450850"/>
              <a:ext cx="6286277" cy="2269490"/>
            </a:xfrm>
            <a:custGeom>
              <a:avLst/>
              <a:gdLst/>
              <a:ahLst/>
              <a:cxnLst/>
              <a:rect l="l" t="t" r="r" b="b"/>
              <a:pathLst>
                <a:path w="6286277" h="2269490">
                  <a:moveTo>
                    <a:pt x="5696997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5696997" y="2269490"/>
                  </a:lnTo>
                  <a:lnTo>
                    <a:pt x="5696997" y="2268220"/>
                  </a:lnTo>
                  <a:lnTo>
                    <a:pt x="6286277" y="1134110"/>
                  </a:lnTo>
                  <a:close/>
                </a:path>
              </a:pathLst>
            </a:custGeom>
            <a:solidFill>
              <a:srgbClr val="F294A5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12448955" y="5226021"/>
            <a:ext cx="5193573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4831068" y="3751526"/>
            <a:ext cx="3220773" cy="1393115"/>
            <a:chOff x="0" y="0"/>
            <a:chExt cx="6286277" cy="27190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450850"/>
              <a:ext cx="6286277" cy="2269490"/>
            </a:xfrm>
            <a:custGeom>
              <a:avLst/>
              <a:gdLst/>
              <a:ahLst/>
              <a:cxnLst/>
              <a:rect l="l" t="t" r="r" b="b"/>
              <a:pathLst>
                <a:path w="6286277" h="2269490">
                  <a:moveTo>
                    <a:pt x="5696997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5696997" y="2269490"/>
                  </a:lnTo>
                  <a:lnTo>
                    <a:pt x="5696997" y="2268220"/>
                  </a:lnTo>
                  <a:lnTo>
                    <a:pt x="6286277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439429" y="2823072"/>
            <a:ext cx="1138461" cy="747675"/>
            <a:chOff x="0" y="0"/>
            <a:chExt cx="4140240" cy="27190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450850"/>
              <a:ext cx="4140240" cy="2269490"/>
            </a:xfrm>
            <a:custGeom>
              <a:avLst/>
              <a:gdLst/>
              <a:ahLst/>
              <a:cxnLst/>
              <a:rect l="l" t="t" r="r" b="b"/>
              <a:pathLst>
                <a:path w="4140240" h="2269490">
                  <a:moveTo>
                    <a:pt x="35509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3550960" y="2269490"/>
                  </a:lnTo>
                  <a:lnTo>
                    <a:pt x="3550960" y="2268220"/>
                  </a:lnTo>
                  <a:lnTo>
                    <a:pt x="4140240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722743" y="2946981"/>
            <a:ext cx="6041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spc="1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8025" y="4148008"/>
            <a:ext cx="2316877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and Compliant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2743" y="5401816"/>
            <a:ext cx="3019529" cy="213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 integrates top-tier encryption and follows global data privacy laws, ensuring user information is always protected and compliant with regulations.</a:t>
            </a:r>
          </a:p>
        </p:txBody>
      </p:sp>
      <p:sp>
        <p:nvSpPr>
          <p:cNvPr id="21" name="AutoShape 21"/>
          <p:cNvSpPr/>
          <p:nvPr/>
        </p:nvSpPr>
        <p:spPr>
          <a:xfrm rot="-5400000">
            <a:off x="1614434" y="6965558"/>
            <a:ext cx="5193573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3953808" y="5491062"/>
            <a:ext cx="3148882" cy="1393115"/>
            <a:chOff x="0" y="0"/>
            <a:chExt cx="6145960" cy="27190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D95BA0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450850"/>
              <a:ext cx="6145960" cy="2269490"/>
            </a:xfrm>
            <a:custGeom>
              <a:avLst/>
              <a:gdLst/>
              <a:ahLst/>
              <a:cxnLst/>
              <a:rect l="l" t="t" r="r" b="b"/>
              <a:pathLst>
                <a:path w="6145960" h="2269490">
                  <a:moveTo>
                    <a:pt x="555668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5556680" y="2269490"/>
                  </a:lnTo>
                  <a:lnTo>
                    <a:pt x="5556680" y="2268220"/>
                  </a:lnTo>
                  <a:lnTo>
                    <a:pt x="6145960" y="1134110"/>
                  </a:lnTo>
                  <a:close/>
                </a:path>
              </a:pathLst>
            </a:custGeom>
            <a:solidFill>
              <a:srgbClr val="D95BA0"/>
            </a:solidFill>
          </p:spPr>
        </p:sp>
      </p:grpSp>
      <p:sp>
        <p:nvSpPr>
          <p:cNvPr id="25" name="AutoShape 25"/>
          <p:cNvSpPr/>
          <p:nvPr/>
        </p:nvSpPr>
        <p:spPr>
          <a:xfrm rot="-5400000">
            <a:off x="8829108" y="6965558"/>
            <a:ext cx="5193573" cy="0"/>
          </a:xfrm>
          <a:prstGeom prst="line">
            <a:avLst/>
          </a:prstGeom>
          <a:ln w="47625" cap="flat">
            <a:solidFill>
              <a:srgbClr val="982D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6" name="Group 26"/>
          <p:cNvGrpSpPr/>
          <p:nvPr/>
        </p:nvGrpSpPr>
        <p:grpSpPr>
          <a:xfrm>
            <a:off x="11175498" y="5491062"/>
            <a:ext cx="3148882" cy="1393115"/>
            <a:chOff x="0" y="0"/>
            <a:chExt cx="6145960" cy="271907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D95BA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450850"/>
              <a:ext cx="6145960" cy="2269490"/>
            </a:xfrm>
            <a:custGeom>
              <a:avLst/>
              <a:gdLst/>
              <a:ahLst/>
              <a:cxnLst/>
              <a:rect l="l" t="t" r="r" b="b"/>
              <a:pathLst>
                <a:path w="6145960" h="2269490">
                  <a:moveTo>
                    <a:pt x="555668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5556680" y="2269490"/>
                  </a:lnTo>
                  <a:lnTo>
                    <a:pt x="5556680" y="2268220"/>
                  </a:lnTo>
                  <a:lnTo>
                    <a:pt x="6145960" y="1134110"/>
                  </a:lnTo>
                  <a:close/>
                </a:path>
              </a:pathLst>
            </a:custGeom>
            <a:solidFill>
              <a:srgbClr val="D95BA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4058583" y="4562609"/>
            <a:ext cx="1138461" cy="747675"/>
            <a:chOff x="0" y="0"/>
            <a:chExt cx="4140240" cy="27190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D95BA0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450850"/>
              <a:ext cx="4140240" cy="2269490"/>
            </a:xfrm>
            <a:custGeom>
              <a:avLst/>
              <a:gdLst/>
              <a:ahLst/>
              <a:cxnLst/>
              <a:rect l="l" t="t" r="r" b="b"/>
              <a:pathLst>
                <a:path w="4140240" h="2269490">
                  <a:moveTo>
                    <a:pt x="35509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3550960" y="2269490"/>
                  </a:lnTo>
                  <a:lnTo>
                    <a:pt x="3550960" y="2268220"/>
                  </a:lnTo>
                  <a:lnTo>
                    <a:pt x="4140240" y="1134110"/>
                  </a:lnTo>
                  <a:close/>
                </a:path>
              </a:pathLst>
            </a:custGeom>
            <a:solidFill>
              <a:srgbClr val="D95BA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4341897" y="4686517"/>
            <a:ext cx="6041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spc="1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237641" y="5887545"/>
            <a:ext cx="2848808" cy="761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Against Deepfakes and Fraud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58010" y="7143675"/>
            <a:ext cx="3200529" cy="213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facial recognition and liveness detection techniques are employed to effectively counteract deepfakes and other fraud, guaranteeing authentic user verification.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662996" y="2823072"/>
            <a:ext cx="1138461" cy="747675"/>
            <a:chOff x="0" y="0"/>
            <a:chExt cx="4140240" cy="271907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F294A5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450850"/>
              <a:ext cx="4140240" cy="2269490"/>
            </a:xfrm>
            <a:custGeom>
              <a:avLst/>
              <a:gdLst/>
              <a:ahLst/>
              <a:cxnLst/>
              <a:rect l="l" t="t" r="r" b="b"/>
              <a:pathLst>
                <a:path w="4140240" h="2269490">
                  <a:moveTo>
                    <a:pt x="35509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3550960" y="2269490"/>
                  </a:lnTo>
                  <a:lnTo>
                    <a:pt x="3550960" y="2268220"/>
                  </a:lnTo>
                  <a:lnTo>
                    <a:pt x="4140240" y="1134110"/>
                  </a:lnTo>
                  <a:close/>
                </a:path>
              </a:pathLst>
            </a:custGeom>
            <a:solidFill>
              <a:srgbClr val="F294A5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7946310" y="2946981"/>
            <a:ext cx="6041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spc="1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068045" y="4148008"/>
            <a:ext cx="2502699" cy="761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and User-Friendly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072726" y="5401816"/>
            <a:ext cx="2773576" cy="213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conversational AI, our system offers an intuitive chatbot-guided KYC process, making complex verification steps accessible and engaging for all users.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678307" y="5887545"/>
            <a:ext cx="2316877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 Video Solution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678307" y="7143675"/>
            <a:ext cx="3102736" cy="2747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help if you were comfortable delegating, but there's still much work involved.</a:t>
            </a:r>
          </a:p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help if you were comfortable delegating, but there's still much work involved.</a:t>
            </a:r>
          </a:p>
          <a:p>
            <a:pPr marL="0" lvl="0" indent="0" algn="just">
              <a:lnSpc>
                <a:spcPts val="2399"/>
              </a:lnSpc>
              <a:spcBef>
                <a:spcPct val="0"/>
              </a:spcBef>
            </a:pPr>
            <a:endParaRPr lang="en-US" spc="83" dirty="0">
              <a:solidFill>
                <a:srgbClr val="5509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3"/>
          <p:cNvGrpSpPr/>
          <p:nvPr/>
        </p:nvGrpSpPr>
        <p:grpSpPr>
          <a:xfrm>
            <a:off x="11273257" y="4562609"/>
            <a:ext cx="1138461" cy="747675"/>
            <a:chOff x="0" y="0"/>
            <a:chExt cx="4140240" cy="271907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D95BA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0" y="450850"/>
              <a:ext cx="4140240" cy="2269490"/>
            </a:xfrm>
            <a:custGeom>
              <a:avLst/>
              <a:gdLst/>
              <a:ahLst/>
              <a:cxnLst/>
              <a:rect l="l" t="t" r="r" b="b"/>
              <a:pathLst>
                <a:path w="4140240" h="2269490">
                  <a:moveTo>
                    <a:pt x="35509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3550960" y="2269490"/>
                  </a:lnTo>
                  <a:lnTo>
                    <a:pt x="3550960" y="2268220"/>
                  </a:lnTo>
                  <a:lnTo>
                    <a:pt x="4140240" y="1134110"/>
                  </a:lnTo>
                  <a:close/>
                </a:path>
              </a:pathLst>
            </a:custGeom>
            <a:solidFill>
              <a:srgbClr val="D95BA0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1556571" y="4686517"/>
            <a:ext cx="6041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spc="1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5298154" y="4148008"/>
            <a:ext cx="2316877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Future-Proof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176418" y="5401816"/>
            <a:ext cx="3015317" cy="2741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help if you were comfortable delegating, but there's still much work involved.</a:t>
            </a:r>
          </a:p>
          <a:p>
            <a:pPr algn="just">
              <a:lnSpc>
                <a:spcPts val="2399"/>
              </a:lnSpc>
            </a:pPr>
            <a:r>
              <a:rPr lang="en-US" spc="83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help if you were comfortable delegating, but there's still much work involved.</a:t>
            </a:r>
          </a:p>
          <a:p>
            <a:pPr marL="0" lvl="0" indent="0" algn="just">
              <a:lnSpc>
                <a:spcPts val="2399"/>
              </a:lnSpc>
              <a:spcBef>
                <a:spcPct val="0"/>
              </a:spcBef>
            </a:pPr>
            <a:endParaRPr lang="en-US" spc="83" dirty="0">
              <a:solidFill>
                <a:srgbClr val="5509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9"/>
          <p:cNvGrpSpPr/>
          <p:nvPr/>
        </p:nvGrpSpPr>
        <p:grpSpPr>
          <a:xfrm>
            <a:off x="14893104" y="2823072"/>
            <a:ext cx="1138461" cy="747675"/>
            <a:chOff x="0" y="0"/>
            <a:chExt cx="4140240" cy="271907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450850"/>
              <a:ext cx="4140240" cy="2269490"/>
            </a:xfrm>
            <a:custGeom>
              <a:avLst/>
              <a:gdLst/>
              <a:ahLst/>
              <a:cxnLst/>
              <a:rect l="l" t="t" r="r" b="b"/>
              <a:pathLst>
                <a:path w="4140240" h="2269490">
                  <a:moveTo>
                    <a:pt x="35509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3550960" y="2269490"/>
                  </a:lnTo>
                  <a:lnTo>
                    <a:pt x="3550960" y="2268220"/>
                  </a:lnTo>
                  <a:lnTo>
                    <a:pt x="4140240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15176418" y="2946981"/>
            <a:ext cx="6041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spc="1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53" name="Freeform 53"/>
          <p:cNvSpPr/>
          <p:nvPr/>
        </p:nvSpPr>
        <p:spPr>
          <a:xfrm>
            <a:off x="318632" y="9237478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501415" y="25423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5765340" y="9164703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CD37EC4-0F45-2CAD-9806-A5BFCA1A4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7004" y="384104"/>
            <a:ext cx="1287270" cy="10104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DCB01E-3957-69BF-C49A-AE39E0173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4486" y="281845"/>
            <a:ext cx="2544396" cy="7566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88935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4818" y="332624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902706" y="9887670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10793" y="730266"/>
            <a:ext cx="12466414" cy="693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spc="176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88921" y="2168641"/>
            <a:ext cx="7269408" cy="738850"/>
            <a:chOff x="0" y="0"/>
            <a:chExt cx="1914577" cy="1945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8921" y="4823576"/>
            <a:ext cx="7269408" cy="738850"/>
            <a:chOff x="0" y="0"/>
            <a:chExt cx="1914577" cy="1945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3887" y="2357091"/>
            <a:ext cx="7659477" cy="3013915"/>
            <a:chOff x="0" y="0"/>
            <a:chExt cx="2017311" cy="79378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17311" cy="793788"/>
            </a:xfrm>
            <a:custGeom>
              <a:avLst/>
              <a:gdLst/>
              <a:ahLst/>
              <a:cxnLst/>
              <a:rect l="l" t="t" r="r" b="b"/>
              <a:pathLst>
                <a:path w="2017311" h="793788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765487"/>
                  </a:lnTo>
                  <a:cubicBezTo>
                    <a:pt x="2017311" y="772993"/>
                    <a:pt x="2014329" y="780192"/>
                    <a:pt x="2009022" y="785499"/>
                  </a:cubicBezTo>
                  <a:cubicBezTo>
                    <a:pt x="2003714" y="790807"/>
                    <a:pt x="1996515" y="793788"/>
                    <a:pt x="1989009" y="793788"/>
                  </a:cubicBezTo>
                  <a:lnTo>
                    <a:pt x="28301" y="793788"/>
                  </a:lnTo>
                  <a:cubicBezTo>
                    <a:pt x="20795" y="793788"/>
                    <a:pt x="13597" y="790807"/>
                    <a:pt x="8289" y="785499"/>
                  </a:cubicBezTo>
                  <a:cubicBezTo>
                    <a:pt x="2982" y="780192"/>
                    <a:pt x="0" y="772993"/>
                    <a:pt x="0" y="765487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17311" cy="84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3031680"/>
            <a:ext cx="1213853" cy="991175"/>
            <a:chOff x="0" y="0"/>
            <a:chExt cx="3329940" cy="271907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450850"/>
              <a:ext cx="3329940" cy="2269490"/>
            </a:xfrm>
            <a:custGeom>
              <a:avLst/>
              <a:gdLst/>
              <a:ahLst/>
              <a:cxnLst/>
              <a:rect l="l" t="t" r="r" b="b"/>
              <a:pathLst>
                <a:path w="3329940" h="2269490">
                  <a:moveTo>
                    <a:pt x="27406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2740660" y="2269490"/>
                  </a:lnTo>
                  <a:lnTo>
                    <a:pt x="2740660" y="2268220"/>
                  </a:lnTo>
                  <a:lnTo>
                    <a:pt x="3329940" y="1134110"/>
                  </a:lnTo>
                  <a:close/>
                </a:path>
              </a:pathLst>
            </a:custGeom>
            <a:solidFill>
              <a:srgbClr val="F29B9B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794858" y="2168641"/>
            <a:ext cx="7269408" cy="738850"/>
            <a:chOff x="0" y="0"/>
            <a:chExt cx="1914577" cy="19459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94858" y="4823576"/>
            <a:ext cx="7269408" cy="738850"/>
            <a:chOff x="0" y="0"/>
            <a:chExt cx="1914577" cy="19459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99823" y="2357091"/>
            <a:ext cx="7659477" cy="3013915"/>
            <a:chOff x="0" y="0"/>
            <a:chExt cx="2017311" cy="79378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17311" cy="793788"/>
            </a:xfrm>
            <a:custGeom>
              <a:avLst/>
              <a:gdLst/>
              <a:ahLst/>
              <a:cxnLst/>
              <a:rect l="l" t="t" r="r" b="b"/>
              <a:pathLst>
                <a:path w="2017311" h="793788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765487"/>
                  </a:lnTo>
                  <a:cubicBezTo>
                    <a:pt x="2017311" y="772993"/>
                    <a:pt x="2014329" y="780192"/>
                    <a:pt x="2009022" y="785499"/>
                  </a:cubicBezTo>
                  <a:cubicBezTo>
                    <a:pt x="2003714" y="790807"/>
                    <a:pt x="1996515" y="793788"/>
                    <a:pt x="1989009" y="793788"/>
                  </a:cubicBezTo>
                  <a:lnTo>
                    <a:pt x="28301" y="793788"/>
                  </a:lnTo>
                  <a:cubicBezTo>
                    <a:pt x="20795" y="793788"/>
                    <a:pt x="13597" y="790807"/>
                    <a:pt x="8289" y="785499"/>
                  </a:cubicBezTo>
                  <a:cubicBezTo>
                    <a:pt x="2982" y="780192"/>
                    <a:pt x="0" y="772993"/>
                    <a:pt x="0" y="765487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2017311" cy="84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434637" y="3031680"/>
            <a:ext cx="1213853" cy="991175"/>
            <a:chOff x="0" y="0"/>
            <a:chExt cx="3329940" cy="27190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450850"/>
              <a:ext cx="3329940" cy="2269490"/>
            </a:xfrm>
            <a:custGeom>
              <a:avLst/>
              <a:gdLst/>
              <a:ahLst/>
              <a:cxnLst/>
              <a:rect l="l" t="t" r="r" b="b"/>
              <a:pathLst>
                <a:path w="3329940" h="2269490">
                  <a:moveTo>
                    <a:pt x="27406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2740660" y="2269490"/>
                  </a:lnTo>
                  <a:lnTo>
                    <a:pt x="2740660" y="2268220"/>
                  </a:lnTo>
                  <a:lnTo>
                    <a:pt x="3329940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577029" y="2938116"/>
            <a:ext cx="5783814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88921" y="6086749"/>
            <a:ext cx="7269408" cy="738850"/>
            <a:chOff x="0" y="0"/>
            <a:chExt cx="1914577" cy="19459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88921" y="8741684"/>
            <a:ext cx="7269408" cy="738850"/>
            <a:chOff x="0" y="0"/>
            <a:chExt cx="1914577" cy="19459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93887" y="6275199"/>
            <a:ext cx="7659477" cy="3013915"/>
            <a:chOff x="0" y="0"/>
            <a:chExt cx="2017311" cy="79378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017311" cy="793788"/>
            </a:xfrm>
            <a:custGeom>
              <a:avLst/>
              <a:gdLst/>
              <a:ahLst/>
              <a:cxnLst/>
              <a:rect l="l" t="t" r="r" b="b"/>
              <a:pathLst>
                <a:path w="2017311" h="793788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765487"/>
                  </a:lnTo>
                  <a:cubicBezTo>
                    <a:pt x="2017311" y="772993"/>
                    <a:pt x="2014329" y="780192"/>
                    <a:pt x="2009022" y="785499"/>
                  </a:cubicBezTo>
                  <a:cubicBezTo>
                    <a:pt x="2003714" y="790807"/>
                    <a:pt x="1996515" y="793788"/>
                    <a:pt x="1989009" y="793788"/>
                  </a:cubicBezTo>
                  <a:lnTo>
                    <a:pt x="28301" y="793788"/>
                  </a:lnTo>
                  <a:cubicBezTo>
                    <a:pt x="20795" y="793788"/>
                    <a:pt x="13597" y="790807"/>
                    <a:pt x="8289" y="785499"/>
                  </a:cubicBezTo>
                  <a:cubicBezTo>
                    <a:pt x="2982" y="780192"/>
                    <a:pt x="0" y="772993"/>
                    <a:pt x="0" y="765487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2017311" cy="84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28700" y="6949788"/>
            <a:ext cx="1213853" cy="991175"/>
            <a:chOff x="0" y="0"/>
            <a:chExt cx="3329940" cy="271907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450850"/>
              <a:ext cx="3329940" cy="2269490"/>
            </a:xfrm>
            <a:custGeom>
              <a:avLst/>
              <a:gdLst/>
              <a:ahLst/>
              <a:cxnLst/>
              <a:rect l="l" t="t" r="r" b="b"/>
              <a:pathLst>
                <a:path w="3329940" h="2269490">
                  <a:moveTo>
                    <a:pt x="27406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2740660" y="2269490"/>
                  </a:lnTo>
                  <a:lnTo>
                    <a:pt x="2740660" y="2268220"/>
                  </a:lnTo>
                  <a:lnTo>
                    <a:pt x="3329940" y="1134110"/>
                  </a:lnTo>
                  <a:close/>
                </a:path>
              </a:pathLst>
            </a:custGeom>
            <a:solidFill>
              <a:srgbClr val="982DA6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2577029" y="6708586"/>
            <a:ext cx="5783814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against DEEPFAKE’s: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0982965" y="3085753"/>
            <a:ext cx="5783814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EXPLANATION: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9794858" y="6086749"/>
            <a:ext cx="7269408" cy="738850"/>
            <a:chOff x="0" y="0"/>
            <a:chExt cx="1914577" cy="194594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794858" y="8741684"/>
            <a:ext cx="7269408" cy="738850"/>
            <a:chOff x="0" y="0"/>
            <a:chExt cx="1914577" cy="194594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914577" cy="194594"/>
            </a:xfrm>
            <a:custGeom>
              <a:avLst/>
              <a:gdLst/>
              <a:ahLst/>
              <a:cxnLst/>
              <a:rect l="l" t="t" r="r" b="b"/>
              <a:pathLst>
                <a:path w="1914577" h="194594">
                  <a:moveTo>
                    <a:pt x="29820" y="0"/>
                  </a:moveTo>
                  <a:lnTo>
                    <a:pt x="1884756" y="0"/>
                  </a:lnTo>
                  <a:cubicBezTo>
                    <a:pt x="1892665" y="0"/>
                    <a:pt x="1900250" y="3142"/>
                    <a:pt x="1905842" y="8734"/>
                  </a:cubicBezTo>
                  <a:cubicBezTo>
                    <a:pt x="1911435" y="14326"/>
                    <a:pt x="1914577" y="21911"/>
                    <a:pt x="1914577" y="29820"/>
                  </a:cubicBezTo>
                  <a:lnTo>
                    <a:pt x="1914577" y="164774"/>
                  </a:lnTo>
                  <a:cubicBezTo>
                    <a:pt x="1914577" y="181243"/>
                    <a:pt x="1901226" y="194594"/>
                    <a:pt x="1884756" y="194594"/>
                  </a:cubicBezTo>
                  <a:lnTo>
                    <a:pt x="29820" y="194594"/>
                  </a:lnTo>
                  <a:cubicBezTo>
                    <a:pt x="21911" y="194594"/>
                    <a:pt x="14326" y="191452"/>
                    <a:pt x="8734" y="185860"/>
                  </a:cubicBezTo>
                  <a:cubicBezTo>
                    <a:pt x="3142" y="180268"/>
                    <a:pt x="0" y="172683"/>
                    <a:pt x="0" y="164774"/>
                  </a:cubicBezTo>
                  <a:lnTo>
                    <a:pt x="0" y="29820"/>
                  </a:lnTo>
                  <a:cubicBezTo>
                    <a:pt x="0" y="13351"/>
                    <a:pt x="13351" y="0"/>
                    <a:pt x="29820" y="0"/>
                  </a:cubicBezTo>
                  <a:close/>
                </a:path>
              </a:pathLst>
            </a:custGeom>
            <a:solidFill>
              <a:srgbClr val="F29B9B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47625"/>
              <a:ext cx="1914577" cy="242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9599823" y="6275199"/>
            <a:ext cx="7659477" cy="3013915"/>
            <a:chOff x="0" y="0"/>
            <a:chExt cx="2017311" cy="793788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017311" cy="793788"/>
            </a:xfrm>
            <a:custGeom>
              <a:avLst/>
              <a:gdLst/>
              <a:ahLst/>
              <a:cxnLst/>
              <a:rect l="l" t="t" r="r" b="b"/>
              <a:pathLst>
                <a:path w="2017311" h="793788">
                  <a:moveTo>
                    <a:pt x="28301" y="0"/>
                  </a:moveTo>
                  <a:lnTo>
                    <a:pt x="1989009" y="0"/>
                  </a:lnTo>
                  <a:cubicBezTo>
                    <a:pt x="1996515" y="0"/>
                    <a:pt x="2003714" y="2982"/>
                    <a:pt x="2009022" y="8289"/>
                  </a:cubicBezTo>
                  <a:cubicBezTo>
                    <a:pt x="2014329" y="13597"/>
                    <a:pt x="2017311" y="20795"/>
                    <a:pt x="2017311" y="28301"/>
                  </a:cubicBezTo>
                  <a:lnTo>
                    <a:pt x="2017311" y="765487"/>
                  </a:lnTo>
                  <a:cubicBezTo>
                    <a:pt x="2017311" y="772993"/>
                    <a:pt x="2014329" y="780192"/>
                    <a:pt x="2009022" y="785499"/>
                  </a:cubicBezTo>
                  <a:cubicBezTo>
                    <a:pt x="2003714" y="790807"/>
                    <a:pt x="1996515" y="793788"/>
                    <a:pt x="1989009" y="793788"/>
                  </a:cubicBezTo>
                  <a:lnTo>
                    <a:pt x="28301" y="793788"/>
                  </a:lnTo>
                  <a:cubicBezTo>
                    <a:pt x="20795" y="793788"/>
                    <a:pt x="13597" y="790807"/>
                    <a:pt x="8289" y="785499"/>
                  </a:cubicBezTo>
                  <a:cubicBezTo>
                    <a:pt x="2982" y="780192"/>
                    <a:pt x="0" y="772993"/>
                    <a:pt x="0" y="765487"/>
                  </a:cubicBezTo>
                  <a:lnTo>
                    <a:pt x="0" y="28301"/>
                  </a:lnTo>
                  <a:cubicBezTo>
                    <a:pt x="0" y="20795"/>
                    <a:pt x="2982" y="13597"/>
                    <a:pt x="8289" y="8289"/>
                  </a:cubicBezTo>
                  <a:cubicBezTo>
                    <a:pt x="13597" y="2982"/>
                    <a:pt x="20795" y="0"/>
                    <a:pt x="2830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47625"/>
              <a:ext cx="2017311" cy="84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9434637" y="6949788"/>
            <a:ext cx="1213853" cy="991175"/>
            <a:chOff x="0" y="0"/>
            <a:chExt cx="3329940" cy="271907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50" y="450850"/>
                  </a:moveTo>
                  <a:lnTo>
                    <a:pt x="0" y="450850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982DA6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0" y="450850"/>
              <a:ext cx="3329940" cy="2269490"/>
            </a:xfrm>
            <a:custGeom>
              <a:avLst/>
              <a:gdLst/>
              <a:ahLst/>
              <a:cxnLst/>
              <a:rect l="l" t="t" r="r" b="b"/>
              <a:pathLst>
                <a:path w="3329940" h="2269490">
                  <a:moveTo>
                    <a:pt x="2740660" y="0"/>
                  </a:moveTo>
                  <a:lnTo>
                    <a:pt x="0" y="0"/>
                  </a:lnTo>
                  <a:lnTo>
                    <a:pt x="0" y="2269490"/>
                  </a:lnTo>
                  <a:lnTo>
                    <a:pt x="2740660" y="2269490"/>
                  </a:lnTo>
                  <a:lnTo>
                    <a:pt x="2740660" y="2268220"/>
                  </a:lnTo>
                  <a:lnTo>
                    <a:pt x="3329940" y="1134110"/>
                  </a:lnTo>
                  <a:close/>
                </a:path>
              </a:pathLst>
            </a:custGeom>
            <a:solidFill>
              <a:srgbClr val="F29B9B"/>
            </a:solidFill>
          </p:spPr>
        </p:sp>
      </p:grpSp>
      <p:sp>
        <p:nvSpPr>
          <p:cNvPr id="61" name="TextBox 61"/>
          <p:cNvSpPr txBox="1"/>
          <p:nvPr/>
        </p:nvSpPr>
        <p:spPr>
          <a:xfrm>
            <a:off x="10982965" y="6708586"/>
            <a:ext cx="5783814" cy="36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 b="1" spc="70" dirty="0">
                <a:solidFill>
                  <a:srgbClr val="5509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KYC COMPLETE TOOLKIT: 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139310" y="3259528"/>
            <a:ext cx="878334" cy="57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39310" y="7175731"/>
            <a:ext cx="878334" cy="57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542673" y="3259528"/>
            <a:ext cx="878334" cy="57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9542673" y="7175731"/>
            <a:ext cx="878334" cy="57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146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67" name="AutoShape 67"/>
          <p:cNvSpPr/>
          <p:nvPr/>
        </p:nvSpPr>
        <p:spPr>
          <a:xfrm>
            <a:off x="1028700" y="5800775"/>
            <a:ext cx="16230600" cy="0"/>
          </a:xfrm>
          <a:prstGeom prst="line">
            <a:avLst/>
          </a:prstGeom>
          <a:ln w="47625" cap="flat">
            <a:solidFill>
              <a:srgbClr val="EFEFE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68" name="AutoShape 68"/>
          <p:cNvSpPr/>
          <p:nvPr/>
        </p:nvSpPr>
        <p:spPr>
          <a:xfrm rot="-5400000">
            <a:off x="5488053" y="5800775"/>
            <a:ext cx="7311893" cy="0"/>
          </a:xfrm>
          <a:prstGeom prst="line">
            <a:avLst/>
          </a:prstGeom>
          <a:ln w="47625" cap="flat">
            <a:solidFill>
              <a:srgbClr val="EFEFEF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9F15B1F-9188-A41A-A81F-C5894B6DB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4486" y="281845"/>
            <a:ext cx="2544396" cy="75661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FB929C2-F462-280C-D365-CD4D28002204}"/>
              </a:ext>
            </a:extLst>
          </p:cNvPr>
          <p:cNvSpPr txBox="1"/>
          <p:nvPr/>
        </p:nvSpPr>
        <p:spPr>
          <a:xfrm>
            <a:off x="2577029" y="7493690"/>
            <a:ext cx="501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7"/>
              </a:rPr>
              <a:t>https://docs.google.com/document/d/1cAzkqANrLsjt9VVmWeZFgGViZtu9G6-EFIoe79Cmyzc/edit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E097C7-1956-1602-4D42-1827FCD03FBF}"/>
              </a:ext>
            </a:extLst>
          </p:cNvPr>
          <p:cNvSpPr txBox="1"/>
          <p:nvPr/>
        </p:nvSpPr>
        <p:spPr>
          <a:xfrm>
            <a:off x="2577029" y="3695700"/>
            <a:ext cx="519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8"/>
              </a:rPr>
              <a:t>https://github.com/SamarthKumar3/Standard-Chartered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7"/>
          <p:cNvSpPr/>
          <p:nvPr/>
        </p:nvSpPr>
        <p:spPr>
          <a:xfrm>
            <a:off x="533400" y="9061907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2"/>
                </a:lnTo>
                <a:lnTo>
                  <a:pt x="0" y="79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533400" y="254239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7" y="0"/>
                </a:lnTo>
                <a:lnTo>
                  <a:pt x="1988207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766394" y="9237477"/>
            <a:ext cx="1988206" cy="795283"/>
          </a:xfrm>
          <a:custGeom>
            <a:avLst/>
            <a:gdLst/>
            <a:ahLst/>
            <a:cxnLst/>
            <a:rect l="l" t="t" r="r" b="b"/>
            <a:pathLst>
              <a:path w="1988206" h="795283">
                <a:moveTo>
                  <a:pt x="0" y="0"/>
                </a:moveTo>
                <a:lnTo>
                  <a:pt x="1988206" y="0"/>
                </a:lnTo>
                <a:lnTo>
                  <a:pt x="1988206" y="795283"/>
                </a:lnTo>
                <a:lnTo>
                  <a:pt x="0" y="79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F0B88C9-3F5E-0700-68A2-7B3239942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4486" y="281845"/>
            <a:ext cx="2544396" cy="756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596D06C-5B08-012F-E546-85D29741C2F4}"/>
              </a:ext>
            </a:extLst>
          </p:cNvPr>
          <p:cNvSpPr txBox="1"/>
          <p:nvPr/>
        </p:nvSpPr>
        <p:spPr>
          <a:xfrm>
            <a:off x="3051503" y="4358670"/>
            <a:ext cx="1218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463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Corporate Business Infographic Presentation Template</dc:title>
  <cp:lastModifiedBy>Ansh Tandon</cp:lastModifiedBy>
  <cp:revision>21</cp:revision>
  <dcterms:created xsi:type="dcterms:W3CDTF">2006-08-16T00:00:00Z</dcterms:created>
  <dcterms:modified xsi:type="dcterms:W3CDTF">2024-03-14T12:04:37Z</dcterms:modified>
  <dc:identifier>DAF_eCJ5Aoo</dc:identifier>
</cp:coreProperties>
</file>