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78" r:id="rId3"/>
    <p:sldId id="259" r:id="rId4"/>
    <p:sldId id="258" r:id="rId5"/>
    <p:sldId id="261" r:id="rId6"/>
    <p:sldId id="260" r:id="rId7"/>
    <p:sldId id="262" r:id="rId8"/>
    <p:sldId id="296" r:id="rId9"/>
    <p:sldId id="299" r:id="rId10"/>
    <p:sldId id="297" r:id="rId11"/>
    <p:sldId id="266" r:id="rId12"/>
    <p:sldId id="291" r:id="rId13"/>
    <p:sldId id="267" r:id="rId14"/>
    <p:sldId id="277" r:id="rId15"/>
    <p:sldId id="275" r:id="rId16"/>
    <p:sldId id="276" r:id="rId17"/>
    <p:sldId id="270" r:id="rId18"/>
    <p:sldId id="273" r:id="rId19"/>
    <p:sldId id="271" r:id="rId20"/>
    <p:sldId id="274" r:id="rId21"/>
    <p:sldId id="298" r:id="rId22"/>
    <p:sldId id="307" r:id="rId23"/>
    <p:sldId id="290" r:id="rId24"/>
    <p:sldId id="284" r:id="rId25"/>
    <p:sldId id="300" r:id="rId26"/>
    <p:sldId id="301" r:id="rId27"/>
    <p:sldId id="306" r:id="rId28"/>
    <p:sldId id="302" r:id="rId29"/>
    <p:sldId id="303" r:id="rId30"/>
    <p:sldId id="304" r:id="rId31"/>
    <p:sldId id="305" r:id="rId32"/>
    <p:sldId id="289" r:id="rId33"/>
    <p:sldId id="287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E60E-E0F6-4792-84C4-2EDD4D15A74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69E3-3358-4E6E-8F21-9DF9BF6BC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9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1223493"/>
            <a:ext cx="8136228" cy="2150772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090" y="4031087"/>
            <a:ext cx="6858000" cy="11977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0"/>
            <a:ext cx="8680361" cy="106894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78085" cy="365125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873" y="6492875"/>
            <a:ext cx="837127" cy="365125"/>
          </a:xfrm>
          <a:solidFill>
            <a:srgbClr val="002060"/>
          </a:solidFill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" y="-1"/>
            <a:ext cx="347730" cy="10689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23337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18" Type="http://schemas.openxmlformats.org/officeDocument/2006/relationships/image" Target="../media/image53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19" Type="http://schemas.openxmlformats.org/officeDocument/2006/relationships/image" Target="../media/image54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480.png"/><Relationship Id="rId18" Type="http://schemas.openxmlformats.org/officeDocument/2006/relationships/image" Target="../media/image53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.png"/><Relationship Id="rId2" Type="http://schemas.openxmlformats.org/officeDocument/2006/relationships/image" Target="../media/image370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5" Type="http://schemas.openxmlformats.org/officeDocument/2006/relationships/image" Target="../media/image5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5.png"/><Relationship Id="rId26" Type="http://schemas.openxmlformats.org/officeDocument/2006/relationships/image" Target="../media/image82.png"/><Relationship Id="rId3" Type="http://schemas.openxmlformats.org/officeDocument/2006/relationships/image" Target="../media/image590.png"/><Relationship Id="rId21" Type="http://schemas.openxmlformats.org/officeDocument/2006/relationships/image" Target="../media/image77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.png"/><Relationship Id="rId2" Type="http://schemas.openxmlformats.org/officeDocument/2006/relationships/image" Target="../media/image74.png"/><Relationship Id="rId16" Type="http://schemas.openxmlformats.org/officeDocument/2006/relationships/image" Target="../media/image72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5.png"/><Relationship Id="rId26" Type="http://schemas.openxmlformats.org/officeDocument/2006/relationships/image" Target="../media/image84.png"/><Relationship Id="rId3" Type="http://schemas.openxmlformats.org/officeDocument/2006/relationships/image" Target="../media/image590.png"/><Relationship Id="rId21" Type="http://schemas.openxmlformats.org/officeDocument/2006/relationships/image" Target="../media/image77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.png"/><Relationship Id="rId28" Type="http://schemas.openxmlformats.org/officeDocument/2006/relationships/image" Target="../media/image86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22" Type="http://schemas.openxmlformats.org/officeDocument/2006/relationships/image" Target="../media/image78.png"/><Relationship Id="rId27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0.png"/><Relationship Id="rId7" Type="http://schemas.openxmlformats.org/officeDocument/2006/relationships/image" Target="../media/image9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0" Type="http://schemas.openxmlformats.org/officeDocument/2006/relationships/image" Target="../media/image1000.png"/><Relationship Id="rId4" Type="http://schemas.openxmlformats.org/officeDocument/2006/relationships/image" Target="../media/image97.png"/><Relationship Id="rId9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2.png"/><Relationship Id="rId2" Type="http://schemas.openxmlformats.org/officeDocument/2006/relationships/image" Target="../media/image10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2.png"/><Relationship Id="rId5" Type="http://schemas.openxmlformats.org/officeDocument/2006/relationships/image" Target="../media/image1052.png"/><Relationship Id="rId4" Type="http://schemas.openxmlformats.org/officeDocument/2006/relationships/image" Target="../media/image10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1.png"/><Relationship Id="rId7" Type="http://schemas.openxmlformats.org/officeDocument/2006/relationships/image" Target="../media/image1071.png"/><Relationship Id="rId2" Type="http://schemas.openxmlformats.org/officeDocument/2006/relationships/image" Target="../media/image10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1.png"/><Relationship Id="rId11" Type="http://schemas.openxmlformats.org/officeDocument/2006/relationships/image" Target="../media/image111.png"/><Relationship Id="rId5" Type="http://schemas.openxmlformats.org/officeDocument/2006/relationships/image" Target="../media/image1051.png"/><Relationship Id="rId10" Type="http://schemas.openxmlformats.org/officeDocument/2006/relationships/image" Target="../media/image110.png"/><Relationship Id="rId4" Type="http://schemas.openxmlformats.org/officeDocument/2006/relationships/image" Target="../media/image1041.png"/><Relationship Id="rId9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13" Type="http://schemas.openxmlformats.org/officeDocument/2006/relationships/image" Target="../media/image112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12" Type="http://schemas.openxmlformats.org/officeDocument/2006/relationships/image" Target="../media/image1110.png"/><Relationship Id="rId17" Type="http://schemas.openxmlformats.org/officeDocument/2006/relationships/image" Target="../media/image116.png"/><Relationship Id="rId2" Type="http://schemas.openxmlformats.org/officeDocument/2006/relationships/image" Target="../media/image1010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11" Type="http://schemas.openxmlformats.org/officeDocument/2006/relationships/image" Target="../media/image1100.png"/><Relationship Id="rId5" Type="http://schemas.openxmlformats.org/officeDocument/2006/relationships/image" Target="../media/image1040.png"/><Relationship Id="rId15" Type="http://schemas.openxmlformats.org/officeDocument/2006/relationships/image" Target="../media/image114.png"/><Relationship Id="rId10" Type="http://schemas.openxmlformats.org/officeDocument/2006/relationships/image" Target="../media/image1090.png"/><Relationship Id="rId4" Type="http://schemas.openxmlformats.org/officeDocument/2006/relationships/image" Target="../media/image1030.png"/><Relationship Id="rId9" Type="http://schemas.openxmlformats.org/officeDocument/2006/relationships/image" Target="../media/image1080.png"/><Relationship Id="rId14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13" Type="http://schemas.openxmlformats.org/officeDocument/2006/relationships/image" Target="../media/image112.png"/><Relationship Id="rId3" Type="http://schemas.openxmlformats.org/officeDocument/2006/relationships/image" Target="../media/image1020.png"/><Relationship Id="rId7" Type="http://schemas.openxmlformats.org/officeDocument/2006/relationships/image" Target="../media/image1160.png"/><Relationship Id="rId12" Type="http://schemas.openxmlformats.org/officeDocument/2006/relationships/image" Target="../media/image1110.png"/><Relationship Id="rId2" Type="http://schemas.openxmlformats.org/officeDocument/2006/relationships/image" Target="../media/image1010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11" Type="http://schemas.openxmlformats.org/officeDocument/2006/relationships/image" Target="../media/image1100.png"/><Relationship Id="rId5" Type="http://schemas.openxmlformats.org/officeDocument/2006/relationships/image" Target="../media/image1040.png"/><Relationship Id="rId15" Type="http://schemas.openxmlformats.org/officeDocument/2006/relationships/image" Target="../media/image114.png"/><Relationship Id="rId10" Type="http://schemas.openxmlformats.org/officeDocument/2006/relationships/image" Target="../media/image1090.png"/><Relationship Id="rId4" Type="http://schemas.openxmlformats.org/officeDocument/2006/relationships/image" Target="../media/image1030.png"/><Relationship Id="rId9" Type="http://schemas.openxmlformats.org/officeDocument/2006/relationships/image" Target="../media/image1080.png"/><Relationship Id="rId1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0.png"/><Relationship Id="rId4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ARTIFIAL NEURAL NETWORK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Bakul</a:t>
            </a:r>
            <a:r>
              <a:rPr lang="en-IN" dirty="0" smtClean="0"/>
              <a:t> </a:t>
            </a:r>
            <a:r>
              <a:rPr lang="en-IN" dirty="0" err="1" smtClean="0"/>
              <a:t>Gohel</a:t>
            </a:r>
            <a:r>
              <a:rPr lang="en-IN" dirty="0" smtClean="0"/>
              <a:t>, Ph.D.</a:t>
            </a:r>
          </a:p>
          <a:p>
            <a:r>
              <a:rPr lang="en-IN" dirty="0" smtClean="0"/>
              <a:t>DA-IICT, Gandhinagar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Multilayer Perceptron (MLP)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10</a:t>
            </a:fld>
            <a:endParaRPr lang="en-IN"/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0" y="1093448"/>
            <a:ext cx="9144000" cy="4893970"/>
          </a:xfrm>
        </p:spPr>
        <p:txBody>
          <a:bodyPr/>
          <a:lstStyle/>
          <a:p>
            <a:r>
              <a:rPr lang="en-GB" dirty="0" smtClean="0"/>
              <a:t>So single perceptron can not handle non-linear classifiable/regression data</a:t>
            </a:r>
          </a:p>
          <a:p>
            <a:r>
              <a:rPr lang="en-GB" dirty="0" smtClean="0"/>
              <a:t>How about using two or more perceptron (logistic)</a:t>
            </a:r>
          </a:p>
          <a:p>
            <a:endParaRPr lang="en-GB" dirty="0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59" y="2539009"/>
            <a:ext cx="2198502" cy="18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845" y="2491374"/>
            <a:ext cx="2633182" cy="195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7" y="4759556"/>
            <a:ext cx="1629801" cy="63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7" y="5675435"/>
            <a:ext cx="1629801" cy="63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-8003"/>
          <a:stretch/>
        </p:blipFill>
        <p:spPr bwMode="auto">
          <a:xfrm>
            <a:off x="2381060" y="5237693"/>
            <a:ext cx="1629801" cy="63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12358" y="5161010"/>
            <a:ext cx="442570" cy="316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V="1">
            <a:off x="1812358" y="5672184"/>
            <a:ext cx="442570" cy="319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9" y="4759556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9" y="5102533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9" y="5503475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9" y="5846452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90" y="6137037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9" y="4444531"/>
            <a:ext cx="748118" cy="29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4181394" y="2760955"/>
            <a:ext cx="0" cy="35213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8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b="-8003"/>
          <a:stretch/>
        </p:blipFill>
        <p:spPr bwMode="auto">
          <a:xfrm>
            <a:off x="6384544" y="5161010"/>
            <a:ext cx="1629801" cy="63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9" name="Straight Arrow Connector 38"/>
          <p:cNvCxnSpPr/>
          <p:nvPr/>
        </p:nvCxnSpPr>
        <p:spPr>
          <a:xfrm>
            <a:off x="5793637" y="4604130"/>
            <a:ext cx="590907" cy="471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3"/>
          </p:cNvCxnSpPr>
          <p:nvPr/>
        </p:nvCxnSpPr>
        <p:spPr>
          <a:xfrm>
            <a:off x="5832647" y="4904849"/>
            <a:ext cx="426127" cy="34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</p:cNvCxnSpPr>
          <p:nvPr/>
        </p:nvCxnSpPr>
        <p:spPr>
          <a:xfrm>
            <a:off x="5832647" y="5247826"/>
            <a:ext cx="426127" cy="15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841808" y="5554218"/>
            <a:ext cx="416966" cy="117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32647" y="5794060"/>
            <a:ext cx="426127" cy="19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41808" y="5893010"/>
            <a:ext cx="542736" cy="41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Artificial </a:t>
            </a:r>
            <a:r>
              <a:rPr lang="en-GB" dirty="0"/>
              <a:t>N</a:t>
            </a:r>
            <a:r>
              <a:rPr lang="en-GB" dirty="0" smtClean="0"/>
              <a:t>eural Network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Stack </a:t>
            </a:r>
            <a:r>
              <a:rPr lang="en-GB" dirty="0"/>
              <a:t>multiple layer of neurons with Linear and Non-linear activation functions</a:t>
            </a:r>
          </a:p>
          <a:p>
            <a:r>
              <a:rPr lang="en-GB" dirty="0"/>
              <a:t>To learn complex non-linear separating hyperplane</a:t>
            </a:r>
          </a:p>
          <a:p>
            <a:r>
              <a:rPr lang="en-GB" dirty="0"/>
              <a:t>To approximate complex </a:t>
            </a:r>
            <a:r>
              <a:rPr lang="en-GB" dirty="0" smtClean="0"/>
              <a:t>function (Universal </a:t>
            </a:r>
            <a:r>
              <a:rPr lang="en-GB" dirty="0" err="1" smtClean="0"/>
              <a:t>approximator</a:t>
            </a:r>
            <a:r>
              <a:rPr lang="en-GB" dirty="0" smtClean="0"/>
              <a:t>…)</a:t>
            </a:r>
            <a:endParaRPr lang="en-GB" dirty="0"/>
          </a:p>
          <a:p>
            <a:r>
              <a:rPr lang="en-GB" dirty="0"/>
              <a:t>No data distribution assumptions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 descr="Image result for multi layered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33800"/>
            <a:ext cx="355695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65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03" y="2674189"/>
            <a:ext cx="8680361" cy="1068945"/>
          </a:xfrm>
        </p:spPr>
        <p:txBody>
          <a:bodyPr/>
          <a:lstStyle/>
          <a:p>
            <a:r>
              <a:rPr lang="en-GB" dirty="0" smtClean="0"/>
              <a:t>MLP and Error </a:t>
            </a:r>
            <a:r>
              <a:rPr lang="en-GB" dirty="0" err="1" smtClean="0"/>
              <a:t>Backpropogation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8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MLP without Hidden Layer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4799" y="2885179"/>
                <a:ext cx="136695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2885179"/>
                <a:ext cx="1366955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1681139"/>
                <a:ext cx="1093516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81139"/>
                <a:ext cx="109351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0459" y="2908787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9" y="2908787"/>
                <a:ext cx="8382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1273" y="5715000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715000"/>
                <a:ext cx="8382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1273" y="4056526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4056526"/>
                <a:ext cx="8382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46132" y="3896166"/>
                <a:ext cx="69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3896166"/>
                <a:ext cx="6991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8" idx="3"/>
            <a:endCxn id="6" idx="1"/>
          </p:cNvCxnSpPr>
          <p:nvPr/>
        </p:nvCxnSpPr>
        <p:spPr>
          <a:xfrm>
            <a:off x="1703116" y="1985939"/>
            <a:ext cx="2411683" cy="120404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6" idx="1"/>
          </p:cNvCxnSpPr>
          <p:nvPr/>
        </p:nvCxnSpPr>
        <p:spPr>
          <a:xfrm flipV="1">
            <a:off x="1698659" y="3189979"/>
            <a:ext cx="2416140" cy="2360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6" idx="1"/>
          </p:cNvCxnSpPr>
          <p:nvPr/>
        </p:nvCxnSpPr>
        <p:spPr>
          <a:xfrm flipV="1">
            <a:off x="1669473" y="3189979"/>
            <a:ext cx="2445326" cy="117134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1"/>
          </p:cNvCxnSpPr>
          <p:nvPr/>
        </p:nvCxnSpPr>
        <p:spPr>
          <a:xfrm flipV="1">
            <a:off x="1669473" y="3189979"/>
            <a:ext cx="2445326" cy="2829821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</p:cNvCxnSpPr>
          <p:nvPr/>
        </p:nvCxnSpPr>
        <p:spPr>
          <a:xfrm>
            <a:off x="1703116" y="1985939"/>
            <a:ext cx="2400097" cy="2094893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1698659" y="3213587"/>
            <a:ext cx="2404554" cy="86724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1669473" y="4080832"/>
            <a:ext cx="2433740" cy="28049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V="1">
            <a:off x="1669473" y="4080832"/>
            <a:ext cx="2433740" cy="193896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>
            <a:off x="1703116" y="1985939"/>
            <a:ext cx="2411684" cy="320462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</p:cNvCxnSpPr>
          <p:nvPr/>
        </p:nvCxnSpPr>
        <p:spPr>
          <a:xfrm>
            <a:off x="1698659" y="3213587"/>
            <a:ext cx="2416141" cy="197697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</p:cNvCxnSpPr>
          <p:nvPr/>
        </p:nvCxnSpPr>
        <p:spPr>
          <a:xfrm>
            <a:off x="1669473" y="4361326"/>
            <a:ext cx="2445327" cy="82923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</p:cNvCxnSpPr>
          <p:nvPr/>
        </p:nvCxnSpPr>
        <p:spPr>
          <a:xfrm flipV="1">
            <a:off x="1669473" y="5190563"/>
            <a:ext cx="2445327" cy="82923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392569" y="3670068"/>
                <a:ext cx="918265" cy="6313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569" y="3670068"/>
                <a:ext cx="918265" cy="631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481754" y="3189979"/>
            <a:ext cx="264378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03903" y="3750175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03" y="3750175"/>
                <a:ext cx="1296893" cy="7643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5481755" y="4100973"/>
            <a:ext cx="264377" cy="9293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1755" y="5153071"/>
            <a:ext cx="264377" cy="282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6680594" y="3891696"/>
            <a:ext cx="238061" cy="4482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987764" y="1287361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64" y="1287361"/>
                <a:ext cx="1681486" cy="799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89042" y="2173693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42" y="2173693"/>
                <a:ext cx="147893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0319" y="3786635"/>
                <a:ext cx="138143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19" y="3786635"/>
                <a:ext cx="138143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30758" y="366305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3663054"/>
                <a:ext cx="393056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100319" y="4851091"/>
                <a:ext cx="138143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19" y="4851091"/>
                <a:ext cx="1381436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560266" y="472860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6" y="4728604"/>
                <a:ext cx="3930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746132" y="2988061"/>
                <a:ext cx="69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2988061"/>
                <a:ext cx="69916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46132" y="4928263"/>
                <a:ext cx="728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4928263"/>
                <a:ext cx="7280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882651" y="2173693"/>
                <a:ext cx="2861854" cy="36933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𝒈</m:t>
                    </m:r>
                  </m:oMath>
                </a14:m>
                <a:r>
                  <a:rPr lang="en-GB" dirty="0" smtClean="0"/>
                  <a:t> is the activation function</a:t>
                </a:r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51" y="2173693"/>
                <a:ext cx="286185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452" b="-24194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38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MLP without Hidden Layer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4799" y="2885179"/>
                <a:ext cx="136695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2885179"/>
                <a:ext cx="1366955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1681139"/>
                <a:ext cx="1093516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81139"/>
                <a:ext cx="109351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60459" y="2908787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9" y="2908787"/>
                <a:ext cx="8382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31273" y="5715000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5715000"/>
                <a:ext cx="8382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1273" y="4056526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3" y="4056526"/>
                <a:ext cx="8382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46132" y="3896166"/>
                <a:ext cx="69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3896166"/>
                <a:ext cx="6991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8" idx="3"/>
            <a:endCxn id="6" idx="1"/>
          </p:cNvCxnSpPr>
          <p:nvPr/>
        </p:nvCxnSpPr>
        <p:spPr>
          <a:xfrm>
            <a:off x="1703116" y="1985939"/>
            <a:ext cx="2411683" cy="120404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6" idx="1"/>
          </p:cNvCxnSpPr>
          <p:nvPr/>
        </p:nvCxnSpPr>
        <p:spPr>
          <a:xfrm flipV="1">
            <a:off x="1698659" y="3189979"/>
            <a:ext cx="2416140" cy="2360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6" idx="1"/>
          </p:cNvCxnSpPr>
          <p:nvPr/>
        </p:nvCxnSpPr>
        <p:spPr>
          <a:xfrm flipV="1">
            <a:off x="1669473" y="3189979"/>
            <a:ext cx="2445326" cy="117134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1"/>
          </p:cNvCxnSpPr>
          <p:nvPr/>
        </p:nvCxnSpPr>
        <p:spPr>
          <a:xfrm flipV="1">
            <a:off x="1669473" y="3189979"/>
            <a:ext cx="2445326" cy="2829821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</p:cNvCxnSpPr>
          <p:nvPr/>
        </p:nvCxnSpPr>
        <p:spPr>
          <a:xfrm>
            <a:off x="1703116" y="1985939"/>
            <a:ext cx="2400097" cy="2094893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1698659" y="3213587"/>
            <a:ext cx="2404554" cy="867245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1669473" y="4080832"/>
            <a:ext cx="2433740" cy="28049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V="1">
            <a:off x="1669473" y="4080832"/>
            <a:ext cx="2433740" cy="193896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>
            <a:off x="1703116" y="1985939"/>
            <a:ext cx="2411684" cy="320462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</p:cNvCxnSpPr>
          <p:nvPr/>
        </p:nvCxnSpPr>
        <p:spPr>
          <a:xfrm>
            <a:off x="1698659" y="3213587"/>
            <a:ext cx="2416141" cy="197697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</p:cNvCxnSpPr>
          <p:nvPr/>
        </p:nvCxnSpPr>
        <p:spPr>
          <a:xfrm>
            <a:off x="1669473" y="4361326"/>
            <a:ext cx="2445327" cy="82923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</p:cNvCxnSpPr>
          <p:nvPr/>
        </p:nvCxnSpPr>
        <p:spPr>
          <a:xfrm flipV="1">
            <a:off x="1669473" y="5190563"/>
            <a:ext cx="2445327" cy="829237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160371" y="3261594"/>
                <a:ext cx="550664" cy="361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I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71" y="3261594"/>
                <a:ext cx="550664" cy="361830"/>
              </a:xfrm>
              <a:prstGeom prst="rect">
                <a:avLst/>
              </a:prstGeom>
              <a:blipFill rotWithShape="1"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5481754" y="3189979"/>
            <a:ext cx="264378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203903" y="3750175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03" y="3750175"/>
                <a:ext cx="1296893" cy="7643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5481755" y="4100973"/>
            <a:ext cx="264377" cy="9293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81755" y="5153071"/>
            <a:ext cx="264377" cy="282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6680594" y="3891696"/>
            <a:ext cx="238061" cy="4482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987764" y="1287361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764" y="1287361"/>
                <a:ext cx="1681486" cy="799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89042" y="2173693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042" y="2173693"/>
                <a:ext cx="1478931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00319" y="3786635"/>
                <a:ext cx="138143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19" y="3786635"/>
                <a:ext cx="138143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30758" y="366305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3663054"/>
                <a:ext cx="393056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100319" y="4851091"/>
                <a:ext cx="138143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19" y="4851091"/>
                <a:ext cx="1381436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560266" y="4728604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6" y="4728604"/>
                <a:ext cx="39305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746132" y="2988061"/>
                <a:ext cx="69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2988061"/>
                <a:ext cx="69916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46132" y="4928263"/>
                <a:ext cx="7280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32" y="4928263"/>
                <a:ext cx="7280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Back-Propagation-MSE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3575" y="2619024"/>
                <a:ext cx="478432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5" y="2619024"/>
                <a:ext cx="4784323" cy="7643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7090" y="3544357"/>
                <a:ext cx="3620158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0" y="3544357"/>
                <a:ext cx="3620158" cy="6954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7090" y="4639978"/>
                <a:ext cx="2921121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0" y="4639978"/>
                <a:ext cx="2921121" cy="67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7090" y="5575540"/>
                <a:ext cx="2516458" cy="72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90" y="5575540"/>
                <a:ext cx="2516458" cy="723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80648" y="3669594"/>
                <a:ext cx="295734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8" y="3669594"/>
                <a:ext cx="2957348" cy="6971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58595" y="4773194"/>
                <a:ext cx="4087657" cy="416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I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IN" i="1">
                          <a:latin typeface="Cambria Math"/>
                        </a:rPr>
                        <m:t>−</m:t>
                      </m:r>
                      <m:r>
                        <a:rPr lang="en-IN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𝜼</m:t>
                      </m:r>
                      <m:r>
                        <a:rPr lang="en-GB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IN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IN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95" y="4773194"/>
                <a:ext cx="4087657" cy="416524"/>
              </a:xfrm>
              <a:prstGeom prst="rect">
                <a:avLst/>
              </a:prstGeom>
              <a:blipFill rotWithShape="1"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757093" y="519188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Delta rule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93886" y="3503032"/>
            <a:ext cx="381000" cy="281025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4287" y="2563820"/>
            <a:ext cx="8635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5288" y="1209723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8" y="1209723"/>
                <a:ext cx="1681486" cy="7998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6566" y="2096055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6" y="2096055"/>
                <a:ext cx="147893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20633" y="1102963"/>
                <a:ext cx="206716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33" y="1102963"/>
                <a:ext cx="2067168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005770" y="1713899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70" y="1713899"/>
                <a:ext cx="1296893" cy="7643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97474" y="1172725"/>
                <a:ext cx="2861854" cy="92333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 smtClean="0"/>
                  <a:t> is the activation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 smtClean="0"/>
                  <a:t> is the target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 smtClean="0"/>
                  <a:t> is the predicted value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474" y="1172725"/>
                <a:ext cx="2861854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2597" b="-844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6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Error Back-Propagation- </a:t>
            </a:r>
            <a:r>
              <a:rPr lang="en-IN" dirty="0" err="1" smtClean="0"/>
              <a:t>sigmoid+BCE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1970" y="3544357"/>
                <a:ext cx="2273764" cy="668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0" y="3544357"/>
                <a:ext cx="2273764" cy="6681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854063" y="4424662"/>
                <a:ext cx="5433438" cy="9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4063" y="4424662"/>
                <a:ext cx="5433438" cy="989310"/>
              </a:xfrm>
              <a:prstGeom prst="rect">
                <a:avLst/>
              </a:prstGeom>
              <a:blipFill rotWithShape="1">
                <a:blip r:embed="rId4"/>
                <a:stretch>
                  <a:fillRect b="-3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2379" y="5704936"/>
                <a:ext cx="2516458" cy="72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79" y="5704936"/>
                <a:ext cx="2516458" cy="723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80648" y="3669594"/>
                <a:ext cx="232595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48" y="3669594"/>
                <a:ext cx="2325958" cy="69717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29531" y="4561784"/>
                <a:ext cx="3397660" cy="416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𝑗𝑘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1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IN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IN" i="1">
                          <a:latin typeface="Cambria Math"/>
                        </a:rPr>
                        <m:t>−</m:t>
                      </m:r>
                      <m:r>
                        <a:rPr lang="en-IN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𝜼</m:t>
                      </m:r>
                      <m:r>
                        <a:rPr lang="en-GB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IN" b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31" y="4561784"/>
                <a:ext cx="3397660" cy="416524"/>
              </a:xfrm>
              <a:prstGeom prst="rect">
                <a:avLst/>
              </a:prstGeom>
              <a:blipFill rotWithShape="1"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842186" y="3364917"/>
            <a:ext cx="381000" cy="281025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4287" y="2563820"/>
            <a:ext cx="8635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61378" y="1209723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78" y="1209723"/>
                <a:ext cx="1681486" cy="79983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62656" y="2096055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56" y="2096055"/>
                <a:ext cx="147893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24955" y="1286474"/>
                <a:ext cx="44120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>
                              <a:latin typeface="Cambria Math"/>
                            </a:rPr>
                            <m:t>𝐥𝐨𝐠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 i="1">
                              <a:latin typeface="Cambria Math"/>
                            </a:rPr>
                            <m:t>)</m:t>
                          </m:r>
                          <m:r>
                            <a:rPr lang="en-GB" b="1">
                              <a:latin typeface="Cambria Math"/>
                            </a:rPr>
                            <m:t>𝐥𝐨𝐠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GB" b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  <a:p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55" y="1286474"/>
                <a:ext cx="4412042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92283" y="1670533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283" y="1670533"/>
                <a:ext cx="1296893" cy="7643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3575" y="2619024"/>
                <a:ext cx="478432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 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5" y="2619024"/>
                <a:ext cx="4784323" cy="7643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1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 with a Hidden </a:t>
            </a:r>
            <a:r>
              <a:rPr lang="en-GB" dirty="0"/>
              <a:t>Layer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58348" y="2942455"/>
                <a:ext cx="136695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48" y="2942455"/>
                <a:ext cx="1366956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58348" y="3842454"/>
                <a:ext cx="136695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48" y="3842454"/>
                <a:ext cx="136695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43789" y="2479695"/>
                <a:ext cx="1093516" cy="304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89" y="2479695"/>
                <a:ext cx="1093516" cy="304800"/>
              </a:xfrm>
              <a:prstGeom prst="rect">
                <a:avLst/>
              </a:prstGeom>
              <a:blipFill>
                <a:blip r:embed="rId4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69936" y="4952185"/>
                <a:ext cx="1355368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36" y="4952185"/>
                <a:ext cx="1355368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03415" y="2975209"/>
                <a:ext cx="127462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15" y="2975209"/>
                <a:ext cx="127462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15003" y="5309814"/>
                <a:ext cx="1263032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03" y="5309814"/>
                <a:ext cx="1263032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15003" y="4122948"/>
                <a:ext cx="1263032" cy="66723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03" y="4122948"/>
                <a:ext cx="1263032" cy="6672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8" idx="3"/>
            <a:endCxn id="6" idx="1"/>
          </p:cNvCxnSpPr>
          <p:nvPr/>
        </p:nvCxnSpPr>
        <p:spPr>
          <a:xfrm>
            <a:off x="4337305" y="2632095"/>
            <a:ext cx="1121043" cy="61516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6" idx="1"/>
          </p:cNvCxnSpPr>
          <p:nvPr/>
        </p:nvCxnSpPr>
        <p:spPr>
          <a:xfrm flipV="1">
            <a:off x="4378035" y="3247255"/>
            <a:ext cx="1080313" cy="3275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3"/>
            <a:endCxn id="6" idx="1"/>
          </p:cNvCxnSpPr>
          <p:nvPr/>
        </p:nvCxnSpPr>
        <p:spPr>
          <a:xfrm flipV="1">
            <a:off x="4378035" y="3247255"/>
            <a:ext cx="1080313" cy="120930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6" idx="1"/>
          </p:cNvCxnSpPr>
          <p:nvPr/>
        </p:nvCxnSpPr>
        <p:spPr>
          <a:xfrm flipV="1">
            <a:off x="4378035" y="3247255"/>
            <a:ext cx="1080313" cy="236735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1"/>
          </p:cNvCxnSpPr>
          <p:nvPr/>
        </p:nvCxnSpPr>
        <p:spPr>
          <a:xfrm>
            <a:off x="4337305" y="2632095"/>
            <a:ext cx="1121043" cy="151515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7" idx="1"/>
          </p:cNvCxnSpPr>
          <p:nvPr/>
        </p:nvCxnSpPr>
        <p:spPr>
          <a:xfrm>
            <a:off x="4378035" y="3280009"/>
            <a:ext cx="1080313" cy="86724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7" idx="1"/>
          </p:cNvCxnSpPr>
          <p:nvPr/>
        </p:nvCxnSpPr>
        <p:spPr>
          <a:xfrm flipV="1">
            <a:off x="4378035" y="4147254"/>
            <a:ext cx="1080313" cy="30931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7" idx="1"/>
          </p:cNvCxnSpPr>
          <p:nvPr/>
        </p:nvCxnSpPr>
        <p:spPr>
          <a:xfrm flipV="1">
            <a:off x="4378035" y="4147254"/>
            <a:ext cx="1080313" cy="146736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1"/>
          </p:cNvCxnSpPr>
          <p:nvPr/>
        </p:nvCxnSpPr>
        <p:spPr>
          <a:xfrm>
            <a:off x="4337305" y="2632095"/>
            <a:ext cx="1132631" cy="262489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9" idx="1"/>
          </p:cNvCxnSpPr>
          <p:nvPr/>
        </p:nvCxnSpPr>
        <p:spPr>
          <a:xfrm>
            <a:off x="4378035" y="3280009"/>
            <a:ext cx="1091901" cy="197697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9" idx="1"/>
          </p:cNvCxnSpPr>
          <p:nvPr/>
        </p:nvCxnSpPr>
        <p:spPr>
          <a:xfrm>
            <a:off x="4378035" y="4456564"/>
            <a:ext cx="1091901" cy="800421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9" idx="1"/>
          </p:cNvCxnSpPr>
          <p:nvPr/>
        </p:nvCxnSpPr>
        <p:spPr>
          <a:xfrm flipV="1">
            <a:off x="4378035" y="5256985"/>
            <a:ext cx="1091901" cy="35762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416450" y="3963512"/>
                <a:ext cx="918265" cy="6313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𝒋𝒌</m:t>
                          </m:r>
                        </m:sub>
                      </m:sSub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0" y="3963512"/>
                <a:ext cx="918265" cy="631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825304" y="3247255"/>
            <a:ext cx="264377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5304" y="4147254"/>
            <a:ext cx="264377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25304" y="5238938"/>
            <a:ext cx="264377" cy="0"/>
          </a:xfrm>
          <a:prstGeom prst="straightConnector1">
            <a:avLst/>
          </a:prstGeom>
          <a:ln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15631" y="2975209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1" y="2975209"/>
                <a:ext cx="1125749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6445" y="5781422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5" y="5781422"/>
                <a:ext cx="1125749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86445" y="4122948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5" y="4122948"/>
                <a:ext cx="1125749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29" idx="3"/>
            <a:endCxn id="10" idx="1"/>
          </p:cNvCxnSpPr>
          <p:nvPr/>
        </p:nvCxnSpPr>
        <p:spPr>
          <a:xfrm>
            <a:off x="1541380" y="3280009"/>
            <a:ext cx="1562035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12" idx="1"/>
          </p:cNvCxnSpPr>
          <p:nvPr/>
        </p:nvCxnSpPr>
        <p:spPr>
          <a:xfrm>
            <a:off x="1541380" y="3280009"/>
            <a:ext cx="1573623" cy="117655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  <a:endCxn id="11" idx="1"/>
          </p:cNvCxnSpPr>
          <p:nvPr/>
        </p:nvCxnSpPr>
        <p:spPr>
          <a:xfrm>
            <a:off x="1541380" y="3280009"/>
            <a:ext cx="1573623" cy="233460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3"/>
            <a:endCxn id="10" idx="1"/>
          </p:cNvCxnSpPr>
          <p:nvPr/>
        </p:nvCxnSpPr>
        <p:spPr>
          <a:xfrm flipV="1">
            <a:off x="1512194" y="3280009"/>
            <a:ext cx="1591221" cy="114773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12" idx="1"/>
          </p:cNvCxnSpPr>
          <p:nvPr/>
        </p:nvCxnSpPr>
        <p:spPr>
          <a:xfrm>
            <a:off x="1512194" y="4427748"/>
            <a:ext cx="1602809" cy="2881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12" idx="1"/>
          </p:cNvCxnSpPr>
          <p:nvPr/>
        </p:nvCxnSpPr>
        <p:spPr>
          <a:xfrm flipV="1">
            <a:off x="1512194" y="4456564"/>
            <a:ext cx="1602809" cy="162965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3"/>
            <a:endCxn id="11" idx="1"/>
          </p:cNvCxnSpPr>
          <p:nvPr/>
        </p:nvCxnSpPr>
        <p:spPr>
          <a:xfrm>
            <a:off x="1512194" y="4427748"/>
            <a:ext cx="1602809" cy="118686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  <a:endCxn id="11" idx="1"/>
          </p:cNvCxnSpPr>
          <p:nvPr/>
        </p:nvCxnSpPr>
        <p:spPr>
          <a:xfrm flipV="1">
            <a:off x="1512194" y="5614614"/>
            <a:ext cx="1602809" cy="47160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9676" y="2479695"/>
                <a:ext cx="1441704" cy="33889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" y="2479695"/>
                <a:ext cx="1441704" cy="338890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40" idx="3"/>
            <a:endCxn id="10" idx="1"/>
          </p:cNvCxnSpPr>
          <p:nvPr/>
        </p:nvCxnSpPr>
        <p:spPr>
          <a:xfrm>
            <a:off x="1541380" y="2649140"/>
            <a:ext cx="1562035" cy="63086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3"/>
            <a:endCxn id="12" idx="1"/>
          </p:cNvCxnSpPr>
          <p:nvPr/>
        </p:nvCxnSpPr>
        <p:spPr>
          <a:xfrm>
            <a:off x="1541380" y="2649140"/>
            <a:ext cx="1573623" cy="180742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3"/>
            <a:endCxn id="11" idx="1"/>
          </p:cNvCxnSpPr>
          <p:nvPr/>
        </p:nvCxnSpPr>
        <p:spPr>
          <a:xfrm>
            <a:off x="1541380" y="2649140"/>
            <a:ext cx="1573623" cy="296547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3"/>
            <a:endCxn id="10" idx="1"/>
          </p:cNvCxnSpPr>
          <p:nvPr/>
        </p:nvCxnSpPr>
        <p:spPr>
          <a:xfrm flipV="1">
            <a:off x="1512194" y="3280009"/>
            <a:ext cx="1591221" cy="2806213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673455" y="3991276"/>
                <a:ext cx="846129" cy="6313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455" y="3991276"/>
                <a:ext cx="846129" cy="6313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198971" y="1385967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71" y="1385967"/>
                <a:ext cx="1681486" cy="7998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300249" y="2272299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49" y="2272299"/>
                <a:ext cx="1478931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3002137" y="1147557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137" y="1147557"/>
                <a:ext cx="1601336" cy="7643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3026648" y="1936175"/>
                <a:ext cx="1384097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48" y="1936175"/>
                <a:ext cx="1384097" cy="415370"/>
              </a:xfrm>
              <a:prstGeom prst="rect">
                <a:avLst/>
              </a:prstGeom>
              <a:blipFill>
                <a:blip r:embed="rId1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33272" y="281482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72" y="2814825"/>
                <a:ext cx="38260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928874" y="3713631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4" y="3713631"/>
                <a:ext cx="38260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944592" y="483651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92" y="4836515"/>
                <a:ext cx="38260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540797" y="285029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2850295"/>
                <a:ext cx="3826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0797" y="4016907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4016907"/>
                <a:ext cx="382604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540797" y="519660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5196603"/>
                <a:ext cx="38260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046551" y="3939151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51" y="3939151"/>
                <a:ext cx="476348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Arrow 59"/>
          <p:cNvSpPr/>
          <p:nvPr/>
        </p:nvSpPr>
        <p:spPr>
          <a:xfrm>
            <a:off x="7536345" y="3939772"/>
            <a:ext cx="238061" cy="44823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847107" y="3808517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7" y="3808517"/>
                <a:ext cx="1296893" cy="76431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Back-Propagation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458348" y="2942455"/>
                <a:ext cx="136695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48" y="2942455"/>
                <a:ext cx="1366956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58348" y="3842454"/>
                <a:ext cx="1366956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48" y="3842454"/>
                <a:ext cx="136695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43789" y="2479695"/>
                <a:ext cx="1093516" cy="304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89" y="2479695"/>
                <a:ext cx="1093516" cy="304800"/>
              </a:xfrm>
              <a:prstGeom prst="rect">
                <a:avLst/>
              </a:prstGeom>
              <a:blipFill>
                <a:blip r:embed="rId4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69936" y="4952185"/>
                <a:ext cx="1355368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936" y="4952185"/>
                <a:ext cx="1355368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03415" y="2975209"/>
                <a:ext cx="127462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IN" sz="160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15" y="2975209"/>
                <a:ext cx="127462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15003" y="5309814"/>
                <a:ext cx="1263032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03" y="5309814"/>
                <a:ext cx="1263032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15003" y="4122948"/>
                <a:ext cx="1263032" cy="667232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003" y="4122948"/>
                <a:ext cx="1263032" cy="6672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8" idx="3"/>
            <a:endCxn id="6" idx="1"/>
          </p:cNvCxnSpPr>
          <p:nvPr/>
        </p:nvCxnSpPr>
        <p:spPr>
          <a:xfrm>
            <a:off x="4337305" y="2632095"/>
            <a:ext cx="1121043" cy="61516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6" idx="1"/>
          </p:cNvCxnSpPr>
          <p:nvPr/>
        </p:nvCxnSpPr>
        <p:spPr>
          <a:xfrm flipV="1">
            <a:off x="4378035" y="3247255"/>
            <a:ext cx="1080313" cy="32754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3"/>
            <a:endCxn id="6" idx="1"/>
          </p:cNvCxnSpPr>
          <p:nvPr/>
        </p:nvCxnSpPr>
        <p:spPr>
          <a:xfrm flipV="1">
            <a:off x="4378035" y="3247255"/>
            <a:ext cx="1080313" cy="120930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6" idx="1"/>
          </p:cNvCxnSpPr>
          <p:nvPr/>
        </p:nvCxnSpPr>
        <p:spPr>
          <a:xfrm flipV="1">
            <a:off x="4378035" y="3247255"/>
            <a:ext cx="1080313" cy="236735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3"/>
            <a:endCxn id="7" idx="1"/>
          </p:cNvCxnSpPr>
          <p:nvPr/>
        </p:nvCxnSpPr>
        <p:spPr>
          <a:xfrm>
            <a:off x="4337305" y="2632095"/>
            <a:ext cx="1121043" cy="151515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7" idx="1"/>
          </p:cNvCxnSpPr>
          <p:nvPr/>
        </p:nvCxnSpPr>
        <p:spPr>
          <a:xfrm>
            <a:off x="4378035" y="3280009"/>
            <a:ext cx="1080313" cy="867245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3"/>
            <a:endCxn id="7" idx="1"/>
          </p:cNvCxnSpPr>
          <p:nvPr/>
        </p:nvCxnSpPr>
        <p:spPr>
          <a:xfrm flipV="1">
            <a:off x="4378035" y="4147254"/>
            <a:ext cx="1080313" cy="30931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7" idx="1"/>
          </p:cNvCxnSpPr>
          <p:nvPr/>
        </p:nvCxnSpPr>
        <p:spPr>
          <a:xfrm flipV="1">
            <a:off x="4378035" y="4147254"/>
            <a:ext cx="1080313" cy="146736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1"/>
          </p:cNvCxnSpPr>
          <p:nvPr/>
        </p:nvCxnSpPr>
        <p:spPr>
          <a:xfrm>
            <a:off x="4337305" y="2632095"/>
            <a:ext cx="1132631" cy="262489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9" idx="1"/>
          </p:cNvCxnSpPr>
          <p:nvPr/>
        </p:nvCxnSpPr>
        <p:spPr>
          <a:xfrm>
            <a:off x="4378035" y="3280009"/>
            <a:ext cx="1091901" cy="1976976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9" idx="1"/>
          </p:cNvCxnSpPr>
          <p:nvPr/>
        </p:nvCxnSpPr>
        <p:spPr>
          <a:xfrm>
            <a:off x="4378035" y="4456564"/>
            <a:ext cx="1091901" cy="800421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9" idx="1"/>
          </p:cNvCxnSpPr>
          <p:nvPr/>
        </p:nvCxnSpPr>
        <p:spPr>
          <a:xfrm flipV="1">
            <a:off x="4378035" y="5256985"/>
            <a:ext cx="1091901" cy="35762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416450" y="3963512"/>
                <a:ext cx="918265" cy="6313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𝒋𝒌</m:t>
                          </m:r>
                        </m:sub>
                      </m:sSub>
                    </m:oMath>
                  </m:oMathPara>
                </a14:m>
                <a:endParaRPr lang="en-IN" sz="3200" b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0" y="3963512"/>
                <a:ext cx="918265" cy="631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825304" y="3247255"/>
            <a:ext cx="264377" cy="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5304" y="4147254"/>
            <a:ext cx="264377" cy="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825304" y="5238938"/>
            <a:ext cx="264377" cy="0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15631" y="2975209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1" y="2975209"/>
                <a:ext cx="1125749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86445" y="5781422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5" y="5781422"/>
                <a:ext cx="1125749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86445" y="4122948"/>
                <a:ext cx="1125749" cy="60960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5" y="4122948"/>
                <a:ext cx="1125749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29" idx="3"/>
            <a:endCxn id="10" idx="1"/>
          </p:cNvCxnSpPr>
          <p:nvPr/>
        </p:nvCxnSpPr>
        <p:spPr>
          <a:xfrm>
            <a:off x="1541380" y="3280009"/>
            <a:ext cx="1562035" cy="0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12" idx="1"/>
          </p:cNvCxnSpPr>
          <p:nvPr/>
        </p:nvCxnSpPr>
        <p:spPr>
          <a:xfrm>
            <a:off x="1541380" y="3280009"/>
            <a:ext cx="1573623" cy="117655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  <a:endCxn id="11" idx="1"/>
          </p:cNvCxnSpPr>
          <p:nvPr/>
        </p:nvCxnSpPr>
        <p:spPr>
          <a:xfrm>
            <a:off x="1541380" y="3280009"/>
            <a:ext cx="1573623" cy="2334605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3"/>
            <a:endCxn id="10" idx="1"/>
          </p:cNvCxnSpPr>
          <p:nvPr/>
        </p:nvCxnSpPr>
        <p:spPr>
          <a:xfrm flipV="1">
            <a:off x="1512194" y="3280009"/>
            <a:ext cx="1591221" cy="114773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12" idx="1"/>
          </p:cNvCxnSpPr>
          <p:nvPr/>
        </p:nvCxnSpPr>
        <p:spPr>
          <a:xfrm>
            <a:off x="1512194" y="4427748"/>
            <a:ext cx="1602809" cy="2881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12" idx="1"/>
          </p:cNvCxnSpPr>
          <p:nvPr/>
        </p:nvCxnSpPr>
        <p:spPr>
          <a:xfrm flipV="1">
            <a:off x="1512194" y="4456564"/>
            <a:ext cx="1602809" cy="162965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3"/>
            <a:endCxn id="11" idx="1"/>
          </p:cNvCxnSpPr>
          <p:nvPr/>
        </p:nvCxnSpPr>
        <p:spPr>
          <a:xfrm>
            <a:off x="1512194" y="4427748"/>
            <a:ext cx="1602809" cy="118686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3"/>
            <a:endCxn id="11" idx="1"/>
          </p:cNvCxnSpPr>
          <p:nvPr/>
        </p:nvCxnSpPr>
        <p:spPr>
          <a:xfrm flipV="1">
            <a:off x="1512194" y="5614614"/>
            <a:ext cx="1602809" cy="471608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9676" y="2479695"/>
                <a:ext cx="1441704" cy="33889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" y="2479695"/>
                <a:ext cx="1441704" cy="338890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40" idx="3"/>
            <a:endCxn id="10" idx="1"/>
          </p:cNvCxnSpPr>
          <p:nvPr/>
        </p:nvCxnSpPr>
        <p:spPr>
          <a:xfrm>
            <a:off x="1541380" y="2649140"/>
            <a:ext cx="1562035" cy="630869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0" idx="3"/>
            <a:endCxn id="12" idx="1"/>
          </p:cNvCxnSpPr>
          <p:nvPr/>
        </p:nvCxnSpPr>
        <p:spPr>
          <a:xfrm>
            <a:off x="1541380" y="2649140"/>
            <a:ext cx="1573623" cy="180742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3"/>
            <a:endCxn id="11" idx="1"/>
          </p:cNvCxnSpPr>
          <p:nvPr/>
        </p:nvCxnSpPr>
        <p:spPr>
          <a:xfrm>
            <a:off x="1541380" y="2649140"/>
            <a:ext cx="1573623" cy="296547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" idx="3"/>
            <a:endCxn id="10" idx="1"/>
          </p:cNvCxnSpPr>
          <p:nvPr/>
        </p:nvCxnSpPr>
        <p:spPr>
          <a:xfrm flipV="1">
            <a:off x="1512194" y="3280009"/>
            <a:ext cx="1591221" cy="2806213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/>
              <p:cNvSpPr/>
              <p:nvPr/>
            </p:nvSpPr>
            <p:spPr>
              <a:xfrm>
                <a:off x="5198971" y="1385967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71" y="1385967"/>
                <a:ext cx="1681486" cy="7998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/>
              <p:cNvSpPr/>
              <p:nvPr/>
            </p:nvSpPr>
            <p:spPr>
              <a:xfrm>
                <a:off x="5300249" y="2272299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49" y="2272299"/>
                <a:ext cx="1478931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3002137" y="1147557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137" y="1147557"/>
                <a:ext cx="1601336" cy="7643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3026648" y="1936175"/>
                <a:ext cx="1384097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48" y="1936175"/>
                <a:ext cx="1384097" cy="415370"/>
              </a:xfrm>
              <a:prstGeom prst="rect">
                <a:avLst/>
              </a:prstGeom>
              <a:blipFill>
                <a:blip r:embed="rId1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758" y="2751049"/>
                <a:ext cx="393056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33272" y="281482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72" y="2814825"/>
                <a:ext cx="382604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928874" y="3713631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74" y="3713631"/>
                <a:ext cx="382604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5944592" y="483651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92" y="4836515"/>
                <a:ext cx="382604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540797" y="2850295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2850295"/>
                <a:ext cx="382604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540797" y="4016907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4016907"/>
                <a:ext cx="382604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540797" y="5196603"/>
                <a:ext cx="382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chemeClr val="bg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97" y="5196603"/>
                <a:ext cx="382604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046551" y="3921899"/>
                <a:ext cx="47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51" y="3921899"/>
                <a:ext cx="476348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Arrow 67"/>
          <p:cNvSpPr/>
          <p:nvPr/>
        </p:nvSpPr>
        <p:spPr>
          <a:xfrm>
            <a:off x="7536345" y="3922520"/>
            <a:ext cx="238061" cy="44823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47107" y="3791265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107" y="3791265"/>
                <a:ext cx="1296893" cy="76431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274162" y="3111396"/>
                <a:ext cx="416319" cy="3281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1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IN" sz="1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IN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62" y="3111396"/>
                <a:ext cx="416319" cy="328167"/>
              </a:xfrm>
              <a:prstGeom prst="rect">
                <a:avLst/>
              </a:prstGeom>
              <a:blipFill rotWithShape="1">
                <a:blip r:embed="rId2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Back-Propagation - MSE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3639" y="2640325"/>
                <a:ext cx="2070374" cy="70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</m:t>
                      </m:r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IN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39" y="2640325"/>
                <a:ext cx="2070374" cy="7051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2797" y="4566637"/>
                <a:ext cx="3043910" cy="70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7" y="4566637"/>
                <a:ext cx="3043910" cy="7051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2796" y="3570338"/>
                <a:ext cx="674575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N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6" y="3570338"/>
                <a:ext cx="6745757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2797" y="5454471"/>
                <a:ext cx="4671856" cy="82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7" y="5454471"/>
                <a:ext cx="4671856" cy="8288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46707" y="1066790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07" y="1066790"/>
                <a:ext cx="1681486" cy="7998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47985" y="1953122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85" y="1953122"/>
                <a:ext cx="1478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99216" y="1102312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16" y="1102312"/>
                <a:ext cx="1601336" cy="764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23727" y="1942686"/>
                <a:ext cx="1384097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27" y="1942686"/>
                <a:ext cx="1384097" cy="415370"/>
              </a:xfrm>
              <a:prstGeom prst="rect">
                <a:avLst/>
              </a:prstGeom>
              <a:blipFill rotWithShape="1">
                <a:blip r:embed="rId9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95641" y="1102312"/>
                <a:ext cx="206716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641" y="1102312"/>
                <a:ext cx="2067168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80778" y="1713248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78" y="1713248"/>
                <a:ext cx="1296893" cy="7643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4287" y="2563820"/>
            <a:ext cx="8635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Artificial Neural Network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Neuron is the functional and structural unit of the brain (biological neural network)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Perceptron/artificial neural network loosely inspired by Biological neuron/neural network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Error Back-Propagation – </a:t>
            </a:r>
            <a:r>
              <a:rPr lang="en-IN" dirty="0" err="1" smtClean="0"/>
              <a:t>Sigmoid+BCE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0276" y="2640324"/>
                <a:ext cx="2070374" cy="70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</m:t>
                      </m:r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IN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IN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" y="2640324"/>
                <a:ext cx="2070374" cy="7051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0276" y="4535395"/>
                <a:ext cx="3043910" cy="70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" y="4535395"/>
                <a:ext cx="3043910" cy="7051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276" y="3570338"/>
                <a:ext cx="907915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N" i="1">
                          <a:latin typeface="Cambria Math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IN" dirty="0"/>
                                <m:t> </m:t>
                              </m:r>
                            </m:den>
                          </m:f>
                          <m:r>
                            <a:rPr lang="en-IN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" y="3570338"/>
                <a:ext cx="9079152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30276" y="5454470"/>
                <a:ext cx="4006353" cy="828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" y="5454470"/>
                <a:ext cx="4006353" cy="8288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22102" y="1111841"/>
                <a:ext cx="1681486" cy="79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02" y="1111841"/>
                <a:ext cx="1681486" cy="79983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3380" y="1998173"/>
                <a:ext cx="1478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380" y="1998173"/>
                <a:ext cx="147893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8180" y="1136747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0" y="1136747"/>
                <a:ext cx="1601336" cy="764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2691" y="1977121"/>
                <a:ext cx="1384097" cy="415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IN" b="1" i="1">
                              <a:latin typeface="Cambria Math"/>
                            </a:rPr>
                            <m:t>=</m:t>
                          </m:r>
                          <m:r>
                            <a:rPr lang="en-IN" b="1" i="1"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1" y="1977121"/>
                <a:ext cx="1384097" cy="415370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99785" y="1251553"/>
                <a:ext cx="4213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IN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>
                              <a:latin typeface="Cambria Math"/>
                            </a:rPr>
                            <m:t>𝐥𝐨𝐠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b="1" i="1">
                              <a:latin typeface="Cambria Math"/>
                            </a:rPr>
                            <m:t>)</m:t>
                          </m:r>
                          <m:r>
                            <a:rPr lang="en-GB" b="1">
                              <a:latin typeface="Cambria Math"/>
                            </a:rPr>
                            <m:t>𝐥𝐨𝐠</m:t>
                          </m:r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GB" b="1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785" y="1251553"/>
                <a:ext cx="4213526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52370" y="1713248"/>
                <a:ext cx="1296893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70" y="1713248"/>
                <a:ext cx="1296893" cy="76431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24287" y="2563820"/>
            <a:ext cx="8635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Error Back-Propagation – </a:t>
            </a:r>
            <a:r>
              <a:rPr lang="en-IN" dirty="0" err="1" smtClean="0"/>
              <a:t>Sigmoid+BCE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9510" y="3166873"/>
                <a:ext cx="4693785" cy="82881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IN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10" y="3166873"/>
                <a:ext cx="4693785" cy="8288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49509" y="2330418"/>
                <a:ext cx="3050387" cy="6971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IN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b="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IN" b="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IN" b="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IN" b="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I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09" y="2330418"/>
                <a:ext cx="3050387" cy="6971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9510" y="4099036"/>
                <a:ext cx="6362576" cy="98405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h𝑖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IN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m:rPr>
                                      <m:nor/>
                                    </m:rPr>
                                    <a:rPr lang="en-GB" dirty="0"/>
                                    <m:t> </m:t>
                                  </m:r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IN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10" y="4099036"/>
                <a:ext cx="6362576" cy="984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510" y="1544715"/>
            <a:ext cx="796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Gradient at different layer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20012" y="2223235"/>
                <a:ext cx="31263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𝒉</m:t>
                      </m:r>
                      <m:r>
                        <a:rPr lang="en-GB" sz="3600" b="0" i="1" smtClean="0">
                          <a:latin typeface="Cambria Math"/>
                        </a:rPr>
                        <m:t>→</m:t>
                      </m:r>
                      <m:r>
                        <a:rPr lang="en-GB" sz="3600" b="0" i="1" smtClean="0">
                          <a:latin typeface="Cambria Math"/>
                        </a:rPr>
                        <m:t>𝑖</m:t>
                      </m:r>
                      <m:r>
                        <a:rPr lang="en-GB" sz="3600" b="0" i="1" smtClean="0">
                          <a:latin typeface="Cambria Math"/>
                        </a:rPr>
                        <m:t>→</m:t>
                      </m:r>
                      <m:r>
                        <a:rPr lang="en-GB" sz="3600" b="0" i="1" smtClean="0">
                          <a:latin typeface="Cambria Math"/>
                        </a:rPr>
                        <m:t>𝑗</m:t>
                      </m:r>
                      <m:r>
                        <a:rPr lang="en-GB" sz="3600" b="0" i="1" smtClean="0">
                          <a:latin typeface="Cambria Math"/>
                        </a:rPr>
                        <m:t>→</m:t>
                      </m:r>
                      <m:r>
                        <a:rPr lang="en-GB" sz="3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GB" sz="36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12" y="2223235"/>
                <a:ext cx="3126305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772062" y="1961086"/>
                <a:ext cx="578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h𝑖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062" y="1961086"/>
                <a:ext cx="57862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Vanishing/Exploding Gradient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52335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DEEP MLP or ANN</a:t>
            </a:r>
          </a:p>
          <a:p>
            <a:pPr marL="285750" indent="-285750"/>
            <a:r>
              <a:rPr lang="en-GB" dirty="0" smtClean="0"/>
              <a:t>Weight </a:t>
            </a:r>
            <a:r>
              <a:rPr lang="en-GB" dirty="0"/>
              <a:t>update function involve chain of multiplication of weights (frequently: normal distribution with variance one or less) and gradients of activation function.</a:t>
            </a:r>
          </a:p>
          <a:p>
            <a:pPr marL="285750" indent="-285750"/>
            <a:r>
              <a:rPr lang="en-GB" dirty="0"/>
              <a:t>Multiplication of values less than one, yields smaller update values. Therefor, slower weight update, consequently, slower learning  for early layers in deep  network 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It may turn opposite, e.g. exploding Gradient where error gradient magnitude explodes</a:t>
            </a:r>
          </a:p>
          <a:p>
            <a:pPr marL="285750" indent="-285750"/>
            <a:r>
              <a:rPr lang="en-GB" dirty="0"/>
              <a:t>In total, learning of earlier layer is less stable in more deep networks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6" descr="Image result for vanishing gradient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0685"/>
            <a:ext cx="3486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4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03" y="2674189"/>
            <a:ext cx="8680361" cy="1068945"/>
          </a:xfrm>
        </p:spPr>
        <p:txBody>
          <a:bodyPr/>
          <a:lstStyle/>
          <a:p>
            <a:r>
              <a:rPr lang="en-GB" dirty="0" smtClean="0"/>
              <a:t>Output Layer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layer architecture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509623"/>
                <a:ext cx="9144000" cy="4882551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Linear activation + mean square error cost function</a:t>
                </a:r>
              </a:p>
              <a:p>
                <a:pPr lvl="1"/>
                <a:r>
                  <a:rPr lang="en-GB" dirty="0" smtClean="0"/>
                  <a:t>Suitable for regression problem</a:t>
                </a:r>
              </a:p>
              <a:p>
                <a:pPr lvl="1"/>
                <a:endParaRPr lang="en-GB" dirty="0" smtClean="0"/>
              </a:p>
              <a:p>
                <a:r>
                  <a:rPr lang="en-GB" dirty="0" err="1" smtClean="0"/>
                  <a:t>Softmax</a:t>
                </a:r>
                <a:r>
                  <a:rPr lang="en-GB" dirty="0" smtClean="0"/>
                  <a:t> activation + cross entropy(categorical cross entropy)</a:t>
                </a:r>
              </a:p>
              <a:p>
                <a:pPr lvl="1"/>
                <a:r>
                  <a:rPr lang="en-GB" dirty="0" smtClean="0"/>
                  <a:t>Classification, classes &gt; 2</a:t>
                </a:r>
              </a:p>
              <a:p>
                <a:pPr lvl="1"/>
                <a:endParaRPr lang="en-GB" dirty="0" smtClean="0"/>
              </a:p>
              <a:p>
                <a:r>
                  <a:rPr lang="en-GB" dirty="0"/>
                  <a:t>Sigmoid activation  + binary cross entropy</a:t>
                </a:r>
              </a:p>
              <a:p>
                <a:pPr lvl="1"/>
                <a:r>
                  <a:rPr lang="en-GB" dirty="0"/>
                  <a:t>Binary classification</a:t>
                </a:r>
              </a:p>
              <a:p>
                <a:pPr lvl="1"/>
                <a:r>
                  <a:rPr lang="en-GB" dirty="0" err="1"/>
                  <a:t>Multilabel</a:t>
                </a:r>
                <a:r>
                  <a:rPr lang="en-GB" dirty="0"/>
                  <a:t> classification</a:t>
                </a:r>
              </a:p>
              <a:p>
                <a:pPr lvl="1"/>
                <a:r>
                  <a:rPr lang="en-GB" dirty="0"/>
                  <a:t>Classes &gt; 2, Target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GB" i="1">
                        <a:latin typeface="Cambria Math"/>
                      </a:rPr>
                      <m:t>1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0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9623"/>
                <a:ext cx="9144000" cy="4882551"/>
              </a:xfrm>
              <a:blipFill rotWithShape="1">
                <a:blip r:embed="rId2"/>
                <a:stretch>
                  <a:fillRect l="-1133" t="-1998" b="-13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Softmax</a:t>
            </a:r>
            <a:r>
              <a:rPr lang="en-GB" dirty="0" smtClean="0"/>
              <a:t> Activation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27331" y="1290669"/>
                <a:ext cx="1798377" cy="688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GB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331" y="1290669"/>
                <a:ext cx="1798377" cy="6880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40982" y="1442216"/>
                <a:ext cx="936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 Math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82" y="1442216"/>
                <a:ext cx="93666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30873" y="2200006"/>
                <a:ext cx="296190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/>
                        </a:rPr>
                        <m:t>=1</m:t>
                      </m:r>
                      <m:r>
                        <a:rPr lang="en-GB" b="0" i="1" smtClean="0">
                          <a:latin typeface="Cambria Math"/>
                        </a:rPr>
                        <m:t>,   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en-GB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73" y="2200006"/>
                <a:ext cx="2961900" cy="8712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58137" y="3429000"/>
                <a:ext cx="187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GB" b="1" i="1" smtClean="0">
                            <a:latin typeface="Cambria Math"/>
                          </a:rPr>
                          <m:t>+</m:t>
                        </m:r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37" y="3429000"/>
                <a:ext cx="18766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30873" y="4017835"/>
                <a:ext cx="2731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GB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73" y="4017835"/>
                <a:ext cx="27311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876664" y="5711489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0.0321    0.0871    0.2369    0.6439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374283" y="5254289"/>
            <a:ext cx="1950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Softmax</a:t>
            </a:r>
            <a:r>
              <a:rPr lang="en-GB" b="1" dirty="0" smtClean="0"/>
              <a:t> ([</a:t>
            </a:r>
            <a:r>
              <a:rPr lang="en-GB" b="1" dirty="0"/>
              <a:t>2 3 4 5</a:t>
            </a:r>
            <a:r>
              <a:rPr lang="en-GB" b="1" dirty="0" smtClean="0"/>
              <a:t>])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698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hot coding + </a:t>
            </a:r>
            <a:r>
              <a:rPr lang="en-GB" dirty="0" err="1" smtClean="0"/>
              <a:t>softmax</a:t>
            </a:r>
            <a:r>
              <a:rPr lang="en-GB" dirty="0" smtClean="0"/>
              <a:t> + 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24107"/>
            <a:ext cx="9144000" cy="159103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One output neuron per class</a:t>
            </a:r>
          </a:p>
          <a:p>
            <a:r>
              <a:rPr lang="en-GB" dirty="0" smtClean="0"/>
              <a:t>Target output of neuron is one for corresponding class, remaining are zero </a:t>
            </a:r>
          </a:p>
          <a:p>
            <a:r>
              <a:rPr lang="en-GB" dirty="0" smtClean="0"/>
              <a:t>Total sum of target output is one</a:t>
            </a:r>
          </a:p>
          <a:p>
            <a:r>
              <a:rPr lang="en-GB" dirty="0" smtClean="0"/>
              <a:t>Total sum of predicted output is one &lt;- </a:t>
            </a:r>
            <a:r>
              <a:rPr lang="en-GB" dirty="0" err="1" smtClean="0"/>
              <a:t>softmax</a:t>
            </a:r>
            <a:r>
              <a:rPr lang="en-GB" dirty="0" smtClean="0"/>
              <a:t> activation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26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794242" y="3506675"/>
            <a:ext cx="474453" cy="508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515985" y="350667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6211849" y="350667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235511" y="350667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791374" y="417663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5513117" y="4176635"/>
            <a:ext cx="474453" cy="508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208981" y="417663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232643" y="4176635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4800000" y="4875341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5521743" y="4875341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217607" y="4875341"/>
            <a:ext cx="474453" cy="508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7241269" y="4875341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800000" y="5970927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5521743" y="5970927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6217607" y="5970927"/>
            <a:ext cx="474453" cy="508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7241269" y="5970927"/>
            <a:ext cx="474453" cy="5089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4032247" y="3506675"/>
                <a:ext cx="474453" cy="508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247" y="3506675"/>
                <a:ext cx="474453" cy="508958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4029379" y="4176635"/>
                <a:ext cx="474453" cy="508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79" y="4176635"/>
                <a:ext cx="474453" cy="508958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038005" y="4875341"/>
                <a:ext cx="474453" cy="508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5" y="4875341"/>
                <a:ext cx="474453" cy="508958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038005" y="5970927"/>
                <a:ext cx="474453" cy="508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05" y="5970927"/>
                <a:ext cx="474453" cy="508958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rot="16200000">
            <a:off x="4571401" y="2866902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Class 1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5301770" y="2866902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Class 2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5989008" y="2866902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Class 3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7021296" y="2866900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Class K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/>
              <p:cNvSpPr/>
              <p:nvPr/>
            </p:nvSpPr>
            <p:spPr>
              <a:xfrm>
                <a:off x="2166066" y="3469327"/>
                <a:ext cx="474453" cy="5089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66" y="3469327"/>
                <a:ext cx="474453" cy="508958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2163198" y="4139287"/>
                <a:ext cx="474453" cy="5089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98" y="4139287"/>
                <a:ext cx="474453" cy="508958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/>
              <p:cNvSpPr/>
              <p:nvPr/>
            </p:nvSpPr>
            <p:spPr>
              <a:xfrm>
                <a:off x="2171824" y="4837993"/>
                <a:ext cx="474453" cy="5089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Oval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24" y="4837993"/>
                <a:ext cx="474453" cy="508958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171824" y="5933579"/>
                <a:ext cx="474453" cy="5089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24" y="5933579"/>
                <a:ext cx="474453" cy="508958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98556" y="2698488"/>
                <a:ext cx="103579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56" y="2698488"/>
                <a:ext cx="1035796" cy="69814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689975" y="2771187"/>
                <a:ext cx="100373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sz="1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975" y="2771187"/>
                <a:ext cx="1003736" cy="69814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3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hot coding + </a:t>
            </a:r>
            <a:r>
              <a:rPr lang="en-GB" dirty="0" err="1"/>
              <a:t>softmax</a:t>
            </a:r>
            <a:r>
              <a:rPr lang="en-GB" dirty="0"/>
              <a:t> + 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90494" y="2685520"/>
                <a:ext cx="87699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94" y="2685520"/>
                <a:ext cx="876994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61" y="1853900"/>
                <a:ext cx="1093516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" y="1853900"/>
                <a:ext cx="1093516" cy="60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3163" y="2788402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" y="2788402"/>
                <a:ext cx="838200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6699" y="5388186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9" y="5388186"/>
                <a:ext cx="838200" cy="60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3977" y="3966010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7" y="3966010"/>
                <a:ext cx="838200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8" idx="3"/>
            <a:endCxn id="6" idx="1"/>
          </p:cNvCxnSpPr>
          <p:nvPr/>
        </p:nvCxnSpPr>
        <p:spPr>
          <a:xfrm>
            <a:off x="1102177" y="2158700"/>
            <a:ext cx="988317" cy="83162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6" idx="1"/>
          </p:cNvCxnSpPr>
          <p:nvPr/>
        </p:nvCxnSpPr>
        <p:spPr>
          <a:xfrm flipV="1">
            <a:off x="1131363" y="2990320"/>
            <a:ext cx="959131" cy="10288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6" idx="1"/>
          </p:cNvCxnSpPr>
          <p:nvPr/>
        </p:nvCxnSpPr>
        <p:spPr>
          <a:xfrm flipV="1">
            <a:off x="1102177" y="2990320"/>
            <a:ext cx="988317" cy="128049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1"/>
          </p:cNvCxnSpPr>
          <p:nvPr/>
        </p:nvCxnSpPr>
        <p:spPr>
          <a:xfrm flipV="1">
            <a:off x="1074899" y="2990320"/>
            <a:ext cx="1015595" cy="270266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35" idx="1"/>
          </p:cNvCxnSpPr>
          <p:nvPr/>
        </p:nvCxnSpPr>
        <p:spPr>
          <a:xfrm>
            <a:off x="1102177" y="2158700"/>
            <a:ext cx="973836" cy="173307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5" idx="1"/>
          </p:cNvCxnSpPr>
          <p:nvPr/>
        </p:nvCxnSpPr>
        <p:spPr>
          <a:xfrm>
            <a:off x="1131363" y="3093202"/>
            <a:ext cx="944650" cy="79857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35" idx="1"/>
          </p:cNvCxnSpPr>
          <p:nvPr/>
        </p:nvCxnSpPr>
        <p:spPr>
          <a:xfrm flipV="1">
            <a:off x="1102177" y="3891776"/>
            <a:ext cx="973836" cy="37903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5" idx="1"/>
          </p:cNvCxnSpPr>
          <p:nvPr/>
        </p:nvCxnSpPr>
        <p:spPr>
          <a:xfrm flipV="1">
            <a:off x="1074899" y="3891776"/>
            <a:ext cx="1001114" cy="180121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37" idx="1"/>
          </p:cNvCxnSpPr>
          <p:nvPr/>
        </p:nvCxnSpPr>
        <p:spPr>
          <a:xfrm>
            <a:off x="1102177" y="2158700"/>
            <a:ext cx="973836" cy="279753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37" idx="1"/>
          </p:cNvCxnSpPr>
          <p:nvPr/>
        </p:nvCxnSpPr>
        <p:spPr>
          <a:xfrm>
            <a:off x="1131363" y="3093202"/>
            <a:ext cx="944650" cy="186303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37" idx="1"/>
          </p:cNvCxnSpPr>
          <p:nvPr/>
        </p:nvCxnSpPr>
        <p:spPr>
          <a:xfrm>
            <a:off x="1102177" y="4270810"/>
            <a:ext cx="973836" cy="68542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37" idx="1"/>
          </p:cNvCxnSpPr>
          <p:nvPr/>
        </p:nvCxnSpPr>
        <p:spPr>
          <a:xfrm flipV="1">
            <a:off x="1074899" y="4956232"/>
            <a:ext cx="1001114" cy="73675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228308" y="3563048"/>
                <a:ext cx="515398" cy="3618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08" y="3563048"/>
                <a:ext cx="515398" cy="361830"/>
              </a:xfrm>
              <a:prstGeom prst="rect">
                <a:avLst/>
              </a:prstGeom>
              <a:blipFill rotWithShape="1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789171" y="3500716"/>
                <a:ext cx="2167260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b="1" i="1" smtClean="0">
                          <a:latin typeface="Cambria Math"/>
                        </a:rPr>
                        <m:t>𝒍𝒐𝒈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71" y="3500716"/>
                <a:ext cx="2167260" cy="764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5356346" y="3633314"/>
            <a:ext cx="238061" cy="4482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82033" y="1574891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3" y="1574891"/>
                <a:ext cx="1601336" cy="7643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76013" y="3586976"/>
                <a:ext cx="89147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13" y="3586976"/>
                <a:ext cx="891474" cy="60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076013" y="4651432"/>
                <a:ext cx="89147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13" y="4651432"/>
                <a:ext cx="891475" cy="60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959550" y="2685520"/>
                <a:ext cx="87699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50" y="2685520"/>
                <a:ext cx="876994" cy="609600"/>
              </a:xfrm>
              <a:prstGeom prst="rect">
                <a:avLst/>
              </a:prstGeom>
              <a:blipFill rotWithShape="1">
                <a:blip r:embed="rId1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945069" y="3586976"/>
                <a:ext cx="89147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69" y="3586976"/>
                <a:ext cx="891474" cy="60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945069" y="4651432"/>
                <a:ext cx="89147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69" y="4651432"/>
                <a:ext cx="891475" cy="609600"/>
              </a:xfrm>
              <a:prstGeom prst="rect">
                <a:avLst/>
              </a:prstGeom>
              <a:blipFill rotWithShape="1">
                <a:blip r:embed="rId14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6" idx="3"/>
            <a:endCxn id="79" idx="1"/>
          </p:cNvCxnSpPr>
          <p:nvPr/>
        </p:nvCxnSpPr>
        <p:spPr>
          <a:xfrm>
            <a:off x="2967488" y="2990320"/>
            <a:ext cx="992062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3"/>
            <a:endCxn id="80" idx="1"/>
          </p:cNvCxnSpPr>
          <p:nvPr/>
        </p:nvCxnSpPr>
        <p:spPr>
          <a:xfrm>
            <a:off x="2967488" y="2990320"/>
            <a:ext cx="977581" cy="901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3"/>
            <a:endCxn id="81" idx="1"/>
          </p:cNvCxnSpPr>
          <p:nvPr/>
        </p:nvCxnSpPr>
        <p:spPr>
          <a:xfrm>
            <a:off x="2967488" y="2990320"/>
            <a:ext cx="977581" cy="196591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5" idx="3"/>
            <a:endCxn id="79" idx="1"/>
          </p:cNvCxnSpPr>
          <p:nvPr/>
        </p:nvCxnSpPr>
        <p:spPr>
          <a:xfrm flipV="1">
            <a:off x="2967487" y="2990320"/>
            <a:ext cx="992063" cy="901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3"/>
            <a:endCxn id="80" idx="1"/>
          </p:cNvCxnSpPr>
          <p:nvPr/>
        </p:nvCxnSpPr>
        <p:spPr>
          <a:xfrm>
            <a:off x="2967487" y="3891776"/>
            <a:ext cx="977582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5" idx="3"/>
            <a:endCxn id="81" idx="1"/>
          </p:cNvCxnSpPr>
          <p:nvPr/>
        </p:nvCxnSpPr>
        <p:spPr>
          <a:xfrm>
            <a:off x="2967487" y="3891776"/>
            <a:ext cx="977582" cy="1064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7" idx="3"/>
            <a:endCxn id="79" idx="1"/>
          </p:cNvCxnSpPr>
          <p:nvPr/>
        </p:nvCxnSpPr>
        <p:spPr>
          <a:xfrm flipV="1">
            <a:off x="2967488" y="2990320"/>
            <a:ext cx="992062" cy="196591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7" idx="3"/>
            <a:endCxn id="80" idx="1"/>
          </p:cNvCxnSpPr>
          <p:nvPr/>
        </p:nvCxnSpPr>
        <p:spPr>
          <a:xfrm flipV="1">
            <a:off x="2967488" y="3891776"/>
            <a:ext cx="977581" cy="1064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7" idx="3"/>
            <a:endCxn id="81" idx="1"/>
          </p:cNvCxnSpPr>
          <p:nvPr/>
        </p:nvCxnSpPr>
        <p:spPr>
          <a:xfrm>
            <a:off x="2967488" y="4956232"/>
            <a:ext cx="977581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3743865" y="1560784"/>
                <a:ext cx="1363515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65" y="1560784"/>
                <a:ext cx="1363515" cy="72988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3122763" y="2565884"/>
            <a:ext cx="621102" cy="27877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2774036" y="5495024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Weights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829113" y="2256934"/>
                <a:ext cx="1202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𝒔𝒐𝒇𝒕𝒎𝒂𝒙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113" y="2256934"/>
                <a:ext cx="120257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6237745" y="4270810"/>
            <a:ext cx="19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Cross Entropy</a:t>
            </a:r>
            <a:endParaRPr lang="en-GB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68" y="5261032"/>
            <a:ext cx="3571769" cy="96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1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hot coding + </a:t>
            </a:r>
            <a:r>
              <a:rPr lang="en-GB" dirty="0" err="1"/>
              <a:t>softmax</a:t>
            </a:r>
            <a:r>
              <a:rPr lang="en-GB" dirty="0"/>
              <a:t> + 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90494" y="2685520"/>
                <a:ext cx="87699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94" y="2685520"/>
                <a:ext cx="876994" cy="609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661" y="1853900"/>
                <a:ext cx="1093516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" y="1853900"/>
                <a:ext cx="1093516" cy="609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3163" y="2788402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3" y="2788402"/>
                <a:ext cx="838200" cy="6096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6699" y="5388186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9" y="5388186"/>
                <a:ext cx="838200" cy="609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3977" y="3966010"/>
                <a:ext cx="838200" cy="6096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7" y="3966010"/>
                <a:ext cx="838200" cy="60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8" idx="3"/>
            <a:endCxn id="6" idx="1"/>
          </p:cNvCxnSpPr>
          <p:nvPr/>
        </p:nvCxnSpPr>
        <p:spPr>
          <a:xfrm>
            <a:off x="1102177" y="2158700"/>
            <a:ext cx="988317" cy="83162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6" idx="1"/>
          </p:cNvCxnSpPr>
          <p:nvPr/>
        </p:nvCxnSpPr>
        <p:spPr>
          <a:xfrm flipV="1">
            <a:off x="1131363" y="2990320"/>
            <a:ext cx="959131" cy="102882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6" idx="1"/>
          </p:cNvCxnSpPr>
          <p:nvPr/>
        </p:nvCxnSpPr>
        <p:spPr>
          <a:xfrm flipV="1">
            <a:off x="1102177" y="2990320"/>
            <a:ext cx="988317" cy="128049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6" idx="1"/>
          </p:cNvCxnSpPr>
          <p:nvPr/>
        </p:nvCxnSpPr>
        <p:spPr>
          <a:xfrm flipV="1">
            <a:off x="1074899" y="2990320"/>
            <a:ext cx="1015595" cy="270266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35" idx="1"/>
          </p:cNvCxnSpPr>
          <p:nvPr/>
        </p:nvCxnSpPr>
        <p:spPr>
          <a:xfrm>
            <a:off x="1102177" y="2158700"/>
            <a:ext cx="973836" cy="173307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  <a:endCxn id="35" idx="1"/>
          </p:cNvCxnSpPr>
          <p:nvPr/>
        </p:nvCxnSpPr>
        <p:spPr>
          <a:xfrm>
            <a:off x="1131363" y="3093202"/>
            <a:ext cx="944650" cy="79857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35" idx="1"/>
          </p:cNvCxnSpPr>
          <p:nvPr/>
        </p:nvCxnSpPr>
        <p:spPr>
          <a:xfrm flipV="1">
            <a:off x="1102177" y="3891776"/>
            <a:ext cx="973836" cy="37903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  <a:endCxn id="35" idx="1"/>
          </p:cNvCxnSpPr>
          <p:nvPr/>
        </p:nvCxnSpPr>
        <p:spPr>
          <a:xfrm flipV="1">
            <a:off x="1074899" y="3891776"/>
            <a:ext cx="1001114" cy="180121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37" idx="1"/>
          </p:cNvCxnSpPr>
          <p:nvPr/>
        </p:nvCxnSpPr>
        <p:spPr>
          <a:xfrm>
            <a:off x="1102177" y="2158700"/>
            <a:ext cx="973836" cy="279753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37" idx="1"/>
          </p:cNvCxnSpPr>
          <p:nvPr/>
        </p:nvCxnSpPr>
        <p:spPr>
          <a:xfrm>
            <a:off x="1131363" y="3093202"/>
            <a:ext cx="944650" cy="1863030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37" idx="1"/>
          </p:cNvCxnSpPr>
          <p:nvPr/>
        </p:nvCxnSpPr>
        <p:spPr>
          <a:xfrm>
            <a:off x="1102177" y="4270810"/>
            <a:ext cx="973836" cy="68542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3"/>
            <a:endCxn id="37" idx="1"/>
          </p:cNvCxnSpPr>
          <p:nvPr/>
        </p:nvCxnSpPr>
        <p:spPr>
          <a:xfrm flipV="1">
            <a:off x="1074899" y="4956232"/>
            <a:ext cx="1001114" cy="736754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68244" y="2860846"/>
                <a:ext cx="433132" cy="2945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12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44" y="2860846"/>
                <a:ext cx="433132" cy="29450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789171" y="3500716"/>
                <a:ext cx="2167260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b="1" i="1" smtClean="0">
                          <a:latin typeface="Cambria Math"/>
                        </a:rPr>
                        <m:t>𝒍𝒐𝒈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171" y="3500716"/>
                <a:ext cx="2167260" cy="764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/>
          <p:cNvSpPr/>
          <p:nvPr/>
        </p:nvSpPr>
        <p:spPr>
          <a:xfrm>
            <a:off x="5356346" y="3633314"/>
            <a:ext cx="238061" cy="44823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82033" y="1574891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3" y="1574891"/>
                <a:ext cx="1601336" cy="7643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76013" y="3586976"/>
                <a:ext cx="89147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13" y="3586976"/>
                <a:ext cx="891474" cy="6096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076013" y="4651432"/>
                <a:ext cx="89147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13" y="4651432"/>
                <a:ext cx="891475" cy="6096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959550" y="2685520"/>
                <a:ext cx="87699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50" y="2685520"/>
                <a:ext cx="876994" cy="609600"/>
              </a:xfrm>
              <a:prstGeom prst="rect">
                <a:avLst/>
              </a:prstGeom>
              <a:blipFill rotWithShape="1">
                <a:blip r:embed="rId1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945069" y="3586976"/>
                <a:ext cx="891474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69" y="3586976"/>
                <a:ext cx="891474" cy="6096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945069" y="4651432"/>
                <a:ext cx="891475" cy="609600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69" y="4651432"/>
                <a:ext cx="891475" cy="609600"/>
              </a:xfrm>
              <a:prstGeom prst="rect">
                <a:avLst/>
              </a:prstGeom>
              <a:blipFill rotWithShape="1">
                <a:blip r:embed="rId14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>
            <a:stCxn id="6" idx="3"/>
            <a:endCxn id="79" idx="1"/>
          </p:cNvCxnSpPr>
          <p:nvPr/>
        </p:nvCxnSpPr>
        <p:spPr>
          <a:xfrm>
            <a:off x="2967488" y="2990320"/>
            <a:ext cx="992062" cy="0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" idx="3"/>
            <a:endCxn id="80" idx="1"/>
          </p:cNvCxnSpPr>
          <p:nvPr/>
        </p:nvCxnSpPr>
        <p:spPr>
          <a:xfrm>
            <a:off x="2967488" y="2990320"/>
            <a:ext cx="977581" cy="901456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" idx="3"/>
            <a:endCxn id="81" idx="1"/>
          </p:cNvCxnSpPr>
          <p:nvPr/>
        </p:nvCxnSpPr>
        <p:spPr>
          <a:xfrm>
            <a:off x="2967488" y="2990320"/>
            <a:ext cx="977581" cy="1965912"/>
          </a:xfrm>
          <a:prstGeom prst="line">
            <a:avLst/>
          </a:prstGeom>
          <a:ln>
            <a:solidFill>
              <a:srgbClr val="00B050"/>
            </a:solidFill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35" idx="3"/>
            <a:endCxn id="79" idx="1"/>
          </p:cNvCxnSpPr>
          <p:nvPr/>
        </p:nvCxnSpPr>
        <p:spPr>
          <a:xfrm flipV="1">
            <a:off x="2967487" y="2990320"/>
            <a:ext cx="992063" cy="901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5" idx="3"/>
            <a:endCxn id="80" idx="1"/>
          </p:cNvCxnSpPr>
          <p:nvPr/>
        </p:nvCxnSpPr>
        <p:spPr>
          <a:xfrm>
            <a:off x="2967487" y="3891776"/>
            <a:ext cx="977582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5" idx="3"/>
            <a:endCxn id="81" idx="1"/>
          </p:cNvCxnSpPr>
          <p:nvPr/>
        </p:nvCxnSpPr>
        <p:spPr>
          <a:xfrm>
            <a:off x="2967487" y="3891776"/>
            <a:ext cx="977582" cy="1064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7" idx="3"/>
            <a:endCxn id="79" idx="1"/>
          </p:cNvCxnSpPr>
          <p:nvPr/>
        </p:nvCxnSpPr>
        <p:spPr>
          <a:xfrm flipV="1">
            <a:off x="2967488" y="2990320"/>
            <a:ext cx="992062" cy="1965912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37" idx="3"/>
            <a:endCxn id="80" idx="1"/>
          </p:cNvCxnSpPr>
          <p:nvPr/>
        </p:nvCxnSpPr>
        <p:spPr>
          <a:xfrm flipV="1">
            <a:off x="2967488" y="3891776"/>
            <a:ext cx="977581" cy="1064456"/>
          </a:xfrm>
          <a:prstGeom prst="line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37" idx="3"/>
            <a:endCxn id="81" idx="1"/>
          </p:cNvCxnSpPr>
          <p:nvPr/>
        </p:nvCxnSpPr>
        <p:spPr>
          <a:xfrm>
            <a:off x="2967488" y="4956232"/>
            <a:ext cx="977581" cy="0"/>
          </a:xfrm>
          <a:prstGeom prst="line">
            <a:avLst/>
          </a:prstGeom>
          <a:ln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/>
              <p:cNvSpPr/>
              <p:nvPr/>
            </p:nvSpPr>
            <p:spPr>
              <a:xfrm>
                <a:off x="3743865" y="1560784"/>
                <a:ext cx="1363515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65" y="1560784"/>
                <a:ext cx="1363515" cy="72988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3122763" y="2565884"/>
            <a:ext cx="621102" cy="27877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>
            <a:off x="2774036" y="5495024"/>
            <a:ext cx="138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 Weights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/>
              <p:cNvSpPr/>
              <p:nvPr/>
            </p:nvSpPr>
            <p:spPr>
              <a:xfrm>
                <a:off x="2829113" y="2256934"/>
                <a:ext cx="1202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𝒔𝒐𝒇𝒕𝒎𝒂𝒙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113" y="2256934"/>
                <a:ext cx="120257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6237745" y="4270810"/>
            <a:ext cx="19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/>
              <a:t>Cross Entropy</a:t>
            </a:r>
            <a:endParaRPr lang="en-GB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32407" y="2981027"/>
            <a:ext cx="264377" cy="9293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51191" y="3891498"/>
            <a:ext cx="264377" cy="9293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38075" y="4945021"/>
            <a:ext cx="264377" cy="9293"/>
          </a:xfrm>
          <a:prstGeom prst="straightConnector1">
            <a:avLst/>
          </a:prstGeom>
          <a:ln>
            <a:solidFill>
              <a:srgbClr val="00B050"/>
            </a:solidFill>
            <a:tailEnd type="stealth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Error Back-Propagation – </a:t>
            </a:r>
            <a:r>
              <a:rPr lang="en-IN" dirty="0" err="1" smtClean="0"/>
              <a:t>Softmax+CE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293" y="2651408"/>
                <a:ext cx="5968813" cy="766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IN" b="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IN" i="1">
                          <a:latin typeface="Cambria Math"/>
                        </a:rPr>
                        <m:t> =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2651408"/>
                <a:ext cx="5968813" cy="7664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4269" y="3631141"/>
                <a:ext cx="2044791" cy="667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69" y="3631141"/>
                <a:ext cx="2044791" cy="6672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4269" y="4358760"/>
                <a:ext cx="4356000" cy="1004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1" i="1"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 ,      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69" y="4358760"/>
                <a:ext cx="4356000" cy="10043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3280" y="5587644"/>
                <a:ext cx="1193532" cy="705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0" y="5587644"/>
                <a:ext cx="1193532" cy="7051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4063" y="1178628"/>
                <a:ext cx="1601336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I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063" y="1178628"/>
                <a:ext cx="1601336" cy="76431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21503" y="1158184"/>
                <a:ext cx="1363515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03" y="1158184"/>
                <a:ext cx="1363515" cy="72988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91096" y="1178628"/>
                <a:ext cx="2167260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IN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I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GB" b="1" i="1" smtClean="0">
                          <a:latin typeface="Cambria Math"/>
                        </a:rPr>
                        <m:t>𝒍𝒐𝒈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96" y="1178628"/>
                <a:ext cx="2167260" cy="764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274269" y="2236016"/>
            <a:ext cx="8635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Biological Neuron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816836"/>
          </a:xfrm>
        </p:spPr>
        <p:txBody>
          <a:bodyPr/>
          <a:lstStyle/>
          <a:p>
            <a:r>
              <a:rPr lang="en-GB" dirty="0" smtClean="0"/>
              <a:t>Neuron and Synapse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42" y="1770269"/>
            <a:ext cx="4470555" cy="288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9631" y="4653237"/>
            <a:ext cx="2958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https://en.wikipedia.org/wiki/Neuron#/media/File:Blausen_0657_MultipolarNeuron.png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" r="5289"/>
          <a:stretch/>
        </p:blipFill>
        <p:spPr bwMode="auto">
          <a:xfrm>
            <a:off x="4940771" y="1418595"/>
            <a:ext cx="4049389" cy="215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96511" y="3738062"/>
            <a:ext cx="441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http://www.brainmatters.nl/wp-content/uploads/synaps-570x272.jpg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74" y="4234651"/>
            <a:ext cx="3160450" cy="210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9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Error Back-Propagation – </a:t>
            </a:r>
            <a:r>
              <a:rPr lang="en-IN" dirty="0" err="1" smtClean="0"/>
              <a:t>Softmax+CE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4016909"/>
                <a:ext cx="8664230" cy="1860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     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−(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𝒕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6909"/>
                <a:ext cx="8664230" cy="1860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294" y="1382405"/>
                <a:ext cx="3710823" cy="766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4" y="1382405"/>
                <a:ext cx="3710823" cy="7664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293" y="2264836"/>
                <a:ext cx="6215548" cy="797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IN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i="1">
                                  <a:latin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2264836"/>
                <a:ext cx="6215548" cy="7978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6638" y="3125381"/>
                <a:ext cx="4933337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r>
                            <a:rPr lang="en-IN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8" y="3125381"/>
                <a:ext cx="4933337" cy="7958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that backpropagated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70456" y="1478394"/>
                <a:ext cx="6901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𝐸𝑟𝑟𝑜𝑟</m:t>
                    </m:r>
                    <m:r>
                      <a:rPr lang="en-GB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𝑏𝑎𝑐𝑘</m:t>
                    </m:r>
                    <m:r>
                      <a:rPr lang="en-GB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𝑝𝑟𝑜𝑝𝑜𝑔𝑎𝑡𝑒𝑑</m:t>
                    </m:r>
                    <m:r>
                      <a:rPr lang="en-GB" sz="24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~ </m:t>
                    </m:r>
                    <m:r>
                      <a:rPr lang="en-IN" sz="2400" b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is same for…</a:t>
                </a:r>
                <a:endParaRPr lang="en-GB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56" y="1478394"/>
                <a:ext cx="690156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77" t="-10667" r="-530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2389516"/>
            <a:ext cx="9144000" cy="3766583"/>
          </a:xfrm>
        </p:spPr>
        <p:txBody>
          <a:bodyPr>
            <a:normAutofit/>
          </a:bodyPr>
          <a:lstStyle/>
          <a:p>
            <a:r>
              <a:rPr lang="en-GB" dirty="0"/>
              <a:t>Linear activation + mean square error cost function</a:t>
            </a:r>
          </a:p>
          <a:p>
            <a:pPr lvl="1"/>
            <a:endParaRPr lang="en-GB" dirty="0"/>
          </a:p>
          <a:p>
            <a:r>
              <a:rPr lang="en-GB" dirty="0" err="1"/>
              <a:t>Softmax</a:t>
            </a:r>
            <a:r>
              <a:rPr lang="en-GB" dirty="0"/>
              <a:t> </a:t>
            </a:r>
            <a:r>
              <a:rPr lang="en-GB" dirty="0" smtClean="0"/>
              <a:t>activation + cross </a:t>
            </a:r>
            <a:r>
              <a:rPr lang="en-GB" dirty="0"/>
              <a:t>entropy(categorical cross entropy)</a:t>
            </a:r>
          </a:p>
          <a:p>
            <a:pPr lvl="1"/>
            <a:endParaRPr lang="en-GB" dirty="0"/>
          </a:p>
          <a:p>
            <a:r>
              <a:rPr lang="en-GB" dirty="0"/>
              <a:t>Sigmoid activation  + binary cross entropy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2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03" y="2674189"/>
            <a:ext cx="8680361" cy="1068945"/>
          </a:xfrm>
        </p:spPr>
        <p:txBody>
          <a:bodyPr/>
          <a:lstStyle/>
          <a:p>
            <a:r>
              <a:rPr lang="en-GB" dirty="0" smtClean="0"/>
              <a:t>Hidden Layer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7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Activation Function @ hidden layer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Activation</a:t>
            </a:r>
          </a:p>
          <a:p>
            <a:r>
              <a:rPr lang="en-GB" dirty="0" smtClean="0"/>
              <a:t>Sigmoid Activation</a:t>
            </a:r>
          </a:p>
          <a:p>
            <a:r>
              <a:rPr lang="en-GB" dirty="0" smtClean="0"/>
              <a:t>Hyperbolic tangent</a:t>
            </a:r>
          </a:p>
          <a:p>
            <a:r>
              <a:rPr lang="en-GB" b="1" dirty="0" err="1" smtClean="0"/>
              <a:t>ReLu</a:t>
            </a:r>
            <a:r>
              <a:rPr lang="en-GB" b="1" dirty="0" smtClean="0"/>
              <a:t> and its variants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1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Sigmoid Activation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30392"/>
            <a:ext cx="9144000" cy="45257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Squashes </a:t>
            </a:r>
            <a:r>
              <a:rPr lang="en-GB" dirty="0">
                <a:solidFill>
                  <a:srgbClr val="00B050"/>
                </a:solidFill>
              </a:rPr>
              <a:t>numbers to range [0,1] </a:t>
            </a:r>
          </a:p>
          <a:p>
            <a:r>
              <a:rPr lang="en-GB" dirty="0" smtClean="0"/>
              <a:t>Historically </a:t>
            </a:r>
            <a:r>
              <a:rPr lang="en-GB" dirty="0"/>
              <a:t>popular since they  </a:t>
            </a:r>
            <a:r>
              <a:rPr lang="en-GB" dirty="0" smtClean="0"/>
              <a:t>have </a:t>
            </a:r>
            <a:r>
              <a:rPr lang="en-GB" dirty="0"/>
              <a:t>nice interpretation as a  </a:t>
            </a:r>
          </a:p>
          <a:p>
            <a:pPr marL="0" indent="0">
              <a:buNone/>
            </a:pPr>
            <a:r>
              <a:rPr lang="en-GB" dirty="0" smtClean="0"/>
              <a:t>    saturating </a:t>
            </a:r>
            <a:r>
              <a:rPr lang="en-GB" dirty="0"/>
              <a:t>“firing rate” of a neuron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Saturated neurons “kill” the   gradients </a:t>
            </a:r>
          </a:p>
          <a:p>
            <a:r>
              <a:rPr lang="en-GB" dirty="0">
                <a:solidFill>
                  <a:srgbClr val="FF0000"/>
                </a:solidFill>
              </a:rPr>
              <a:t>Sigmoid outputs are not zero-</a:t>
            </a:r>
            <a:r>
              <a:rPr lang="en-GB" dirty="0" err="1">
                <a:solidFill>
                  <a:srgbClr val="FF0000"/>
                </a:solidFill>
              </a:rPr>
              <a:t>centered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 err="1">
                <a:solidFill>
                  <a:srgbClr val="FF0000"/>
                </a:solidFill>
              </a:rPr>
              <a:t>exp</a:t>
            </a:r>
            <a:r>
              <a:rPr lang="en-GB" dirty="0">
                <a:solidFill>
                  <a:srgbClr val="FF0000"/>
                </a:solidFill>
              </a:rPr>
              <a:t>() is a bit compute expensive 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34</a:t>
            </a:fld>
            <a:endParaRPr lang="en-IN"/>
          </a:p>
        </p:txBody>
      </p:sp>
      <p:pic>
        <p:nvPicPr>
          <p:cNvPr id="1026" name="Picture 2" descr="Image result for activation fun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2" t="5302" r="46039" b="57729"/>
          <a:stretch/>
        </p:blipFill>
        <p:spPr bwMode="auto">
          <a:xfrm>
            <a:off x="6277788" y="3174520"/>
            <a:ext cx="2641925" cy="28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07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Hyperbolic tangent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Squashes </a:t>
            </a:r>
            <a:r>
              <a:rPr lang="en-GB" dirty="0">
                <a:solidFill>
                  <a:srgbClr val="00B050"/>
                </a:solidFill>
              </a:rPr>
              <a:t>numbers to range [-1,1] 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Zero-</a:t>
            </a:r>
            <a:r>
              <a:rPr lang="en-GB" dirty="0" err="1" smtClean="0">
                <a:solidFill>
                  <a:srgbClr val="00B050"/>
                </a:solidFill>
              </a:rPr>
              <a:t>centered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(nice)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still </a:t>
            </a:r>
            <a:r>
              <a:rPr lang="en-GB" dirty="0">
                <a:solidFill>
                  <a:srgbClr val="FF0000"/>
                </a:solidFill>
              </a:rPr>
              <a:t>kills gradients when </a:t>
            </a:r>
            <a:r>
              <a:rPr lang="en-GB" dirty="0" smtClean="0">
                <a:solidFill>
                  <a:srgbClr val="FF0000"/>
                </a:solidFill>
              </a:rPr>
              <a:t>saturated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35</a:t>
            </a:fld>
            <a:endParaRPr lang="en-IN"/>
          </a:p>
        </p:txBody>
      </p:sp>
      <p:pic>
        <p:nvPicPr>
          <p:cNvPr id="2050" name="Picture 2" descr="Image result for activation fun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4" t="6831" r="8103" b="59270"/>
          <a:stretch/>
        </p:blipFill>
        <p:spPr bwMode="auto">
          <a:xfrm>
            <a:off x="3088256" y="3554084"/>
            <a:ext cx="2570671" cy="23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0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Rectified </a:t>
            </a:r>
            <a:r>
              <a:rPr lang="en-GB" dirty="0"/>
              <a:t>Linear </a:t>
            </a:r>
            <a:r>
              <a:rPr lang="en-GB" dirty="0" smtClean="0"/>
              <a:t>Unit (</a:t>
            </a:r>
            <a:r>
              <a:rPr lang="en-GB" dirty="0" err="1" smtClean="0"/>
              <a:t>ReLu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58613"/>
            <a:ext cx="9144000" cy="489397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Does </a:t>
            </a:r>
            <a:r>
              <a:rPr lang="en-GB" dirty="0">
                <a:solidFill>
                  <a:srgbClr val="00B050"/>
                </a:solidFill>
              </a:rPr>
              <a:t>not saturate (in </a:t>
            </a:r>
            <a:r>
              <a:rPr lang="en-GB" dirty="0" smtClean="0">
                <a:solidFill>
                  <a:srgbClr val="00B050"/>
                </a:solidFill>
              </a:rPr>
              <a:t>+</a:t>
            </a:r>
            <a:r>
              <a:rPr lang="en-GB" dirty="0" err="1" smtClean="0">
                <a:solidFill>
                  <a:srgbClr val="00B050"/>
                </a:solidFill>
              </a:rPr>
              <a:t>ve</a:t>
            </a:r>
            <a:r>
              <a:rPr lang="en-GB" smtClean="0">
                <a:solidFill>
                  <a:srgbClr val="00B050"/>
                </a:solidFill>
              </a:rPr>
              <a:t> region</a:t>
            </a:r>
            <a:r>
              <a:rPr lang="en-GB" dirty="0">
                <a:solidFill>
                  <a:srgbClr val="00B050"/>
                </a:solidFill>
              </a:rPr>
              <a:t>) 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computationally </a:t>
            </a:r>
            <a:r>
              <a:rPr lang="en-GB" dirty="0">
                <a:solidFill>
                  <a:srgbClr val="00B050"/>
                </a:solidFill>
              </a:rPr>
              <a:t>efficient 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Converges </a:t>
            </a:r>
            <a:r>
              <a:rPr lang="en-GB" dirty="0">
                <a:solidFill>
                  <a:srgbClr val="00B050"/>
                </a:solidFill>
              </a:rPr>
              <a:t>much faster than </a:t>
            </a:r>
            <a:r>
              <a:rPr lang="en-GB" dirty="0" smtClean="0">
                <a:solidFill>
                  <a:srgbClr val="00B050"/>
                </a:solidFill>
              </a:rPr>
              <a:t>sigmoid/</a:t>
            </a:r>
            <a:r>
              <a:rPr lang="en-GB" dirty="0" err="1" smtClean="0">
                <a:solidFill>
                  <a:srgbClr val="00B050"/>
                </a:solidFill>
              </a:rPr>
              <a:t>tanh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in practice </a:t>
            </a:r>
            <a:endParaRPr lang="en-GB" dirty="0" smtClean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Not </a:t>
            </a:r>
            <a:r>
              <a:rPr lang="en-GB" dirty="0">
                <a:solidFill>
                  <a:srgbClr val="FF0000"/>
                </a:solidFill>
              </a:rPr>
              <a:t>zero-</a:t>
            </a:r>
            <a:r>
              <a:rPr lang="en-GB" dirty="0" err="1">
                <a:solidFill>
                  <a:srgbClr val="FF0000"/>
                </a:solidFill>
              </a:rPr>
              <a:t>centered</a:t>
            </a:r>
            <a:r>
              <a:rPr lang="en-GB" dirty="0">
                <a:solidFill>
                  <a:srgbClr val="FF0000"/>
                </a:solidFill>
              </a:rPr>
              <a:t> output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ReLU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units can “die</a:t>
            </a:r>
            <a:r>
              <a:rPr lang="en-GB" dirty="0" smtClean="0">
                <a:solidFill>
                  <a:srgbClr val="FF0000"/>
                </a:solidFill>
              </a:rPr>
              <a:t>” (</a:t>
            </a:r>
            <a:r>
              <a:rPr lang="en-GB" dirty="0" err="1" smtClean="0">
                <a:solidFill>
                  <a:srgbClr val="C00000"/>
                </a:solidFill>
              </a:rPr>
              <a:t>soln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Leaky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Exponential Lu !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36</a:t>
            </a:fld>
            <a:endParaRPr lang="en-IN"/>
          </a:p>
        </p:txBody>
      </p:sp>
      <p:pic>
        <p:nvPicPr>
          <p:cNvPr id="3074" name="Picture 2" descr="Image result for activation fun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7" t="43127"/>
          <a:stretch/>
        </p:blipFill>
        <p:spPr bwMode="auto">
          <a:xfrm>
            <a:off x="1992702" y="3800421"/>
            <a:ext cx="4804913" cy="26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8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Activation Function @ hidden layer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Shallow Network : </a:t>
            </a:r>
            <a:r>
              <a:rPr lang="en-GB" dirty="0" err="1" smtClean="0"/>
              <a:t>tanh</a:t>
            </a:r>
            <a:r>
              <a:rPr lang="en-GB" dirty="0" smtClean="0"/>
              <a:t> activation…</a:t>
            </a:r>
          </a:p>
          <a:p>
            <a:endParaRPr lang="en-GB" dirty="0" smtClean="0"/>
          </a:p>
          <a:p>
            <a:r>
              <a:rPr lang="en-GB" dirty="0" smtClean="0"/>
              <a:t>Deep Network : </a:t>
            </a:r>
            <a:r>
              <a:rPr lang="en-GB" dirty="0" err="1" smtClean="0"/>
              <a:t>ReLu</a:t>
            </a:r>
            <a:r>
              <a:rPr lang="en-GB" dirty="0" smtClean="0"/>
              <a:t> Activation…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 smtClean="0"/>
              <a:t>We will sees use of sigmoid and </a:t>
            </a:r>
            <a:r>
              <a:rPr lang="en-GB" sz="2000" dirty="0" err="1" smtClean="0"/>
              <a:t>tanh</a:t>
            </a:r>
            <a:r>
              <a:rPr lang="en-GB" sz="2000" dirty="0" smtClean="0"/>
              <a:t> activations in recurrent neural network later…  </a:t>
            </a: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</a:t>
            </a:r>
            <a:r>
              <a:rPr lang="en-US" dirty="0" smtClean="0"/>
              <a:t>Neuron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383" r="6488" b="10794"/>
          <a:stretch/>
        </p:blipFill>
        <p:spPr>
          <a:xfrm>
            <a:off x="650069" y="1199772"/>
            <a:ext cx="2064892" cy="17699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2994953"/>
            <a:ext cx="3594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Input:- Excitatory/Inhibitory </a:t>
            </a:r>
          </a:p>
          <a:p>
            <a:r>
              <a:rPr lang="en-US" dirty="0"/>
              <a:t> </a:t>
            </a:r>
            <a:r>
              <a:rPr lang="en-US" dirty="0" smtClean="0"/>
              <a:t>             post synaptic potential</a:t>
            </a:r>
          </a:p>
          <a:p>
            <a:r>
              <a:rPr lang="en-US" dirty="0" smtClean="0"/>
              <a:t>Internal Processing: Action Potential </a:t>
            </a:r>
          </a:p>
          <a:p>
            <a:r>
              <a:rPr lang="en-US" dirty="0" smtClean="0"/>
              <a:t>Output: Neurotransmitter/Action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99772"/>
            <a:ext cx="4627736" cy="305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1"/>
          <a:stretch/>
        </p:blipFill>
        <p:spPr bwMode="auto">
          <a:xfrm>
            <a:off x="1128116" y="4257596"/>
            <a:ext cx="6325106" cy="223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Perceptron – an artificial neuron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5</a:t>
            </a:fld>
            <a:endParaRPr lang="en-IN"/>
          </a:p>
        </p:txBody>
      </p:sp>
      <p:sp>
        <p:nvSpPr>
          <p:cNvPr id="41" name="Rounded Rectangle 40"/>
          <p:cNvSpPr/>
          <p:nvPr/>
        </p:nvSpPr>
        <p:spPr>
          <a:xfrm>
            <a:off x="4317730" y="2928653"/>
            <a:ext cx="3444067" cy="53438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Isosceles Triangle 41"/>
          <p:cNvSpPr/>
          <p:nvPr/>
        </p:nvSpPr>
        <p:spPr>
          <a:xfrm rot="12756503" flipH="1">
            <a:off x="1904666" y="2365778"/>
            <a:ext cx="2667670" cy="2193057"/>
          </a:xfrm>
          <a:prstGeom prst="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18794" y="2012258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90194" y="1950606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76299" y="1635496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15054" y="1320832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54" y="1320832"/>
                <a:ext cx="352019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8621" r="-8621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908962" y="1859210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62" y="1859210"/>
                <a:ext cx="305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0000" r="-10000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1215831" y="2012258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18794" y="2835910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001414" y="2774258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687519" y="2459148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426274" y="2144484"/>
                <a:ext cx="357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74" y="2144484"/>
                <a:ext cx="3579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169" r="-6780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20182" y="2682862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2" y="2682862"/>
                <a:ext cx="31111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1227051" y="2835910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001414" y="4101084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87519" y="3785974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426274" y="3471310"/>
                <a:ext cx="3662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74" y="3471310"/>
                <a:ext cx="366254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0000" r="-1667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20182" y="4009688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2" y="4009688"/>
                <a:ext cx="327141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1111" r="-1852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1227051" y="4162736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18794" y="4162736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99018" y="344754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" y="3447543"/>
                <a:ext cx="125034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45000" r="-45000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05460" y="305114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60" y="3051143"/>
                <a:ext cx="125034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45000" r="-45000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96319" y="2897268"/>
                <a:ext cx="124758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19" y="2897268"/>
                <a:ext cx="1247586" cy="6722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>
            <a:off x="6039763" y="3213892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81262" y="3236017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66982" y="3051143"/>
                <a:ext cx="506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982" y="3051143"/>
                <a:ext cx="506485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9639" t="-2222" r="-1807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7848600" y="3233386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392603" y="3070505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603" y="3070505"/>
                <a:ext cx="206339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29412" r="-29412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>
            <a:stCxn id="70" idx="0"/>
          </p:cNvCxnSpPr>
          <p:nvPr/>
        </p:nvCxnSpPr>
        <p:spPr>
          <a:xfrm flipH="1" flipV="1">
            <a:off x="1075737" y="4514386"/>
            <a:ext cx="8015" cy="139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8359" y="5904678"/>
            <a:ext cx="15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Pre-synaptic </a:t>
            </a:r>
          </a:p>
          <a:p>
            <a:pPr algn="ctr"/>
            <a:r>
              <a:rPr lang="en-GB" dirty="0" smtClean="0"/>
              <a:t>Input</a:t>
            </a:r>
            <a:endParaRPr lang="en-GB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1656926" y="4009688"/>
            <a:ext cx="0" cy="90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1686" y="4917402"/>
            <a:ext cx="15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Synaptic Weight</a:t>
            </a:r>
            <a:endParaRPr lang="en-GB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3500638" y="3743780"/>
            <a:ext cx="0" cy="90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75994" y="4781623"/>
            <a:ext cx="15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Synaptic Integration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6934200" y="462910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Neuron Output</a:t>
            </a:r>
          </a:p>
          <a:p>
            <a:pPr algn="ctr"/>
            <a:r>
              <a:rPr lang="en-GB" dirty="0" smtClean="0"/>
              <a:t>(Neurotransmitter !)</a:t>
            </a:r>
            <a:endParaRPr lang="en-GB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8077200" y="3487756"/>
            <a:ext cx="0" cy="907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– an artificial neuron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6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4317730" y="2928653"/>
            <a:ext cx="3444067" cy="534383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Isosceles Triangle 6"/>
          <p:cNvSpPr/>
          <p:nvPr/>
        </p:nvSpPr>
        <p:spPr>
          <a:xfrm rot="12756503" flipH="1">
            <a:off x="1904666" y="2365778"/>
            <a:ext cx="2667670" cy="2193057"/>
          </a:xfrm>
          <a:prstGeom prst="triangl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218794" y="2012258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90194" y="1950606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76299" y="1635496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5054" y="1320832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54" y="1320832"/>
                <a:ext cx="352019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8621" r="-8621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8962" y="1859210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62" y="1859210"/>
                <a:ext cx="305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0000" r="-10000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1215831" y="2012258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8794" y="2835910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01414" y="2774258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87519" y="2459148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26274" y="2144484"/>
                <a:ext cx="357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74" y="2144484"/>
                <a:ext cx="35798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169" r="-6780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0182" y="2682862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2" y="2682862"/>
                <a:ext cx="31111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1227051" y="2835910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01414" y="4101084"/>
            <a:ext cx="114301" cy="12330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87519" y="3785974"/>
            <a:ext cx="261220" cy="26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26274" y="3471310"/>
                <a:ext cx="3662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74" y="3471310"/>
                <a:ext cx="366254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0000" r="-1667" b="-98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0182" y="4009688"/>
                <a:ext cx="3271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2" y="4009688"/>
                <a:ext cx="327141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1111" r="-1852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227051" y="4162736"/>
            <a:ext cx="68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18794" y="4162736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99018" y="344754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18" y="3447543"/>
                <a:ext cx="125034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45000" r="-45000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05460" y="305114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60" y="3051143"/>
                <a:ext cx="125034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45000" r="-45000"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96319" y="2897268"/>
                <a:ext cx="1247586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19" y="2897268"/>
                <a:ext cx="1247586" cy="6722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6039763" y="3213892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81262" y="3236017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08554" y="3079155"/>
                <a:ext cx="519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𝒈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554" y="3079155"/>
                <a:ext cx="519373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0588" r="-1647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8015039" y="3233385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530437" y="3060003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437" y="3060003"/>
                <a:ext cx="206339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26471" r="-32353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97945" y="4467617"/>
                <a:ext cx="1907895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45" y="4467617"/>
                <a:ext cx="1907895" cy="81836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81042" y="5877616"/>
                <a:ext cx="2743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ow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to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c</m:t>
                    </m:r>
                    <m:r>
                      <a:rPr lang="en-GB" b="0" i="1" smtClean="0">
                        <a:latin typeface="Cambria Math"/>
                      </a:rPr>
                      <m:t>h𝑜𝑜𝑠𝑒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GB" dirty="0" smtClean="0"/>
                  <a:t> ? </a:t>
                </a:r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42" y="5877616"/>
                <a:ext cx="2743919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77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6934200" y="3213891"/>
            <a:ext cx="457200" cy="0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9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– an artificial neuron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3862" y="1552346"/>
                <a:ext cx="2120709" cy="818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862" y="1552346"/>
                <a:ext cx="2120709" cy="8183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0318" y="4235296"/>
            <a:ext cx="328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Multiple Regression (with MSE loss)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860317" y="5228418"/>
            <a:ext cx="31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Logistic Regression (with BCE loss)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90450" y="3022518"/>
                <a:ext cx="1891608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0 , 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 ,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450" y="3022518"/>
                <a:ext cx="1891608" cy="6242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24984" y="1579245"/>
                <a:ext cx="161281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84" y="1579245"/>
                <a:ext cx="1612814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21221" y="4209771"/>
                <a:ext cx="800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21" y="4209771"/>
                <a:ext cx="800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07641" y="5104410"/>
                <a:ext cx="1427314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641" y="5104410"/>
                <a:ext cx="1427314" cy="6173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37633" y="1764510"/>
                <a:ext cx="1043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633" y="1764510"/>
                <a:ext cx="1043298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5233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l="74024" t="10916" r="9043" b="76810"/>
          <a:stretch/>
        </p:blipFill>
        <p:spPr>
          <a:xfrm>
            <a:off x="1009624" y="2906477"/>
            <a:ext cx="1860826" cy="1011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l="73507" t="38701" r="9559" b="48604"/>
          <a:stretch/>
        </p:blipFill>
        <p:spPr>
          <a:xfrm>
            <a:off x="1009624" y="4036283"/>
            <a:ext cx="1683327" cy="9468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l="74454" t="69830" r="8613" b="17473"/>
          <a:stretch/>
        </p:blipFill>
        <p:spPr>
          <a:xfrm>
            <a:off x="1023479" y="5101579"/>
            <a:ext cx="1853817" cy="1042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12696" y="610064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96" y="6100648"/>
                <a:ext cx="35375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8473" y="4348072"/>
                <a:ext cx="691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𝑔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73" y="4348072"/>
                <a:ext cx="69115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926346" y="3096883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Standard Perceptron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4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08" y="4518734"/>
            <a:ext cx="2771379" cy="176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4266924" y="3529299"/>
            <a:ext cx="438242" cy="1766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8</a:t>
            </a:fld>
            <a:endParaRPr lang="en-IN"/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/>
          <a:p>
            <a:r>
              <a:rPr lang="en-GB" dirty="0" smtClean="0"/>
              <a:t>Consider a perceptron as a logistic regression/classification model, But…</a:t>
            </a:r>
            <a:endParaRPr lang="en-GB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2413468"/>
            <a:ext cx="2284127" cy="165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84" y="2405753"/>
            <a:ext cx="2237173" cy="16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0" t="9501" b="8260"/>
          <a:stretch/>
        </p:blipFill>
        <p:spPr bwMode="auto">
          <a:xfrm>
            <a:off x="2639235" y="3782098"/>
            <a:ext cx="1627689" cy="126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Image for po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3" y="4536553"/>
            <a:ext cx="2441358" cy="169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14724" y="2665817"/>
            <a:ext cx="259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Linearly classifiable </a:t>
            </a:r>
          </a:p>
          <a:p>
            <a:pPr algn="ctr"/>
            <a:r>
              <a:rPr lang="en-GB" dirty="0" smtClean="0"/>
              <a:t>Binary – Class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414724" y="5534783"/>
            <a:ext cx="2592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Non- Linearly classifiable binary-class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628524" y="280431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✔</a:t>
            </a:r>
            <a:endParaRPr lang="en-GB" sz="3600" dirty="0">
              <a:solidFill>
                <a:srgbClr val="00B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79820" y="4930126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23368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1087224"/>
          </a:xfrm>
        </p:spPr>
        <p:txBody>
          <a:bodyPr/>
          <a:lstStyle/>
          <a:p>
            <a:r>
              <a:rPr lang="en-GB" dirty="0" smtClean="0"/>
              <a:t>Logistic regression classification give you a linear decision boundary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48530" y="2349354"/>
                <a:ext cx="1814086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𝑧</m:t>
                      </m:r>
                      <m:r>
                        <a:rPr lang="en-IN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1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1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30" y="2349354"/>
                <a:ext cx="1814086" cy="6981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68416" y="2448099"/>
                <a:ext cx="1733551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𝑦</m:t>
                      </m:r>
                      <m:r>
                        <a:rPr lang="en-GB" sz="1400" b="0" i="1" smtClean="0">
                          <a:latin typeface="Cambria Math"/>
                        </a:rPr>
                        <m:t>=</m:t>
                      </m:r>
                      <m:r>
                        <a:rPr lang="en-IN" sz="1400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IN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14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IN" sz="1400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416" y="2448099"/>
                <a:ext cx="1733551" cy="500650"/>
              </a:xfrm>
              <a:prstGeom prst="rect">
                <a:avLst/>
              </a:prstGeom>
              <a:blipFill rotWithShape="1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3216" y="3592962"/>
                <a:ext cx="312694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GB" sz="1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IN" sz="1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GB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400" dirty="0" smtClean="0">
                    <a:solidFill>
                      <a:srgbClr val="FF0000"/>
                    </a:solidFill>
                  </a:rPr>
                  <a:t>  if &gt; 0.5 then class is 1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6" y="3592962"/>
                <a:ext cx="3126946" cy="397673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85391" y="3589142"/>
                <a:ext cx="312694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𝑦</m:t>
                    </m:r>
                    <m:r>
                      <a:rPr lang="en-GB" sz="1400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IN" sz="1400" i="1">
                        <a:solidFill>
                          <a:srgbClr val="00B050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IN" sz="1400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GB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400" dirty="0" smtClean="0">
                    <a:solidFill>
                      <a:srgbClr val="00B050"/>
                    </a:solidFill>
                  </a:rPr>
                  <a:t>  if &lt; 0.5 then class is 0</a:t>
                </a:r>
                <a:endParaRPr lang="en-GB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91" y="3589142"/>
                <a:ext cx="3126946" cy="397673"/>
              </a:xfrm>
              <a:prstGeom prst="rect">
                <a:avLst/>
              </a:prstGeom>
              <a:blipFill rotWithShape="1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47548" y="4249312"/>
            <a:ext cx="310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Decision boundary is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42791" y="4591594"/>
                <a:ext cx="1899046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IN" sz="1400" i="1">
                        <a:solidFill>
                          <a:srgbClr val="0070C0"/>
                        </a:solidFill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I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IN" sz="1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GB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IN" sz="1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400" dirty="0" smtClean="0">
                    <a:solidFill>
                      <a:srgbClr val="0070C0"/>
                    </a:solidFill>
                  </a:rPr>
                  <a:t> = 0.5</a:t>
                </a:r>
                <a:endParaRPr lang="en-GB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791" y="4591594"/>
                <a:ext cx="1899046" cy="397673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65041" y="5210798"/>
                <a:ext cx="2204193" cy="702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en-I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IN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I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I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GB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  <m:r>
                            <a:rPr lang="en-IN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nary>
                      <m:r>
                        <a:rPr lang="en-GB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41" y="5210798"/>
                <a:ext cx="2204193" cy="7023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3" y="4736855"/>
            <a:ext cx="223678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rved Right Arrow 12"/>
          <p:cNvSpPr/>
          <p:nvPr/>
        </p:nvSpPr>
        <p:spPr>
          <a:xfrm>
            <a:off x="3464469" y="4790430"/>
            <a:ext cx="718176" cy="9680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1313"/>
            <a:ext cx="2923441" cy="1692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56127" y="6044834"/>
            <a:ext cx="383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Decision boundary is linear equation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44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4119</TotalTime>
  <Words>864</Words>
  <Application>Microsoft Office PowerPoint</Application>
  <PresentationFormat>On-screen Show (4:3)</PresentationFormat>
  <Paragraphs>429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Cambria Math</vt:lpstr>
      <vt:lpstr>Office Theme</vt:lpstr>
      <vt:lpstr>ARTIFIAL NEURAL NETWORK  </vt:lpstr>
      <vt:lpstr>Artificial Neural Network</vt:lpstr>
      <vt:lpstr>Biological Neuron</vt:lpstr>
      <vt:lpstr>Biological Neuron</vt:lpstr>
      <vt:lpstr>Perceptron – an artificial neuron</vt:lpstr>
      <vt:lpstr>Perceptron – an artificial neuron</vt:lpstr>
      <vt:lpstr>Perceptron – an artificial neuron</vt:lpstr>
      <vt:lpstr>Perceptron </vt:lpstr>
      <vt:lpstr>Logistic Regression</vt:lpstr>
      <vt:lpstr>Multilayer Perceptron (MLP) </vt:lpstr>
      <vt:lpstr>Artificial Neural Network</vt:lpstr>
      <vt:lpstr>MLP and Error Backpropogation</vt:lpstr>
      <vt:lpstr>MLP without Hidden Layer</vt:lpstr>
      <vt:lpstr>MLP without Hidden Layer</vt:lpstr>
      <vt:lpstr>Error Back-Propagation-MSE</vt:lpstr>
      <vt:lpstr>Error Back-Propagation- sigmoid+BCE</vt:lpstr>
      <vt:lpstr>ANN with a Hidden Layer</vt:lpstr>
      <vt:lpstr>Error Back-Propagation</vt:lpstr>
      <vt:lpstr>Error Back-Propagation - MSE</vt:lpstr>
      <vt:lpstr>Error Back-Propagation – Sigmoid+BCE</vt:lpstr>
      <vt:lpstr>Error Back-Propagation – Sigmoid+BCE</vt:lpstr>
      <vt:lpstr>Vanishing/Exploding Gradient</vt:lpstr>
      <vt:lpstr>Output Layer</vt:lpstr>
      <vt:lpstr>Output layer architecture</vt:lpstr>
      <vt:lpstr>Softmax Activation</vt:lpstr>
      <vt:lpstr>One hot coding + softmax + CE</vt:lpstr>
      <vt:lpstr>One hot coding + softmax + CE</vt:lpstr>
      <vt:lpstr>One hot coding + softmax + CE</vt:lpstr>
      <vt:lpstr>Error Back-Propagation – Softmax+CE</vt:lpstr>
      <vt:lpstr>Error Back-Propagation – Softmax+CE</vt:lpstr>
      <vt:lpstr>Error that backpropagated</vt:lpstr>
      <vt:lpstr>Hidden Layer</vt:lpstr>
      <vt:lpstr>Activation Function @ hidden layer</vt:lpstr>
      <vt:lpstr>Sigmoid Activation</vt:lpstr>
      <vt:lpstr>Hyperbolic tangent</vt:lpstr>
      <vt:lpstr>Rectified Linear Unit (ReLu)</vt:lpstr>
      <vt:lpstr>Activation Function @ hidden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264</cp:revision>
  <dcterms:created xsi:type="dcterms:W3CDTF">2019-07-24T10:14:56Z</dcterms:created>
  <dcterms:modified xsi:type="dcterms:W3CDTF">2022-05-19T11:27:46Z</dcterms:modified>
</cp:coreProperties>
</file>