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14" r:id="rId3"/>
    <p:sldId id="277" r:id="rId4"/>
    <p:sldId id="279" r:id="rId5"/>
    <p:sldId id="280" r:id="rId6"/>
    <p:sldId id="281" r:id="rId7"/>
    <p:sldId id="294" r:id="rId8"/>
    <p:sldId id="282" r:id="rId9"/>
    <p:sldId id="288" r:id="rId10"/>
    <p:sldId id="289" r:id="rId11"/>
    <p:sldId id="290" r:id="rId12"/>
    <p:sldId id="295" r:id="rId13"/>
    <p:sldId id="296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17" r:id="rId26"/>
    <p:sldId id="309" r:id="rId27"/>
    <p:sldId id="310" r:id="rId28"/>
    <p:sldId id="311" r:id="rId29"/>
    <p:sldId id="31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6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3E60E-E0F6-4792-84C4-2EDD4D15A74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469E3-3358-4E6E-8F21-9DF9BF6BC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59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72" y="1223493"/>
            <a:ext cx="8136228" cy="2150772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090" y="4031087"/>
            <a:ext cx="6858000" cy="119773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latin typeface="Bookman Old Style" panose="020506040505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3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63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9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0"/>
            <a:ext cx="8680361" cy="106894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178085" cy="365125"/>
          </a:xfrm>
          <a:solidFill>
            <a:srgbClr val="002060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2130"/>
            <a:ext cx="9144000" cy="4893970"/>
          </a:xfr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1pPr>
            <a:lvl2pPr>
              <a:defRPr sz="2400"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873" y="6492875"/>
            <a:ext cx="837127" cy="365125"/>
          </a:xfrm>
          <a:solidFill>
            <a:srgbClr val="002060"/>
          </a:solidFill>
        </p:spPr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" y="-1"/>
            <a:ext cx="347730" cy="106894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0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623337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4"/>
            <a:ext cx="2057400" cy="365125"/>
          </a:xfrm>
        </p:spPr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62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9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3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0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4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0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3.pn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12" Type="http://schemas.openxmlformats.org/officeDocument/2006/relationships/image" Target="../media/image5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4.png"/><Relationship Id="rId5" Type="http://schemas.openxmlformats.org/officeDocument/2006/relationships/image" Target="../media/image46.png"/><Relationship Id="rId10" Type="http://schemas.openxmlformats.org/officeDocument/2006/relationships/image" Target="../media/image53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2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7" Type="http://schemas.openxmlformats.org/officeDocument/2006/relationships/image" Target="../media/image6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1.png"/><Relationship Id="rId5" Type="http://schemas.openxmlformats.org/officeDocument/2006/relationships/image" Target="../media/image591.png"/><Relationship Id="rId4" Type="http://schemas.openxmlformats.org/officeDocument/2006/relationships/image" Target="../media/image4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0.png"/><Relationship Id="rId7" Type="http://schemas.openxmlformats.org/officeDocument/2006/relationships/image" Target="../media/image41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0.png"/><Relationship Id="rId10" Type="http://schemas.openxmlformats.org/officeDocument/2006/relationships/image" Target="../media/image66.png"/><Relationship Id="rId4" Type="http://schemas.openxmlformats.org/officeDocument/2006/relationships/image" Target="../media/image600.png"/><Relationship Id="rId9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7.emf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85.png"/><Relationship Id="rId5" Type="http://schemas.openxmlformats.org/officeDocument/2006/relationships/image" Target="../media/image610.png"/><Relationship Id="rId10" Type="http://schemas.openxmlformats.org/officeDocument/2006/relationships/image" Target="../media/image84.png"/><Relationship Id="rId4" Type="http://schemas.openxmlformats.org/officeDocument/2006/relationships/image" Target="../media/image79.png"/><Relationship Id="rId9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LINEAR and LOGISTIC</a:t>
            </a:r>
            <a:br>
              <a:rPr lang="en-IN" sz="3200" dirty="0" smtClean="0"/>
            </a:br>
            <a:r>
              <a:rPr lang="en-IN" sz="3200" dirty="0" smtClean="0"/>
              <a:t>REGRESSION / CLASSIFICATION</a:t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Bakul</a:t>
            </a:r>
            <a:r>
              <a:rPr lang="en-IN" dirty="0" smtClean="0"/>
              <a:t> </a:t>
            </a:r>
            <a:r>
              <a:rPr lang="en-IN" dirty="0" err="1" smtClean="0"/>
              <a:t>Gohel</a:t>
            </a:r>
            <a:r>
              <a:rPr lang="en-IN" dirty="0" smtClean="0"/>
              <a:t>, Ph.D.</a:t>
            </a:r>
          </a:p>
          <a:p>
            <a:r>
              <a:rPr lang="en-IN" dirty="0" smtClean="0"/>
              <a:t>DA-IICT, Gandhinagar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1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Least Square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31099" y="2283301"/>
                <a:ext cx="7883236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nary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99" y="2283301"/>
                <a:ext cx="7883236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68039" y="3536917"/>
                <a:ext cx="7924800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9" y="3536917"/>
                <a:ext cx="7924800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31099" y="4790533"/>
                <a:ext cx="6858000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99" y="4790533"/>
                <a:ext cx="6858000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0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Least Square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11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1872" y="900772"/>
                <a:ext cx="8423564" cy="3541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1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I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I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2" y="900772"/>
                <a:ext cx="8423564" cy="35414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37507" y="4615934"/>
                <a:ext cx="4681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N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𝕏</m:t>
                          </m:r>
                        </m:e>
                      </m:d>
                      <m:sSup>
                        <m:sSupPr>
                          <m:ctrlPr>
                            <a:rPr lang="en-I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</m:t>
                          </m:r>
                          <m:r>
                            <a:rPr lang="en-I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I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IN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507" y="4615934"/>
                <a:ext cx="4681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03646" y="5751209"/>
                <a:ext cx="3268587" cy="6874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𝕏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𝕏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𝕏</m:t>
                              </m:r>
                            </m:e>
                          </m:d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𝕏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𝕏</m:t>
                              </m:r>
                            </m:e>
                          </m:d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𝕏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46" y="5751209"/>
                <a:ext cx="3268587" cy="6874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83482" y="5346956"/>
            <a:ext cx="35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/>
              <a:t>Least Square close form Solution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63061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Least Square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Close form solution require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GB" dirty="0" smtClean="0"/>
                  <a:t> matrix </a:t>
                </a:r>
              </a:p>
              <a:p>
                <a:r>
                  <a:rPr lang="en-GB" dirty="0" smtClean="0"/>
                  <a:t>But,</a:t>
                </a:r>
              </a:p>
              <a:p>
                <a:pPr lvl="1"/>
                <a:r>
                  <a:rPr lang="en-IN" b="1" dirty="0" smtClean="0">
                    <a:solidFill>
                      <a:schemeClr val="tx1"/>
                    </a:solidFill>
                  </a:rPr>
                  <a:t>if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p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I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GB" b="1" dirty="0" smtClean="0">
                    <a:solidFill>
                      <a:schemeClr val="tx1"/>
                    </a:solidFill>
                  </a:rPr>
                  <a:t> is singular then </a:t>
                </a:r>
                <a:r>
                  <a:rPr lang="en-GB" b="1" dirty="0">
                    <a:solidFill>
                      <a:schemeClr val="tx1"/>
                    </a:solidFill>
                  </a:rPr>
                  <a:t>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p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I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 is not possible</a:t>
                </a:r>
              </a:p>
              <a:p>
                <a:pPr lvl="1"/>
                <a:r>
                  <a:rPr lang="en-IN" b="1" dirty="0">
                    <a:solidFill>
                      <a:schemeClr val="tx1"/>
                    </a:solidFill>
                  </a:rPr>
                  <a:t>if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p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I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is 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ill-conditioned </a:t>
                </a:r>
                <a:r>
                  <a:rPr lang="en-GB" b="1" dirty="0">
                    <a:solidFill>
                      <a:schemeClr val="tx1"/>
                    </a:solidFill>
                  </a:rPr>
                  <a:t>then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p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I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 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does not give good solution</a:t>
                </a:r>
              </a:p>
              <a:p>
                <a:pPr lvl="1"/>
                <a:r>
                  <a:rPr lang="en-GB" dirty="0" smtClean="0">
                    <a:solidFill>
                      <a:schemeClr val="bg1">
                        <a:lumMod val="65000"/>
                      </a:schemeClr>
                    </a:solidFill>
                  </a:rPr>
                  <a:t>If number of independent variables are too high,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IN" b="0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GB" dirty="0" smtClean="0">
                    <a:solidFill>
                      <a:schemeClr val="bg1">
                        <a:lumMod val="65000"/>
                      </a:schemeClr>
                    </a:solidFill>
                  </a:rPr>
                  <a:t> require more memory and computation resource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Alternative,</a:t>
                </a:r>
              </a:p>
              <a:p>
                <a:pPr lvl="1"/>
                <a:r>
                  <a:rPr lang="en-GB" i="1" dirty="0" smtClean="0"/>
                  <a:t>Gradient descent based optimization (or other optimization approach)</a:t>
                </a:r>
                <a:endParaRPr lang="en-GB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993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1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0" y="2954181"/>
            <a:ext cx="9144000" cy="187443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Solving it with </a:t>
            </a:r>
            <a:r>
              <a:rPr lang="en-IN" i="1" dirty="0" smtClean="0"/>
              <a:t>Gradient </a:t>
            </a:r>
            <a:r>
              <a:rPr lang="en-IN" i="1" dirty="0"/>
              <a:t>Descent Optimization</a:t>
            </a:r>
          </a:p>
          <a:p>
            <a:endParaRPr lang="en-IN" i="1" dirty="0"/>
          </a:p>
          <a:p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Least Square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13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02136" y="2166354"/>
                <a:ext cx="3476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𝑓𝑖𝑛𝑑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such</m:t>
                      </m:r>
                      <m:r>
                        <a:rPr lang="en-GB" b="0" i="0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𝑡h𝑎𝑡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𝑖𝑡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𝑚𝑖𝑛𝑖𝑚𝑖𝑧𝑒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𝑬</m:t>
                      </m:r>
                    </m:oMath>
                  </m:oMathPara>
                </a14:m>
                <a:endParaRPr lang="en-GB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36" y="2166354"/>
                <a:ext cx="3476786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38870" y="1179228"/>
                <a:ext cx="6700168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𝑀𝑆𝐸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𝑙𝑜𝑠𝑠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𝑓𝑢𝑛𝑐𝑡𝑖𝑜𝑛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𝑀𝑆𝐸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/>
                            </a:rPr>
                            <m:t>  </m:t>
                          </m:r>
                        </m:e>
                      </m:nary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70" y="1179228"/>
                <a:ext cx="6700168" cy="8768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143342" y="2642163"/>
                <a:ext cx="2333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latin typeface="Cambria Math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342" y="2642163"/>
                <a:ext cx="23335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667000" y="4486038"/>
                <a:ext cx="352275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−</m:t>
                      </m:r>
                      <m:r>
                        <a:rPr lang="el-GR" sz="2400" i="1">
                          <a:latin typeface="Cambria Math"/>
                        </a:rPr>
                        <m:t>𝜂</m:t>
                      </m:r>
                      <m:sSup>
                        <m:sSup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486038"/>
                <a:ext cx="3522759" cy="468205"/>
              </a:xfrm>
              <a:prstGeom prst="rect">
                <a:avLst/>
              </a:prstGeom>
              <a:blipFill rotWithShape="1">
                <a:blip r:embed="rId6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681812" y="5692913"/>
                <a:ext cx="3537571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𝑬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𝒘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812" y="5692913"/>
                <a:ext cx="3537571" cy="7087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81812" y="5027247"/>
                <a:ext cx="2533321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−</m:t>
                      </m:r>
                      <m:r>
                        <a:rPr lang="el-GR" sz="2400" b="1" i="1">
                          <a:latin typeface="Cambria Math"/>
                        </a:rPr>
                        <m:t>∆</m:t>
                      </m:r>
                      <m:r>
                        <a:rPr lang="el-GR" sz="2400" b="1" i="1"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812" y="5027247"/>
                <a:ext cx="2533321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12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Least Square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14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04707" y="2392503"/>
                <a:ext cx="2109680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>
                              <a:latin typeface="Cambria Math"/>
                            </a:rPr>
                            <m:t>𝑬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07" y="2392503"/>
                <a:ext cx="2109680" cy="87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80700" y="2643665"/>
                <a:ext cx="2509533" cy="721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GB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700" y="2643665"/>
                <a:ext cx="2509533" cy="721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4782378" y="2819862"/>
            <a:ext cx="4300" cy="339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004046" y="3450760"/>
                <a:ext cx="3606885" cy="721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=−2∙(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6" y="3450760"/>
                <a:ext cx="3606885" cy="721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762423" y="1320207"/>
                <a:ext cx="196380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IN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GB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I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23" y="1320207"/>
                <a:ext cx="1963806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005616" y="1583898"/>
                <a:ext cx="1668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16" y="1583898"/>
                <a:ext cx="1668470" cy="369332"/>
              </a:xfrm>
              <a:prstGeom prst="rect">
                <a:avLst/>
              </a:prstGeom>
              <a:blipFill>
                <a:blip r:embed="rId6"/>
                <a:stretch>
                  <a:fillRect t="-6667" r="-29197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970119" y="2257971"/>
            <a:ext cx="5170810" cy="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138353" y="4284195"/>
                <a:ext cx="1403782" cy="665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53" y="4284195"/>
                <a:ext cx="1403782" cy="665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6040" y="5978445"/>
                <a:ext cx="3812242" cy="37677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b="1" i="1" smtClean="0">
                          <a:latin typeface="Cambria Math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𝕏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IN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40" y="5978445"/>
                <a:ext cx="3812242" cy="376770"/>
              </a:xfrm>
              <a:prstGeom prst="rect">
                <a:avLst/>
              </a:prstGeom>
              <a:blipFill>
                <a:blip r:embed="rId8"/>
                <a:stretch>
                  <a:fillRect t="-1613" b="-129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51765" y="5020334"/>
                <a:ext cx="3716805" cy="7214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65" y="5020334"/>
                <a:ext cx="3716805" cy="7214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04707" y="3389871"/>
                <a:ext cx="2260619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>
                              <a:latin typeface="Cambria Math"/>
                            </a:rPr>
                            <m:t>𝑬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07" y="3389871"/>
                <a:ext cx="2260619" cy="8712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53032" y="3640805"/>
                <a:ext cx="431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32" y="3640805"/>
                <a:ext cx="43152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53032" y="4922481"/>
                <a:ext cx="299825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l-GR" i="1">
                          <a:latin typeface="Cambria Math"/>
                        </a:rPr>
                        <m:t>𝜂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32" y="4922481"/>
                <a:ext cx="2998257" cy="8712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109409" y="4261071"/>
            <a:ext cx="4623531" cy="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43150" y="4445835"/>
                <a:ext cx="197015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latin typeface="Cambria Math"/>
                        </a:rPr>
                        <m:t>∆</m:t>
                      </m:r>
                      <m:r>
                        <a:rPr lang="el-GR" b="1" i="1" smtClean="0">
                          <a:latin typeface="Cambria Math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l-GR" i="1">
                          <a:latin typeface="Cambria Math"/>
                        </a:rPr>
                        <m:t>𝜂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50" y="4445835"/>
                <a:ext cx="1970155" cy="374270"/>
              </a:xfrm>
              <a:prstGeom prst="rect">
                <a:avLst/>
              </a:prstGeom>
              <a:blipFill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53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Regression/Classification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0" y="1262130"/>
                <a:ext cx="9144000" cy="52680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Classification: modelling </a:t>
                </a:r>
                <a:r>
                  <a:rPr lang="en-US" dirty="0"/>
                  <a:t>technique which investigates the </a:t>
                </a:r>
                <a:r>
                  <a:rPr lang="en-US" dirty="0" smtClean="0"/>
                  <a:t>relationship </a:t>
                </a:r>
                <a:r>
                  <a:rPr lang="en-US" dirty="0"/>
                  <a:t>between a </a:t>
                </a:r>
                <a:r>
                  <a:rPr lang="en-US" b="1" dirty="0" smtClean="0"/>
                  <a:t>discrete binomial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dependent variable</a:t>
                </a:r>
                <a:r>
                  <a:rPr lang="en-US" b="1" dirty="0"/>
                  <a:t> </a:t>
                </a:r>
                <a:r>
                  <a:rPr lang="en-US" dirty="0"/>
                  <a:t>(target) and </a:t>
                </a:r>
                <a:r>
                  <a:rPr lang="en-US" b="1" dirty="0"/>
                  <a:t>independent variable (s</a:t>
                </a:r>
                <a:r>
                  <a:rPr lang="en-US" b="1" dirty="0" smtClean="0"/>
                  <a:t>), </a:t>
                </a:r>
                <a:r>
                  <a:rPr lang="en-US" dirty="0" smtClean="0"/>
                  <a:t>such that dependent variable can be predicted given independent variable</a:t>
                </a:r>
              </a:p>
              <a:p>
                <a:endParaRPr lang="en-US" b="1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</a:rPr>
                          <m:t>𝐷</m:t>
                        </m:r>
                        <m:r>
                          <a:rPr lang="en-IN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b="1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/>
                  <a:t>INPUT: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 number of independent variable(s)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GB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/>
                                <a:ea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GB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/>
                                <a:ea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→{</m:t>
                    </m:r>
                    <m:r>
                      <a:rPr lang="en-GB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GB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GB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IN" b="1" dirty="0" smtClean="0"/>
                  <a:t> </a:t>
                </a:r>
              </a:p>
              <a:p>
                <a:endParaRPr lang="en-IN" b="1" dirty="0" smtClean="0"/>
              </a:p>
              <a:p>
                <a:r>
                  <a:rPr lang="en-IN" b="1" dirty="0" smtClean="0"/>
                  <a:t>Learning</a:t>
                </a:r>
                <a:r>
                  <a:rPr lang="en-IN" dirty="0" smtClean="0"/>
                  <a:t> </a:t>
                </a:r>
                <a:r>
                  <a:rPr lang="en-IN" dirty="0"/>
                  <a:t>: learn mapping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𝑓</m:t>
                    </m:r>
                    <m:r>
                      <a:rPr lang="en-I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→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dirty="0"/>
                  <a:t> given dataset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𝐷</m:t>
                    </m:r>
                  </m:oMath>
                </a14:m>
                <a:endParaRPr lang="en-IN" dirty="0"/>
              </a:p>
              <a:p>
                <a:r>
                  <a:rPr lang="en-US" b="1" dirty="0" smtClean="0"/>
                  <a:t>Dependent variable: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Independent variable: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2130"/>
                <a:ext cx="9144000" cy="5268066"/>
              </a:xfrm>
              <a:blipFill rotWithShape="1">
                <a:blip r:embed="rId2"/>
                <a:stretch>
                  <a:fillRect l="-1000" t="-1736" b="-17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15</a:t>
            </a:fld>
            <a:endParaRPr lang="en-IN"/>
          </a:p>
        </p:txBody>
      </p:sp>
      <p:sp>
        <p:nvSpPr>
          <p:cNvPr id="6" name="AutoShape 2" descr="Image result fo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Sigmoid Function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16</a:t>
            </a:fld>
            <a:endParaRPr lang="en-IN"/>
          </a:p>
        </p:txBody>
      </p:sp>
      <p:pic>
        <p:nvPicPr>
          <p:cNvPr id="2050" name="Picture 2" descr="https://miro.medium.com/max/640/1*sOtpVYq2Msjxz51XMn1QS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7" t="19685" r="8872" b="6164"/>
          <a:stretch/>
        </p:blipFill>
        <p:spPr bwMode="auto">
          <a:xfrm>
            <a:off x="2053084" y="2710571"/>
            <a:ext cx="5089585" cy="339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338521" y="1787544"/>
                <a:ext cx="2676245" cy="628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I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1" y="1787544"/>
                <a:ext cx="2676245" cy="628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71999" y="6100753"/>
                <a:ext cx="353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6100753"/>
                <a:ext cx="3537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93991" y="4130934"/>
                <a:ext cx="6807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</a:rPr>
                        <m:t>𝜎</m:t>
                      </m:r>
                      <m:r>
                        <a:rPr lang="en-IN" i="1">
                          <a:latin typeface="Cambria Math"/>
                        </a:rPr>
                        <m:t>(</m:t>
                      </m:r>
                      <m:r>
                        <a:rPr lang="en-IN" i="1">
                          <a:latin typeface="Cambria Math"/>
                        </a:rPr>
                        <m:t>𝑧</m:t>
                      </m:r>
                      <m:r>
                        <a:rPr lang="en-I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91" y="4130934"/>
                <a:ext cx="68076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6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of sigmoid keep the output range between zero and 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17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7" y="3476206"/>
            <a:ext cx="6694098" cy="29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19183" y="2523225"/>
                <a:ext cx="2251578" cy="87120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</a:rPr>
                        <m:t>𝑦</m:t>
                      </m:r>
                      <m:r>
                        <a:rPr lang="en-IN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I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183" y="2523225"/>
                <a:ext cx="2251578" cy="8712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96970" y="2954765"/>
                <a:ext cx="1120820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</a:rPr>
                        <m:t>𝑦</m:t>
                      </m:r>
                      <m:r>
                        <a:rPr lang="en-IN" i="1" smtClean="0">
                          <a:latin typeface="Cambria Math"/>
                        </a:rPr>
                        <m:t>=</m:t>
                      </m:r>
                      <m:r>
                        <a:rPr lang="en-IN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970" y="2954765"/>
                <a:ext cx="11208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3795" y="3476206"/>
                <a:ext cx="4753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200" b="0" i="1">
                        <a:latin typeface="Cambria Math"/>
                      </a:rPr>
                      <m:t>𝑀</m:t>
                    </m:r>
                  </m:oMath>
                </a14:m>
                <a:r>
                  <a:rPr lang="en-GB" sz="1200" dirty="0" smtClean="0"/>
                  <a:t>=1</a:t>
                </a:r>
                <a:endParaRPr lang="en-GB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95" y="3476206"/>
                <a:ext cx="47538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50337" y="2020098"/>
                <a:ext cx="1814086" cy="698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𝑧</m:t>
                      </m:r>
                      <m:r>
                        <a:rPr lang="en-IN" sz="1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N" sz="14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GB" sz="1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IN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IN" sz="14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337" y="2020098"/>
                <a:ext cx="1814086" cy="698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6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be view the output like a probability of class given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18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7" y="3476206"/>
            <a:ext cx="6694098" cy="29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19182" y="2499704"/>
                <a:ext cx="2251578" cy="87120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</a:rPr>
                        <m:t>𝑦</m:t>
                      </m:r>
                      <m:r>
                        <a:rPr lang="en-IN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I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182" y="2499704"/>
                <a:ext cx="2251578" cy="8712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3795" y="3476206"/>
                <a:ext cx="4753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200" b="0" i="1">
                        <a:latin typeface="Cambria Math"/>
                      </a:rPr>
                      <m:t>𝑀</m:t>
                    </m:r>
                  </m:oMath>
                </a14:m>
                <a:r>
                  <a:rPr lang="en-GB" sz="1200" dirty="0" smtClean="0"/>
                  <a:t>=1</a:t>
                </a:r>
                <a:endParaRPr lang="en-GB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95" y="3476206"/>
                <a:ext cx="475387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73001" y="2701001"/>
                <a:ext cx="3667351" cy="6630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r>
                        <a:rPr lang="en-IN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I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001" y="2701001"/>
                <a:ext cx="3667351" cy="663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992590" y="1771120"/>
                <a:ext cx="1814086" cy="698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𝑧</m:t>
                      </m:r>
                      <m:r>
                        <a:rPr lang="en-IN" sz="1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N" sz="14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GB" sz="1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IN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IN" sz="14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590" y="1771120"/>
                <a:ext cx="1814086" cy="698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89916" y="1915612"/>
                <a:ext cx="1395062" cy="500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IN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14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N" sz="1400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916" y="1915612"/>
                <a:ext cx="1395062" cy="500650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19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05800" y="3187505"/>
                <a:ext cx="1249637" cy="826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00" y="3187505"/>
                <a:ext cx="1249637" cy="8261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54512" y="3188020"/>
                <a:ext cx="2620909" cy="870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𝕏</m:t>
                    </m:r>
                    <m:r>
                      <a:rPr lang="en-IN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⋱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𝑁𝑀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/>
                  <a:t>,</a:t>
                </a:r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512" y="3188020"/>
                <a:ext cx="2620909" cy="870238"/>
              </a:xfrm>
              <a:prstGeom prst="rect">
                <a:avLst/>
              </a:prstGeom>
              <a:blipFill rotWithShape="1">
                <a:blip r:embed="rId3"/>
                <a:stretch>
                  <a:fillRect r="-1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553190" y="3097865"/>
                <a:ext cx="1230722" cy="100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/>
                        </a:rPr>
                        <m:t>𝒘</m:t>
                      </m:r>
                      <m:r>
                        <a:rPr lang="en-GB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0" y="3097865"/>
                <a:ext cx="1230722" cy="10054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79321" y="1609224"/>
                <a:ext cx="2371290" cy="824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321" y="1609224"/>
                <a:ext cx="2371290" cy="824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65111" y="4736980"/>
                <a:ext cx="2796343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IN" i="1" smtClean="0">
                          <a:latin typeface="Cambria Math"/>
                        </a:rPr>
                        <m:t>=</m:t>
                      </m:r>
                      <m:r>
                        <a:rPr lang="en-IN" i="1" smtClean="0">
                          <a:latin typeface="Cambria Math"/>
                          <a:ea typeface="Cambria Math"/>
                        </a:rPr>
                        <m:t>𝜎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I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11" y="4736980"/>
                <a:ext cx="2796343" cy="9840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042055" y="5040474"/>
                <a:ext cx="1407052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IN" i="1">
                          <a:latin typeface="Cambria Math"/>
                          <a:ea typeface="Cambria Math"/>
                        </a:rPr>
                        <m:t>𝜎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/>
                            </a:rPr>
                            <m:t>𝕏</m:t>
                          </m:r>
                          <m:r>
                            <a:rPr lang="en-GB" b="1" i="1">
                              <a:latin typeface="Cambria Math"/>
                            </a:rPr>
                            <m:t>𝒘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055" y="5040474"/>
                <a:ext cx="1407052" cy="376770"/>
              </a:xfrm>
              <a:prstGeom prst="rect">
                <a:avLst/>
              </a:prstGeom>
              <a:blipFill rotWithShape="1">
                <a:blip r:embed="rId7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411853" y="5022419"/>
                <a:ext cx="510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853" y="5022419"/>
                <a:ext cx="5100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9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/ Deep Learning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0" y="1262129"/>
                <a:ext cx="9144000" cy="5110961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dirty="0" smtClean="0"/>
                  <a:t>Dataset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</a:rPr>
                          <m:t>𝐷</m:t>
                        </m:r>
                        <m:r>
                          <a:rPr lang="en-IN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/>
                          </a:rPr>
                          <m:t>𝑖</m:t>
                        </m:r>
                        <m:r>
                          <a:rPr lang="en-I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en-GB" dirty="0"/>
              </a:p>
              <a:p>
                <a:pPr marL="685800" lvl="2">
                  <a:spcBef>
                    <a:spcPts val="1000"/>
                  </a:spcBef>
                </a:pPr>
                <a:endParaRPr lang="en-US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 smtClean="0"/>
                  <a:t>INPUT: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 smtClean="0"/>
                  <a:t> number of independent variable(s)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GB" dirty="0" smtClean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𝐾</m:t>
                    </m:r>
                  </m:oMath>
                </a14:m>
                <a:r>
                  <a:rPr lang="en-GB" dirty="0" smtClean="0"/>
                  <a:t> number of dependent variable(s)</a:t>
                </a:r>
                <a:endParaRPr lang="en-GB" dirty="0"/>
              </a:p>
              <a:p>
                <a:pPr marL="457200" lvl="2" indent="0">
                  <a:spcBef>
                    <a:spcPts val="1000"/>
                  </a:spcBef>
                  <a:buNone/>
                </a:pPr>
                <a:endParaRPr lang="en-GB" dirty="0"/>
              </a:p>
              <a:p>
                <a:r>
                  <a:rPr lang="en-IN" b="1" dirty="0" smtClean="0"/>
                  <a:t>Learning</a:t>
                </a:r>
                <a:r>
                  <a:rPr lang="en-IN" dirty="0" smtClean="0"/>
                  <a:t> : learn mapping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𝑓</m:t>
                    </m:r>
                    <m:r>
                      <a:rPr lang="en-I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IN" dirty="0" smtClean="0"/>
                  <a:t> given dataset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𝐷</m:t>
                    </m:r>
                  </m:oMath>
                </a14:m>
                <a:endParaRPr lang="en-IN" dirty="0"/>
              </a:p>
              <a:p>
                <a:endParaRPr lang="en-IN" dirty="0" smtClean="0"/>
              </a:p>
              <a:p>
                <a:r>
                  <a:rPr lang="en-IN" b="1" dirty="0" smtClean="0"/>
                  <a:t>Prediction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𝑓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, generaly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 smtClean="0"/>
                  <a:t> is not belong 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𝐷</m:t>
                    </m:r>
                  </m:oMath>
                </a14:m>
                <a:r>
                  <a:rPr lang="en-GB" dirty="0" smtClean="0"/>
                  <a:t>, but expected to follow distribution similar 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</m:oMath>
                </a14:m>
                <a:endParaRPr lang="en-GB" dirty="0" smtClean="0"/>
              </a:p>
              <a:p>
                <a:endParaRPr lang="en-IN" dirty="0" smtClean="0"/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2129"/>
                <a:ext cx="9144000" cy="5110961"/>
              </a:xfrm>
              <a:blipFill>
                <a:blip r:embed="rId2"/>
                <a:stretch>
                  <a:fillRect l="-1200" t="-1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935321" y="145037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5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0" y="2954181"/>
            <a:ext cx="9144000" cy="187443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No-close </a:t>
            </a:r>
            <a:r>
              <a:rPr lang="en-IN" dirty="0"/>
              <a:t>form </a:t>
            </a:r>
            <a:r>
              <a:rPr lang="en-IN" dirty="0" smtClean="0"/>
              <a:t>solution like linear regression </a:t>
            </a:r>
            <a:endParaRPr lang="en-IN" dirty="0"/>
          </a:p>
          <a:p>
            <a:r>
              <a:rPr lang="en-IN" dirty="0" smtClean="0"/>
              <a:t>Solving it with </a:t>
            </a:r>
            <a:r>
              <a:rPr lang="en-IN" i="1" dirty="0" smtClean="0"/>
              <a:t>Gradient </a:t>
            </a:r>
            <a:r>
              <a:rPr lang="en-IN" i="1" dirty="0"/>
              <a:t>Descent Optimization</a:t>
            </a:r>
          </a:p>
          <a:p>
            <a:endParaRPr lang="en-IN" i="1" dirty="0"/>
          </a:p>
          <a:p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- MSE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20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02136" y="2166354"/>
                <a:ext cx="3476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𝑓𝑖𝑛𝑑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such</m:t>
                      </m:r>
                      <m:r>
                        <a:rPr lang="en-GB" b="0" i="0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𝑡h𝑎𝑡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𝑖𝑡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𝑚𝑖𝑛𝑖𝑚𝑖𝑧𝑒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𝑬</m:t>
                      </m:r>
                    </m:oMath>
                  </m:oMathPara>
                </a14:m>
                <a:endParaRPr lang="en-GB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36" y="2166354"/>
                <a:ext cx="3476786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38870" y="1179228"/>
                <a:ext cx="6700168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𝑀𝑆𝐸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𝑙𝑜𝑠𝑠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𝑓𝑢𝑛𝑐𝑡𝑖𝑜𝑛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𝑀𝑆𝐸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/>
                            </a:rPr>
                            <m:t>  </m:t>
                          </m:r>
                        </m:e>
                      </m:nary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70" y="1179228"/>
                <a:ext cx="6700168" cy="8768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143342" y="2642163"/>
                <a:ext cx="2333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latin typeface="Cambria Math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342" y="2642163"/>
                <a:ext cx="23335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667000" y="5184927"/>
                <a:ext cx="352275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−</m:t>
                      </m:r>
                      <m:r>
                        <a:rPr lang="el-GR" sz="2400" i="1">
                          <a:latin typeface="Cambria Math"/>
                        </a:rPr>
                        <m:t>𝜂</m:t>
                      </m:r>
                      <m:sSup>
                        <m:sSup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184927"/>
                <a:ext cx="3522759" cy="468205"/>
              </a:xfrm>
              <a:prstGeom prst="rect">
                <a:avLst/>
              </a:prstGeom>
              <a:blipFill>
                <a:blip r:embed="rId6"/>
                <a:stretch>
                  <a:fillRect r="-173"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667000" y="5726723"/>
                <a:ext cx="3537571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𝑬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𝒘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726723"/>
                <a:ext cx="3537571" cy="708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5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 - MSE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21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5307" y="3200971"/>
                <a:ext cx="2260619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>
                              <a:latin typeface="Cambria Math"/>
                            </a:rPr>
                            <m:t>𝑬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  <m:r>
                            <a:rPr lang="en-I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07" y="3200971"/>
                <a:ext cx="2260619" cy="87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76933" y="2996501"/>
                <a:ext cx="3033203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GB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GB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33" y="2996501"/>
                <a:ext cx="3033203" cy="6954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4782378" y="2819862"/>
            <a:ext cx="4300" cy="339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62701" y="3886957"/>
                <a:ext cx="3590855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=−2∙(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701" y="3886957"/>
                <a:ext cx="3590855" cy="6954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62259" y="1479047"/>
                <a:ext cx="1771191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GB" dirty="0" smtClean="0"/>
                  <a:t> ,</a:t>
                </a:r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259" y="1479047"/>
                <a:ext cx="1771191" cy="484941"/>
              </a:xfrm>
              <a:prstGeom prst="rect">
                <a:avLst/>
              </a:prstGeom>
              <a:blipFill rotWithShape="1">
                <a:blip r:embed="rId5"/>
                <a:stretch>
                  <a:fillRect r="-1718"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99282" y="1332964"/>
                <a:ext cx="2506071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GB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I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𝑛𝑚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82" y="1332964"/>
                <a:ext cx="2506071" cy="8712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548650" y="1530078"/>
                <a:ext cx="1275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 smtClean="0"/>
                  <a:t> ,</a:t>
                </a:r>
                <a:endParaRPr lang="en-GB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50" y="1530078"/>
                <a:ext cx="127573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3349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0" y="1530078"/>
                <a:ext cx="2139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IN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IN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0078"/>
                <a:ext cx="21398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557" r="-14530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876854" y="2593317"/>
            <a:ext cx="5170810" cy="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075723" y="4728278"/>
                <a:ext cx="3966535" cy="1220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IN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GB" i="1">
                          <a:latin typeface="Cambria Math"/>
                        </a:rPr>
                        <m:t>(1−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723" y="4728278"/>
                <a:ext cx="3966535" cy="12203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026437" y="5570939"/>
                <a:ext cx="1403782" cy="665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37" y="5570939"/>
                <a:ext cx="1403782" cy="6650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27524" y="4513586"/>
                <a:ext cx="3327304" cy="66505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>
                              <a:latin typeface="Cambria Math"/>
                            </a:rPr>
                            <m:t>𝑬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" y="4513586"/>
                <a:ext cx="3327304" cy="6650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85055" y="5453278"/>
                <a:ext cx="3812242" cy="9003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p>
                          </m:sSup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𝑛𝑚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5" y="5453278"/>
                <a:ext cx="3812242" cy="9003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3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- MSE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0" y="3628801"/>
                <a:ext cx="9144000" cy="302814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weight update is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∙(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GB" dirty="0" smtClean="0"/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closest to 0 or 1 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 smtClean="0"/>
                  <a:t> become </a:t>
                </a:r>
                <a:r>
                  <a:rPr lang="en-GB" dirty="0"/>
                  <a:t>closest to zero </a:t>
                </a:r>
                <a:endParaRPr lang="en-GB" dirty="0" smtClean="0"/>
              </a:p>
              <a:p>
                <a:r>
                  <a:rPr lang="en-GB" dirty="0" smtClean="0"/>
                  <a:t>consequently </a:t>
                </a:r>
                <a:r>
                  <a:rPr lang="en-GB" dirty="0"/>
                  <a:t>update value closest to </a:t>
                </a:r>
                <a:r>
                  <a:rPr lang="en-GB" dirty="0" smtClean="0"/>
                  <a:t>zero When </a:t>
                </a:r>
                <a:r>
                  <a:rPr lang="en-GB" dirty="0"/>
                  <a:t>output class value mismatch e.g.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/>
                  <a:t>)=(0,1) or (1,0) </a:t>
                </a:r>
                <a:endParaRPr lang="en-GB" dirty="0" smtClean="0"/>
              </a:p>
              <a:p>
                <a:r>
                  <a:rPr lang="en-GB" dirty="0" smtClean="0"/>
                  <a:t>However</a:t>
                </a:r>
                <a:r>
                  <a:rPr lang="en-GB" dirty="0"/>
                  <a:t>, in mismatch </a:t>
                </a:r>
                <a:r>
                  <a:rPr lang="en-GB" dirty="0" smtClean="0"/>
                  <a:t>case</a:t>
                </a:r>
                <a:r>
                  <a:rPr lang="en-GB" dirty="0"/>
                  <a:t>, we desire greater update or change in weight</a:t>
                </a:r>
                <a:r>
                  <a:rPr lang="en-GB" dirty="0">
                    <a:latin typeface="Calibri"/>
                    <a:cs typeface="Calibri"/>
                  </a:rPr>
                  <a:t>→ </a:t>
                </a:r>
                <a:r>
                  <a:rPr lang="en-GB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above weight update form is not desirable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628801"/>
                <a:ext cx="9144000" cy="3028141"/>
              </a:xfrm>
              <a:blipFill>
                <a:blip r:embed="rId2"/>
                <a:stretch>
                  <a:fillRect l="-1000" t="-3018" r="-7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2" descr="Image result for gradient sigmoid activation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24" y="1040392"/>
            <a:ext cx="4821308" cy="227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818431" y="1846645"/>
            <a:ext cx="0" cy="961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818431" y="280849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/>
          <p:cNvSpPr/>
          <p:nvPr/>
        </p:nvSpPr>
        <p:spPr>
          <a:xfrm>
            <a:off x="6818431" y="2198890"/>
            <a:ext cx="1295400" cy="1219200"/>
          </a:xfrm>
          <a:prstGeom prst="blockArc">
            <a:avLst>
              <a:gd name="adj1" fmla="val 10799992"/>
              <a:gd name="adj2" fmla="val 21505514"/>
              <a:gd name="adj3" fmla="val 1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2631" y="204378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0.25</a:t>
            </a:r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791114" y="219889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32631" y="262382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0.00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619664" y="288469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885231" y="288181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107405" y="2327567"/>
                <a:ext cx="738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405" y="2327567"/>
                <a:ext cx="7383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142526" y="2865705"/>
                <a:ext cx="685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526" y="2865705"/>
                <a:ext cx="6856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1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62129"/>
            <a:ext cx="9144000" cy="2589435"/>
          </a:xfrm>
        </p:spPr>
        <p:txBody>
          <a:bodyPr>
            <a:normAutofit/>
          </a:bodyPr>
          <a:lstStyle/>
          <a:p>
            <a:r>
              <a:rPr lang="en-US" b="1" dirty="0" smtClean="0"/>
              <a:t>Entropy : amount </a:t>
            </a:r>
            <a:r>
              <a:rPr lang="en-US" b="1" dirty="0"/>
              <a:t>of uncertainty there is about the value of a variable</a:t>
            </a:r>
            <a:endParaRPr lang="en-IN" b="1" dirty="0" smtClean="0"/>
          </a:p>
          <a:p>
            <a:pPr lvl="1"/>
            <a:r>
              <a:rPr lang="en-IN" dirty="0" smtClean="0"/>
              <a:t>Information content </a:t>
            </a:r>
          </a:p>
          <a:p>
            <a:pPr lvl="1"/>
            <a:r>
              <a:rPr lang="en-IN" dirty="0" smtClean="0"/>
              <a:t>Randomness or uncertainty in the data</a:t>
            </a:r>
          </a:p>
          <a:p>
            <a:pPr lvl="1"/>
            <a:r>
              <a:rPr lang="en-IN" dirty="0" smtClean="0"/>
              <a:t>Measure of randomness</a:t>
            </a:r>
          </a:p>
          <a:p>
            <a:pPr lvl="1"/>
            <a:r>
              <a:rPr lang="en-IN" dirty="0" smtClean="0"/>
              <a:t>More </a:t>
            </a:r>
            <a:r>
              <a:rPr lang="en-IN" dirty="0"/>
              <a:t>u</a:t>
            </a:r>
            <a:r>
              <a:rPr lang="en-IN" dirty="0" smtClean="0"/>
              <a:t>ncertainty, more is the information…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23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1714" y="4736451"/>
                <a:ext cx="543783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𝑒𝑛𝑡𝑟𝑜𝑝𝑦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  <m:r>
                            <a:rPr lang="en-US" sz="2400" i="1">
                              <a:latin typeface="Cambria Math"/>
                            </a:rPr>
                            <m:t>⁡(</m:t>
                          </m:r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4" y="4736451"/>
                <a:ext cx="5437835" cy="9885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49" y="4076624"/>
            <a:ext cx="3529668" cy="230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5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 Entropy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31819" y="2239501"/>
                <a:ext cx="9144000" cy="4060542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How similar is two distribution, 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For binary outcome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819" y="2239501"/>
                <a:ext cx="9144000" cy="4060542"/>
              </a:xfrm>
              <a:blipFill>
                <a:blip r:embed="rId2"/>
                <a:stretch>
                  <a:fillRect l="-1200" t="-24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24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328" y="3228041"/>
                <a:ext cx="9332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𝑏𝑖𝑛𝑎𝑟𝑦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𝑐𝑟𝑜𝑠𝑠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𝑒𝑛𝑡𝑟𝑜𝑝𝑦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</m:t>
                    </m:r>
                  </m:oMath>
                </a14:m>
                <a:r>
                  <a:rPr lang="en-US" sz="2400" dirty="0" smtClean="0"/>
                  <a:t>(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log</m:t>
                    </m:r>
                    <m:r>
                      <a:rPr lang="en-US" sz="2400" i="1">
                        <a:latin typeface="Cambria Math"/>
                      </a:rPr>
                      <m:t>⁡(</m:t>
                    </m:r>
                    <m:r>
                      <a:rPr lang="en-US" sz="2400" i="1">
                        <a:latin typeface="Cambria Math"/>
                      </a:rPr>
                      <m:t>𝑞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(1−</m:t>
                    </m:r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log</m:t>
                    </m:r>
                    <m:r>
                      <a:rPr lang="en-US" sz="2400" i="1">
                        <a:latin typeface="Cambria Math"/>
                      </a:rPr>
                      <m:t>⁡(</m:t>
                    </m:r>
                    <m:r>
                      <a:rPr lang="en-US" sz="2400" b="0" i="1" smtClean="0">
                        <a:latin typeface="Cambria Math"/>
                      </a:rPr>
                      <m:t>1−</m:t>
                    </m:r>
                    <m:r>
                      <a:rPr lang="en-US" sz="2400" i="1">
                        <a:latin typeface="Cambria Math"/>
                      </a:rPr>
                      <m:t>𝑞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8" y="3228041"/>
                <a:ext cx="9332491" cy="461665"/>
              </a:xfrm>
              <a:prstGeom prst="rect">
                <a:avLst/>
              </a:prstGeom>
              <a:blipFill>
                <a:blip r:embed="rId3"/>
                <a:stretch>
                  <a:fillRect l="-523" t="-10667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96728" y="1250961"/>
                <a:ext cx="6539033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𝑐𝑟𝑜𝑠𝑠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𝑒𝑛𝑡𝑟𝑜𝑝𝑦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728" y="1250961"/>
                <a:ext cx="6539033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9" t="4686" r="8798" b="10262"/>
          <a:stretch/>
        </p:blipFill>
        <p:spPr bwMode="auto">
          <a:xfrm>
            <a:off x="791475" y="3999047"/>
            <a:ext cx="2658041" cy="208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902310" y="6197127"/>
            <a:ext cx="216501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992580" y="4398793"/>
                <a:ext cx="457200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sz="2800" dirty="0"/>
                  <a:t>Higher the similarity between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800" dirty="0"/>
                  <a:t> , lower is the cross entropy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580" y="4398793"/>
                <a:ext cx="4572000" cy="1384995"/>
              </a:xfrm>
              <a:prstGeom prst="rect">
                <a:avLst/>
              </a:prstGeom>
              <a:blipFill>
                <a:blip r:embed="rId6"/>
                <a:stretch>
                  <a:fillRect l="-2800" t="-4405" r="-2000" b="-11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 flipV="1">
            <a:off x="673710" y="4040795"/>
            <a:ext cx="1" cy="19692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1310" y="60124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2784" y="612058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5166" y="243233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5282" y="4821088"/>
                <a:ext cx="4433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82" y="4821088"/>
                <a:ext cx="44334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775740" y="6094458"/>
                <a:ext cx="4433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40" y="6094458"/>
                <a:ext cx="443347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20984" y="396763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15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2" y="3763346"/>
            <a:ext cx="3783013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 Entropy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04665" y="1197770"/>
                <a:ext cx="9144000" cy="1944925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How similar is two distribution, 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For binary outcome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4665" y="1197770"/>
                <a:ext cx="9144000" cy="1944925"/>
              </a:xfrm>
              <a:blipFill rotWithShape="1">
                <a:blip r:embed="rId3"/>
                <a:stretch>
                  <a:fillRect l="-1200" t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25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322518"/>
                <a:ext cx="8184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𝑏𝑖𝑛𝑎𝑟𝑦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𝑐𝑟𝑜𝑠𝑠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𝑒𝑛𝑡𝑟𝑜𝑝𝑦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=−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log</m:t>
                    </m:r>
                    <m:r>
                      <a:rPr lang="en-US" sz="2000" i="1">
                        <a:latin typeface="Cambria Math"/>
                      </a:rPr>
                      <m:t>⁡(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log</m:t>
                    </m:r>
                    <m:r>
                      <a:rPr lang="en-US" sz="2000" i="1">
                        <a:latin typeface="Cambria Math"/>
                      </a:rPr>
                      <m:t>⁡(</m:t>
                    </m:r>
                    <m:r>
                      <a:rPr lang="en-US" sz="2000" b="0" i="1" smtClean="0">
                        <a:latin typeface="Cambria Math"/>
                      </a:rPr>
                      <m:t>1−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22518"/>
                <a:ext cx="8184035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98" t="-7576" r="-4989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54220" y="4332946"/>
                <a:ext cx="457200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sz="2800" dirty="0" smtClean="0"/>
                  <a:t>Higher the similarity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sz="28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800" dirty="0"/>
                  <a:t>, lower is the cross entropy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220" y="4332946"/>
                <a:ext cx="4572000" cy="1384995"/>
              </a:xfrm>
              <a:prstGeom prst="rect">
                <a:avLst/>
              </a:prstGeom>
              <a:blipFill rotWithShape="1">
                <a:blip r:embed="rId5"/>
                <a:stretch>
                  <a:fillRect l="-2800" t="-3965" r="-2000" b="-11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328175" y="5533275"/>
                <a:ext cx="8902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75" y="5533275"/>
                <a:ext cx="89024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26712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16200000">
                <a:off x="-257125" y="4337471"/>
                <a:ext cx="11274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57125" y="4337471"/>
                <a:ext cx="112746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6557" t="-50270" r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5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 - CE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With use of </a:t>
            </a:r>
            <a:r>
              <a:rPr lang="en-IN" b="1" dirty="0" smtClean="0"/>
              <a:t>sigmoid activation function </a:t>
            </a:r>
            <a:r>
              <a:rPr lang="en-IN" dirty="0" smtClean="0"/>
              <a:t>we restricted our outcome between 0 to 1; lets say probability</a:t>
            </a:r>
          </a:p>
          <a:p>
            <a:endParaRPr lang="en-IN" dirty="0" smtClean="0"/>
          </a:p>
          <a:p>
            <a:r>
              <a:rPr lang="en-IN" dirty="0" smtClean="0"/>
              <a:t>Our objective is to maximize the similarity between our target output and predicted out; that mean minimizing the cross entropy</a:t>
            </a:r>
          </a:p>
          <a:p>
            <a:endParaRPr lang="en-IN" dirty="0"/>
          </a:p>
          <a:p>
            <a:r>
              <a:rPr lang="en-IN" dirty="0" smtClean="0"/>
              <a:t> Binary cross entropy can be used for loss or cost or error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046" y="5401974"/>
                <a:ext cx="83635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𝐵𝑖𝑛𝑎𝑟𝑦</m:t>
                    </m:r>
                    <m:r>
                      <a:rPr lang="en-GB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𝑐𝑟𝑜𝑠𝑠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𝑒𝑛𝑡𝑟𝑜𝑝𝑦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=−</m:t>
                    </m:r>
                  </m:oMath>
                </a14:m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log</m:t>
                    </m:r>
                    <m:r>
                      <a:rPr lang="en-US" sz="2400" i="1">
                        <a:latin typeface="Cambria Math"/>
                      </a:rPr>
                      <m:t>⁡(</m:t>
                    </m:r>
                    <m:acc>
                      <m:accPr>
                        <m:chr m:val="̂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(1−</m:t>
                    </m:r>
                    <m:r>
                      <a:rPr lang="en-GB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log</m:t>
                    </m:r>
                    <m:r>
                      <a:rPr lang="en-US" sz="2400" i="1">
                        <a:latin typeface="Cambria Math"/>
                      </a:rPr>
                      <m:t>⁡(</m:t>
                    </m:r>
                    <m:r>
                      <a:rPr lang="en-US" sz="2400" b="0" i="1" smtClean="0">
                        <a:latin typeface="Cambria Math"/>
                      </a:rPr>
                      <m:t>1−</m:t>
                    </m:r>
                    <m:acc>
                      <m:accPr>
                        <m:chr m:val="̂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6" y="5401974"/>
                <a:ext cx="836350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19" t="-10526" r="-364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3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 - CE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27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6544" y="2996501"/>
                <a:ext cx="2057165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>
                              <a:latin typeface="Cambria Math"/>
                            </a:rPr>
                            <m:t>𝑬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  <m:r>
                            <a:rPr lang="en-I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4" y="2996501"/>
                <a:ext cx="2057165" cy="8712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48999" y="2742443"/>
                <a:ext cx="2532553" cy="667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GB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GB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999" y="2742443"/>
                <a:ext cx="2532553" cy="6675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4782378" y="2819862"/>
            <a:ext cx="4300" cy="339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62700" y="3766187"/>
                <a:ext cx="2230675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GB" i="1">
                              <a:latin typeface="Cambria Math"/>
                            </a:rPr>
                            <m:t>(1−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700" y="3766187"/>
                <a:ext cx="2230675" cy="6694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62259" y="1479047"/>
                <a:ext cx="1771191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GB" dirty="0" smtClean="0"/>
                  <a:t> ,</a:t>
                </a:r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259" y="1479047"/>
                <a:ext cx="1771191" cy="484941"/>
              </a:xfrm>
              <a:prstGeom prst="rect">
                <a:avLst/>
              </a:prstGeom>
              <a:blipFill rotWithShape="1">
                <a:blip r:embed="rId5"/>
                <a:stretch>
                  <a:fillRect r="-1718"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99282" y="1332964"/>
                <a:ext cx="2506071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GB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I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𝑛𝑚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82" y="1332964"/>
                <a:ext cx="2506071" cy="8712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03900" y="1834833"/>
                <a:ext cx="1275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 smtClean="0"/>
                  <a:t> ,</a:t>
                </a:r>
                <a:endParaRPr lang="en-GB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900" y="1834833"/>
                <a:ext cx="127573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3349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1203" y="1332964"/>
                <a:ext cx="44110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log</m:t>
                      </m:r>
                      <m:r>
                        <a:rPr lang="en-US" i="1">
                          <a:latin typeface="Cambria Math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 + </m:t>
                      </m:r>
                      <m:r>
                        <a:rPr lang="en-US" i="1">
                          <a:latin typeface="Cambria Math"/>
                        </a:rPr>
                        <m:t>(1−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log</m:t>
                      </m:r>
                      <m:r>
                        <a:rPr lang="en-US" i="1">
                          <a:latin typeface="Cambria Math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 )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3" y="1332964"/>
                <a:ext cx="4411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667" r="-580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876854" y="2593317"/>
            <a:ext cx="5170810" cy="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962701" y="4637248"/>
                <a:ext cx="3553793" cy="944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latin typeface="Cambria Math"/>
                            </a:rPr>
                            <m:t>𝜎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/>
                        </a:rPr>
                        <m:t>                        =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/>
                        </a:rPr>
                        <m:t>(1−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701" y="4637248"/>
                <a:ext cx="3553793" cy="944041"/>
              </a:xfrm>
              <a:prstGeom prst="rect">
                <a:avLst/>
              </a:prstGeom>
              <a:blipFill rotWithShape="1">
                <a:blip r:embed="rId9"/>
                <a:stretch>
                  <a:fillRect r="-3602" b="-45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026437" y="5718506"/>
                <a:ext cx="1403782" cy="665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37" y="5718506"/>
                <a:ext cx="1403782" cy="6650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27524" y="3972194"/>
                <a:ext cx="3327304" cy="66505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" y="3972194"/>
                <a:ext cx="3327304" cy="6650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85055" y="4693648"/>
                <a:ext cx="3812242" cy="9003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𝑛𝑚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5" y="4693648"/>
                <a:ext cx="3812242" cy="9003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1753" y="5871190"/>
                <a:ext cx="3812242" cy="37677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b="1" i="1" smtClean="0">
                          <a:latin typeface="Cambria Math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𝕏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IN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53" y="5871190"/>
                <a:ext cx="3812242" cy="376770"/>
              </a:xfrm>
              <a:prstGeom prst="rect">
                <a:avLst/>
              </a:prstGeom>
              <a:blipFill rotWithShape="1">
                <a:blip r:embed="rId13"/>
                <a:stretch>
                  <a:fillRect t="-1613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1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62129"/>
            <a:ext cx="9144000" cy="5233561"/>
          </a:xfrm>
        </p:spPr>
        <p:txBody>
          <a:bodyPr>
            <a:normAutofit/>
          </a:bodyPr>
          <a:lstStyle/>
          <a:p>
            <a:r>
              <a:rPr lang="en-GB" dirty="0" smtClean="0"/>
              <a:t>For </a:t>
            </a:r>
            <a:r>
              <a:rPr lang="en-GB" b="1" dirty="0" smtClean="0"/>
              <a:t>Binary Classification Problem</a:t>
            </a:r>
          </a:p>
          <a:p>
            <a:r>
              <a:rPr lang="en-GB" b="1" dirty="0" smtClean="0"/>
              <a:t>Sigmoid activation function </a:t>
            </a:r>
          </a:p>
          <a:p>
            <a:r>
              <a:rPr lang="en-GB" b="1" dirty="0" smtClean="0"/>
              <a:t>Binary cross entropy as cost function</a:t>
            </a:r>
          </a:p>
          <a:p>
            <a:r>
              <a:rPr lang="en-GB" b="1" dirty="0" smtClean="0"/>
              <a:t>Gradient descent based optimization..</a:t>
            </a:r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i="1" dirty="0" smtClean="0"/>
              <a:t>We can use other optimization technique…</a:t>
            </a:r>
            <a:endParaRPr lang="en-GB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28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5726" y="4722957"/>
                <a:ext cx="381224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26" y="4722957"/>
                <a:ext cx="3812242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03697" y="4702403"/>
                <a:ext cx="3812242" cy="37677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b="1" i="1" smtClean="0">
                          <a:latin typeface="Cambria Math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𝕏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IN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97" y="4702403"/>
                <a:ext cx="3812242" cy="376770"/>
              </a:xfrm>
              <a:prstGeom prst="rect">
                <a:avLst/>
              </a:prstGeom>
              <a:blipFill rotWithShape="1">
                <a:blip r:embed="rId3"/>
                <a:stretch>
                  <a:fillRect t="-1613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55634" y="3437671"/>
                <a:ext cx="1249637" cy="826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34" y="3437671"/>
                <a:ext cx="1249637" cy="8261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804346" y="3438186"/>
                <a:ext cx="2620909" cy="870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𝕏</m:t>
                    </m:r>
                    <m:r>
                      <a:rPr lang="en-IN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⋱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𝑁𝑀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/>
                  <a:t>,</a:t>
                </a:r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46" y="3438186"/>
                <a:ext cx="2620909" cy="870238"/>
              </a:xfrm>
              <a:prstGeom prst="rect">
                <a:avLst/>
              </a:prstGeom>
              <a:blipFill rotWithShape="1">
                <a:blip r:embed="rId5"/>
                <a:stretch>
                  <a:fillRect r="-18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303024" y="3348031"/>
                <a:ext cx="1230722" cy="100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/>
                        </a:rPr>
                        <m:t>𝒘</m:t>
                      </m:r>
                      <m:r>
                        <a:rPr lang="en-GB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024" y="3348031"/>
                <a:ext cx="1230722" cy="10054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882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Activation function and cost function</a:t>
            </a:r>
            <a:br>
              <a:rPr lang="en-IN" dirty="0" smtClean="0"/>
            </a:br>
            <a:r>
              <a:rPr lang="en-IN" dirty="0" smtClean="0"/>
              <a:t>selection (at output node)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Linear Regression (linear activation + MSE cost function)</a:t>
            </a:r>
          </a:p>
          <a:p>
            <a:pPr marL="457200" lvl="1" indent="0">
              <a:buNone/>
            </a:pPr>
            <a:endParaRPr lang="en-GB" i="1" dirty="0" smtClean="0">
              <a:latin typeface="Cambria Math" panose="02040503050406030204" pitchFamily="18" charset="0"/>
            </a:endParaRP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Useful for </a:t>
            </a:r>
            <a:r>
              <a:rPr lang="en-IN" b="1" dirty="0" smtClean="0"/>
              <a:t>regression</a:t>
            </a:r>
            <a:r>
              <a:rPr lang="en-IN" dirty="0" smtClean="0"/>
              <a:t> or function approximation for unbounded continuous outcome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 smtClean="0"/>
              <a:t> Logistic Regression (sigmoid activation + BCE cost function)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Useful </a:t>
            </a:r>
            <a:r>
              <a:rPr lang="en-IN" dirty="0"/>
              <a:t>for </a:t>
            </a:r>
            <a:r>
              <a:rPr lang="en-IN" b="1" dirty="0"/>
              <a:t>classification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 smtClean="0"/>
              <a:t> Regression (</a:t>
            </a:r>
            <a:r>
              <a:rPr lang="en-IN" sz="2800" dirty="0"/>
              <a:t>sigmoid activation </a:t>
            </a:r>
            <a:r>
              <a:rPr lang="en-IN" sz="2800" dirty="0" smtClean="0"/>
              <a:t>+ MSE cost function)</a:t>
            </a:r>
            <a:endParaRPr lang="en-IN" sz="2800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29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09078" y="1911957"/>
                <a:ext cx="381224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078" y="1911957"/>
                <a:ext cx="3812242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09078" y="3962168"/>
                <a:ext cx="381224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078" y="3962168"/>
                <a:ext cx="381224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557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95342" y="5837381"/>
                <a:ext cx="381224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342" y="5837381"/>
                <a:ext cx="381224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-112148" y="114044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✔</a:t>
            </a:r>
            <a:endParaRPr lang="en-GB" sz="3600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31498" y="497824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2804" y="3171643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✔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7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/ Classification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Regression: modelling </a:t>
                </a:r>
                <a:r>
                  <a:rPr lang="en-US" dirty="0"/>
                  <a:t>technique which investigates the </a:t>
                </a:r>
                <a:r>
                  <a:rPr lang="en-US" dirty="0" smtClean="0"/>
                  <a:t>relationship </a:t>
                </a:r>
                <a:r>
                  <a:rPr lang="en-US" dirty="0"/>
                  <a:t>between a </a:t>
                </a:r>
                <a:r>
                  <a:rPr lang="en-US" b="1" dirty="0"/>
                  <a:t>dependent </a:t>
                </a:r>
                <a:r>
                  <a:rPr lang="en-US" dirty="0"/>
                  <a:t>(target) and </a:t>
                </a:r>
                <a:r>
                  <a:rPr lang="en-US" b="1" dirty="0"/>
                  <a:t>independent variable (s</a:t>
                </a:r>
                <a:r>
                  <a:rPr lang="en-US" b="1" dirty="0" smtClean="0"/>
                  <a:t>), </a:t>
                </a:r>
                <a:r>
                  <a:rPr lang="en-US" dirty="0" smtClean="0"/>
                  <a:t>such that dependent variable can be predicted given independent variable</a:t>
                </a:r>
              </a:p>
              <a:p>
                <a:endParaRPr lang="en-US" b="1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</a:rPr>
                          <m:t>𝐷</m:t>
                        </m:r>
                        <m:r>
                          <a:rPr lang="en-IN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b="1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/>
                  <a:t>INPUT: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 number of independent variable(s)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GB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smtClean="0"/>
                  <a:t> one (or more) dependent variable</a:t>
                </a:r>
              </a:p>
              <a:p>
                <a:pPr marL="685800" lvl="2">
                  <a:spcBef>
                    <a:spcPts val="1000"/>
                  </a:spcBef>
                </a:pPr>
                <a:endParaRPr lang="en-IN" b="1" dirty="0" smtClean="0"/>
              </a:p>
              <a:p>
                <a:r>
                  <a:rPr lang="en-IN" b="1" dirty="0" smtClean="0"/>
                  <a:t>Learning</a:t>
                </a:r>
                <a:r>
                  <a:rPr lang="en-IN" dirty="0" smtClean="0"/>
                  <a:t> </a:t>
                </a:r>
                <a:r>
                  <a:rPr lang="en-IN" dirty="0"/>
                  <a:t>: learn mapping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𝑓</m:t>
                    </m:r>
                    <m:r>
                      <a:rPr lang="en-I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→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dirty="0"/>
                  <a:t> given dataset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𝐷</m:t>
                    </m:r>
                  </m:oMath>
                </a14:m>
                <a:endParaRPr lang="en-IN" dirty="0"/>
              </a:p>
              <a:p>
                <a:r>
                  <a:rPr lang="en-US" b="1" dirty="0" smtClean="0"/>
                  <a:t>Dependent variable: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Independent variable: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00" t="-2491" r="-1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</a:t>
            </a:fld>
            <a:endParaRPr lang="en-IN"/>
          </a:p>
        </p:txBody>
      </p:sp>
      <p:sp>
        <p:nvSpPr>
          <p:cNvPr id="6" name="AutoShape 2" descr="Image result fo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Linear Regression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4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39630" y="1375353"/>
                <a:ext cx="1131142" cy="826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630" y="1375353"/>
                <a:ext cx="1131142" cy="8261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13534" y="2849988"/>
                <a:ext cx="17567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534" y="2849988"/>
                <a:ext cx="175676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76703" y="1590134"/>
            <a:ext cx="329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Given  observation or data points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56842" y="1362700"/>
                <a:ext cx="1225656" cy="824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42" y="1362700"/>
                <a:ext cx="1225656" cy="824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305380" y="4688178"/>
                <a:ext cx="1537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380" y="4688178"/>
                <a:ext cx="153779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57216" y="5057510"/>
                <a:ext cx="1385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𝑚𝑥</m:t>
                      </m:r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r>
                        <a:rPr lang="en-GB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16" y="5057510"/>
                <a:ext cx="138595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120" y="3308096"/>
            <a:ext cx="3773487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Linear Regression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5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26090" y="3350812"/>
                <a:ext cx="2300630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</a:rPr>
                        <m:t>𝑦</m:t>
                      </m:r>
                      <m:r>
                        <a:rPr lang="en-IN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I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90" y="3350812"/>
                <a:ext cx="2300630" cy="8712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992" y="2634100"/>
            <a:ext cx="3718122" cy="3858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3085" t="-15521" r="33085" b="18294"/>
          <a:stretch/>
        </p:blipFill>
        <p:spPr>
          <a:xfrm>
            <a:off x="7010675" y="3944267"/>
            <a:ext cx="1939637" cy="31865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7182408" y="3736729"/>
            <a:ext cx="185964" cy="18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795053" y="1406589"/>
                <a:ext cx="1249637" cy="826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053" y="1406589"/>
                <a:ext cx="1249637" cy="8261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0" y="1634985"/>
            <a:ext cx="3389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Given observations or data points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386811" y="1419443"/>
                <a:ext cx="2371290" cy="824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811" y="1419443"/>
                <a:ext cx="2371290" cy="824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1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94" y="1107341"/>
            <a:ext cx="3771588" cy="297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Least Square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481515" y="2312132"/>
                <a:ext cx="26691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𝑒𝑟𝑟𝑜𝑟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515" y="2312132"/>
                <a:ext cx="26691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557" r="-4338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43117" y="4163022"/>
                <a:ext cx="74095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𝑓𝑖𝑛𝑑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𝑡h𝑒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𝑏𝑒𝑠𝑡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𝑓𝑖𝑡𝑖𝑛𝑔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𝑚𝑜𝑑𝑒𝑙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𝑙𝑖𝑛𝑒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𝑝𝑙𝑎𝑛𝑒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𝑜𝑟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h𝑦𝑝𝑒𝑟𝑝𝑙𝑎𝑛𝑒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𝑡h𝑎𝑡</m:t>
                      </m:r>
                      <m:r>
                        <a:rPr lang="en-GB" b="0" i="1" smtClean="0">
                          <a:latin typeface="Cambria Math"/>
                        </a:rPr>
                        <m:t>  </m:t>
                      </m:r>
                      <m:r>
                        <a:rPr lang="en-GB" b="0" i="1" smtClean="0">
                          <a:latin typeface="Cambria Math"/>
                        </a:rPr>
                        <m:t>𝑚𝑖𝑛𝑖𝑚𝑖𝑧𝑒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𝑡h𝑒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𝑎𝑝𝑝𝑟𝑜𝑥𝑖𝑚𝑎𝑡𝑖𝑜𝑛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𝑒𝑟𝑟𝑜𝑟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𝑜𝑟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𝑙𝑜𝑠𝑠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𝑜𝑟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𝐶𝑂𝑆𝑇</m:t>
                      </m:r>
                      <m:r>
                        <a:rPr lang="en-GB" b="0" i="1" smtClean="0">
                          <a:latin typeface="Cambria Math"/>
                        </a:rPr>
                        <m:t> (</m:t>
                      </m:r>
                      <m:r>
                        <a:rPr lang="en-GB" b="1" i="1" smtClean="0">
                          <a:latin typeface="Cambria Math"/>
                        </a:rPr>
                        <m:t>𝑬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17" y="4163022"/>
                <a:ext cx="7409593" cy="646331"/>
              </a:xfrm>
              <a:prstGeom prst="rect">
                <a:avLst/>
              </a:prstGeom>
              <a:blipFill rotWithShape="1"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19988" y="4972124"/>
                <a:ext cx="2905475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𝑬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88" y="4972124"/>
                <a:ext cx="2905475" cy="8712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94351" y="5986495"/>
                <a:ext cx="4756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𝑡h𝑎𝑡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𝑚𝑒𝑎𝑛𝑠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𝑓𝑖𝑛𝑑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such</m:t>
                      </m:r>
                      <m:r>
                        <a:rPr lang="en-GB" b="0" i="0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𝑡h𝑎𝑡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𝑖𝑡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𝑚𝑖𝑛𝑖𝑚𝑖𝑧𝑒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𝑬</m:t>
                      </m:r>
                    </m:oMath>
                  </m:oMathPara>
                </a14:m>
                <a:endParaRPr lang="en-GB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351" y="5986495"/>
                <a:ext cx="475675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0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Least Square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7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43460" y="1426311"/>
                <a:ext cx="1249637" cy="826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60" y="1426311"/>
                <a:ext cx="1249637" cy="8261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41712" y="3326079"/>
                <a:ext cx="2620909" cy="870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𝕏</m:t>
                    </m:r>
                    <m:r>
                      <a:rPr lang="en-IN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⋱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𝑁𝑀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/>
                  <a:t>,</a:t>
                </a:r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12" y="3326079"/>
                <a:ext cx="2620909" cy="870238"/>
              </a:xfrm>
              <a:prstGeom prst="rect">
                <a:avLst/>
              </a:prstGeom>
              <a:blipFill rotWithShape="1">
                <a:blip r:embed="rId3"/>
                <a:stretch>
                  <a:fillRect r="-18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947524" y="3258496"/>
                <a:ext cx="1230722" cy="100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/>
                        </a:rPr>
                        <m:t>𝒘</m:t>
                      </m:r>
                      <m:r>
                        <a:rPr lang="en-GB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524" y="3258496"/>
                <a:ext cx="1230722" cy="10054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27295" y="1412553"/>
                <a:ext cx="2371290" cy="824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295" y="1412553"/>
                <a:ext cx="2371290" cy="824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66721" y="4909613"/>
                <a:ext cx="242585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IN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I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𝑖𝑚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21" y="4909613"/>
                <a:ext cx="2425857" cy="8712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87726" y="5200057"/>
                <a:ext cx="1022267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IN" i="1">
                          <a:latin typeface="Cambria Math"/>
                        </a:rPr>
                        <m:t>𝕏</m:t>
                      </m:r>
                      <m:r>
                        <a:rPr lang="en-GB" b="1" i="1"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26" y="5200057"/>
                <a:ext cx="1022267" cy="376770"/>
              </a:xfrm>
              <a:prstGeom prst="rect">
                <a:avLst/>
              </a:prstGeom>
              <a:blipFill rotWithShape="1">
                <a:blip r:embed="rId7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843882" y="5199254"/>
                <a:ext cx="510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82" y="5199254"/>
                <a:ext cx="5100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62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Least Square / Mean Square Error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8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26248" y="2343403"/>
                <a:ext cx="4284763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GB" b="1" i="1">
                              <a:latin typeface="Cambria Math"/>
                            </a:rPr>
                            <m:t>𝑴𝑺𝑬</m:t>
                          </m:r>
                        </m:sub>
                      </m:sSub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IN" dirty="0"/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48" y="2343403"/>
                <a:ext cx="4284763" cy="8712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3368" y="3460623"/>
                <a:ext cx="5923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𝑓𝑖𝑛𝑑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b="1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such</m:t>
                      </m:r>
                      <m:r>
                        <a:rPr lang="en-GB" b="0" i="0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𝑡h𝑎𝑡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𝑖𝑡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𝑚𝑖𝑛𝑖𝑚𝑖𝑧𝑒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GB" b="1" i="1">
                              <a:latin typeface="Cambria Math"/>
                            </a:rPr>
                            <m:t>𝑴𝑺𝑬</m:t>
                          </m:r>
                        </m:sub>
                      </m:sSub>
                    </m:oMath>
                  </m:oMathPara>
                </a14:m>
                <a:endParaRPr lang="en-GB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68" y="3460623"/>
                <a:ext cx="592389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09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43368" y="4645951"/>
                <a:ext cx="2269035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GB" b="0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𝑬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𝒘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68" y="4645951"/>
                <a:ext cx="2269035" cy="6182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6248" y="1271005"/>
                <a:ext cx="274940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𝑴𝑺𝑬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48" y="1271005"/>
                <a:ext cx="2749406" cy="8712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43368" y="5563344"/>
                <a:ext cx="7807195" cy="940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b="0" i="1" smtClean="0">
                          <a:latin typeface="Cambria Math"/>
                        </a:rPr>
                        <m:t>, 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b="0" i="1" smtClean="0">
                          <a:latin typeface="Cambria Math"/>
                        </a:rPr>
                        <m:t>, 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i="1">
                          <a:latin typeface="Cambria Math"/>
                        </a:rPr>
                        <m:t>,  </m:t>
                      </m:r>
                      <m:r>
                        <a:rPr lang="en-GB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    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68" y="5563344"/>
                <a:ext cx="7807195" cy="9405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6248" y="3997735"/>
                <a:ext cx="5923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h𝑒𝑟𝑒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GB" b="1" i="1">
                            <a:latin typeface="Cambria Math"/>
                          </a:rPr>
                          <m:t>𝑴𝑺𝑬</m:t>
                        </m:r>
                      </m:sub>
                    </m:sSub>
                  </m:oMath>
                </a14:m>
                <a:r>
                  <a:rPr lang="en-GB" i="1" dirty="0" smtClean="0">
                    <a:latin typeface="Cambria Math"/>
                  </a:rPr>
                  <a:t> is the quadratic convex function 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𝑎𝑡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𝑚𝑖𝑛𝑖𝑚𝑎𝑙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𝑒𝑟𝑟𝑜𝑟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𝑝𝑜𝑖𝑛𝑡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𝑓𝑜𝑟</m:t>
                        </m:r>
                        <m:sSup>
                          <m:sSup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GB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/>
                      </a:rPr>
                      <m:t>𝑠𝑙𝑜𝑝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𝑜𝑓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𝑒𝑟𝑟𝑜𝑟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𝑓𝑢𝑛𝑐𝑖𝑡𝑜𝑛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𝑏𝑒𝑐𝑜𝑚𝑒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𝑧𝑒𝑟𝑜</m:t>
                    </m:r>
                  </m:oMath>
                </a14:m>
                <a:endParaRPr lang="en-GB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48" y="3997735"/>
                <a:ext cx="5923891" cy="646331"/>
              </a:xfrm>
              <a:prstGeom prst="rect">
                <a:avLst/>
              </a:prstGeom>
              <a:blipFill rotWithShape="1">
                <a:blip r:embed="rId7"/>
                <a:stretch>
                  <a:fillRect t="-5660" r="-20370"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53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Least Square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9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77060" y="1864106"/>
                <a:ext cx="402353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𝑬</m:t>
                      </m:r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𝑀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=2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IN" dirty="0"/>
                                <m:t>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60" y="1864106"/>
                <a:ext cx="4023537" cy="8712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52946" y="2909708"/>
                <a:ext cx="6580909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𝑬</m:t>
                          </m:r>
                        </m:num>
                        <m:den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IN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2∙[</m:t>
                              </m:r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n-I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)] ∙(−1)=0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46" y="2909708"/>
                <a:ext cx="6580909" cy="8712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77060" y="4140470"/>
                <a:ext cx="6220691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𝑬</m:t>
                          </m:r>
                        </m:num>
                        <m:den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IN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2∙[</m:t>
                              </m:r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n-I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)] ∙(−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a:rPr lang="en-IN" b="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60" y="4140470"/>
                <a:ext cx="6220691" cy="8712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35496" y="5371232"/>
                <a:ext cx="6262255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𝑬</m:t>
                          </m:r>
                        </m:num>
                        <m:den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IN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2∙[</m:t>
                              </m:r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n-I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)] ∙(−</m:t>
                          </m:r>
                          <m:sSub>
                            <m:sSubPr>
                              <m:ctrlPr>
                                <a:rPr lang="en-I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a:rPr lang="en-IN" b="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496" y="5371232"/>
                <a:ext cx="6262255" cy="8712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77060" y="1312017"/>
                <a:ext cx="15362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/>
                            </a:rPr>
                            <m:t>𝑀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=2</m:t>
                          </m:r>
                        </m:sup>
                      </m:sSup>
                      <m:r>
                        <a:rPr lang="en-IN" i="1">
                          <a:latin typeface="Cambria Math"/>
                        </a:rPr>
                        <m:t>→</m:t>
                      </m:r>
                      <m:r>
                        <a:rPr lang="en-GB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60" y="1312017"/>
                <a:ext cx="153625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76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3114</TotalTime>
  <Words>583</Words>
  <Application>Microsoft Office PowerPoint</Application>
  <PresentationFormat>On-screen Show (4:3)</PresentationFormat>
  <Paragraphs>278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Bookman Old Style</vt:lpstr>
      <vt:lpstr>Calibri</vt:lpstr>
      <vt:lpstr>Calibri Light</vt:lpstr>
      <vt:lpstr>Cambria Math</vt:lpstr>
      <vt:lpstr>Times New Roman</vt:lpstr>
      <vt:lpstr>Office Theme</vt:lpstr>
      <vt:lpstr>LINEAR and LOGISTIC REGRESSION / CLASSIFICATION  </vt:lpstr>
      <vt:lpstr>Machine Learning / Deep Learning</vt:lpstr>
      <vt:lpstr>Regression / Classification</vt:lpstr>
      <vt:lpstr>Simple Linear Regression</vt:lpstr>
      <vt:lpstr>Multiple Linear Regression</vt:lpstr>
      <vt:lpstr>Least Square</vt:lpstr>
      <vt:lpstr>Least Square</vt:lpstr>
      <vt:lpstr>Least Square / Mean Square Error</vt:lpstr>
      <vt:lpstr>Least Square</vt:lpstr>
      <vt:lpstr>Least Square</vt:lpstr>
      <vt:lpstr>Least Square</vt:lpstr>
      <vt:lpstr>Least Square</vt:lpstr>
      <vt:lpstr>Least Square</vt:lpstr>
      <vt:lpstr>Least Square</vt:lpstr>
      <vt:lpstr>Logistic Regression/Classification</vt:lpstr>
      <vt:lpstr>Sigmoid Function</vt:lpstr>
      <vt:lpstr>Logistic Regression</vt:lpstr>
      <vt:lpstr>Logistic Regression</vt:lpstr>
      <vt:lpstr>Logistic regression</vt:lpstr>
      <vt:lpstr>Logistic Regression - MSE</vt:lpstr>
      <vt:lpstr>Logistic Regression - MSE</vt:lpstr>
      <vt:lpstr>Logistic Regression - MSE</vt:lpstr>
      <vt:lpstr>Entropy</vt:lpstr>
      <vt:lpstr>Cross Entropy</vt:lpstr>
      <vt:lpstr>Cross Entropy</vt:lpstr>
      <vt:lpstr>Logistic Regression - CE</vt:lpstr>
      <vt:lpstr>Logistic Regression - CE</vt:lpstr>
      <vt:lpstr>Logistic Regression</vt:lpstr>
      <vt:lpstr>Activation function and cost function selection (at output node)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172</cp:revision>
  <dcterms:created xsi:type="dcterms:W3CDTF">2019-07-24T10:14:56Z</dcterms:created>
  <dcterms:modified xsi:type="dcterms:W3CDTF">2024-01-30T04:14:24Z</dcterms:modified>
</cp:coreProperties>
</file>