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Roboto Medium"/>
      <p:regular r:id="rId26"/>
      <p:bold r:id="rId27"/>
      <p:italic r:id="rId28"/>
      <p:boldItalic r:id="rId29"/>
    </p:embeddedFont>
    <p:embeddedFont>
      <p:font typeface="Roboto Ligh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edium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RobotoMedium-italic.fntdata"/><Relationship Id="rId27" Type="http://schemas.openxmlformats.org/officeDocument/2006/relationships/font" Target="fonts/Roboto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Light-bold.fntdata"/><Relationship Id="rId30" Type="http://schemas.openxmlformats.org/officeDocument/2006/relationships/font" Target="fonts/RobotoLight-regular.fntdata"/><Relationship Id="rId11" Type="http://schemas.openxmlformats.org/officeDocument/2006/relationships/slide" Target="slides/slide6.xml"/><Relationship Id="rId33" Type="http://schemas.openxmlformats.org/officeDocument/2006/relationships/font" Target="fonts/RobotoLight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Ligh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430d0f3b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430d0f3b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7c214d89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147c214d893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4e931422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144e9314222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47c214d89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147c214d893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4e931422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44e9314222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5ab1fdc5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145ab1fdc5c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45ab1fdc5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145ab1fdc5c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37ea8399f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37ea8399f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44d8f3fd0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144d8f3fd0d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47c214d8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147c214d89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7c214d89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147c214d893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7c214d89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147c214d893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44e93142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144e931422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7c214d89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147c214d893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7c214d89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147c214d893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4e931422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144e9314222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258450" y="4013625"/>
            <a:ext cx="26271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Arpit Rana</a:t>
            </a:r>
            <a:endParaRPr i="0" sz="1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11</a:t>
            </a:r>
            <a:r>
              <a:rPr baseline="30000" lang="en">
                <a:latin typeface="Roboto Light"/>
                <a:ea typeface="Roboto Light"/>
                <a:cs typeface="Roboto Light"/>
                <a:sym typeface="Roboto Light"/>
              </a:rPr>
              <a:t>th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 Aug 2023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8125" y="1077887"/>
            <a:ext cx="1024349" cy="1020213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838350" y="234100"/>
            <a:ext cx="5466000" cy="492600"/>
          </a:xfrm>
          <a:prstGeom prst="rect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IT496: Introduction to Data Mining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7" name="Google Shape;57;p13"/>
          <p:cNvCxnSpPr/>
          <p:nvPr/>
        </p:nvCxnSpPr>
        <p:spPr>
          <a:xfrm>
            <a:off x="932900" y="4862750"/>
            <a:ext cx="7294800" cy="0"/>
          </a:xfrm>
          <a:prstGeom prst="straightConnector1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13"/>
          <p:cNvSpPr txBox="1"/>
          <p:nvPr/>
        </p:nvSpPr>
        <p:spPr>
          <a:xfrm>
            <a:off x="3466500" y="2344563"/>
            <a:ext cx="221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Light"/>
                <a:ea typeface="Roboto Light"/>
                <a:cs typeface="Roboto Light"/>
                <a:sym typeface="Roboto Light"/>
              </a:rPr>
              <a:t>Lab</a:t>
            </a:r>
            <a:r>
              <a:rPr lang="en" sz="2000">
                <a:latin typeface="Roboto Light"/>
                <a:ea typeface="Roboto Light"/>
                <a:cs typeface="Roboto Light"/>
                <a:sym typeface="Roboto Light"/>
              </a:rPr>
              <a:t> - 02</a:t>
            </a:r>
            <a:endParaRPr sz="20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1952250" y="2789463"/>
            <a:ext cx="523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edium"/>
                <a:ea typeface="Roboto Medium"/>
                <a:cs typeface="Roboto Medium"/>
                <a:sym typeface="Roboto Medium"/>
              </a:rPr>
              <a:t>Data Preprocessing</a:t>
            </a:r>
            <a:endParaRPr sz="24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/>
        </p:nvSpPr>
        <p:spPr>
          <a:xfrm>
            <a:off x="538300" y="210675"/>
            <a:ext cx="7989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Data Integration</a:t>
            </a:r>
            <a:endParaRPr b="1" sz="1800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1" name="Google Shape;141;p22"/>
          <p:cNvCxnSpPr/>
          <p:nvPr/>
        </p:nvCxnSpPr>
        <p:spPr>
          <a:xfrm>
            <a:off x="538200" y="182766"/>
            <a:ext cx="7989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22"/>
          <p:cNvCxnSpPr/>
          <p:nvPr/>
        </p:nvCxnSpPr>
        <p:spPr>
          <a:xfrm>
            <a:off x="538200" y="586622"/>
            <a:ext cx="7989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22"/>
          <p:cNvCxnSpPr/>
          <p:nvPr/>
        </p:nvCxnSpPr>
        <p:spPr>
          <a:xfrm>
            <a:off x="567150" y="4803600"/>
            <a:ext cx="7989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22"/>
          <p:cNvSpPr txBox="1"/>
          <p:nvPr/>
        </p:nvSpPr>
        <p:spPr>
          <a:xfrm>
            <a:off x="538300" y="689175"/>
            <a:ext cx="7989900" cy="38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Medium"/>
                <a:ea typeface="Roboto Medium"/>
                <a:cs typeface="Roboto Medium"/>
                <a:sym typeface="Roboto Medium"/>
              </a:rPr>
              <a:t>Entity Identification Problem</a:t>
            </a:r>
            <a:endParaRPr sz="13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Some attributes representing a given concept may have different names in different databases, 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e.g., customer_id </a:t>
            </a:r>
            <a:r>
              <a:rPr i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cust_number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Using metadata: name, meaning, data type, permitted value range, and null rules; entities can be identified.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latin typeface="Roboto Medium"/>
                <a:ea typeface="Roboto Medium"/>
                <a:cs typeface="Roboto Medium"/>
                <a:sym typeface="Roboto Medium"/>
              </a:rPr>
              <a:t>Redundancy</a:t>
            </a:r>
            <a:endParaRPr sz="13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just">
              <a:spcBef>
                <a:spcPts val="100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An attribute can be redundant if it can be derived from another attribute or set of attributes.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Using correlation analysis, redundancies at the attribute level can be detected.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latin typeface="Roboto Medium"/>
                <a:ea typeface="Roboto Medium"/>
                <a:cs typeface="Roboto Medium"/>
                <a:sym typeface="Roboto Medium"/>
              </a:rPr>
              <a:t>Tuple Duplication</a:t>
            </a:r>
            <a:endParaRPr sz="13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just">
              <a:spcBef>
                <a:spcPts val="100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Duplicate tuples (records) need to be identified and removed.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latin typeface="Roboto Medium"/>
                <a:ea typeface="Roboto Medium"/>
                <a:cs typeface="Roboto Medium"/>
                <a:sym typeface="Roboto Medium"/>
              </a:rPr>
              <a:t>Data Value Conflict Detection and Resolution</a:t>
            </a:r>
            <a:endParaRPr sz="13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just">
              <a:spcBef>
                <a:spcPts val="100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Unit of values need to be same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/>
        </p:nvSpPr>
        <p:spPr>
          <a:xfrm>
            <a:off x="538300" y="210675"/>
            <a:ext cx="7989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Data Reduction</a:t>
            </a:r>
            <a:endParaRPr b="1" sz="1800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Google Shape;150;p23"/>
          <p:cNvCxnSpPr/>
          <p:nvPr/>
        </p:nvCxnSpPr>
        <p:spPr>
          <a:xfrm>
            <a:off x="538200" y="182766"/>
            <a:ext cx="7989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3"/>
          <p:cNvCxnSpPr/>
          <p:nvPr/>
        </p:nvCxnSpPr>
        <p:spPr>
          <a:xfrm>
            <a:off x="538200" y="586622"/>
            <a:ext cx="7989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3"/>
          <p:cNvCxnSpPr/>
          <p:nvPr/>
        </p:nvCxnSpPr>
        <p:spPr>
          <a:xfrm>
            <a:off x="567150" y="4803600"/>
            <a:ext cx="7989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p23"/>
          <p:cNvSpPr txBox="1"/>
          <p:nvPr/>
        </p:nvSpPr>
        <p:spPr>
          <a:xfrm>
            <a:off x="538300" y="689175"/>
            <a:ext cx="7989900" cy="3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It obtains a reduced representation of the dataset that is much smaller in volume, yet produces the same (or almost the same) analytical results.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It includes the following strategies.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Dimensionality Reduction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, reducing the number of (non-essential) attributes (e.g., PCA, SVD)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Numerosity Reduction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, reduces the number of instances in the dataset (e.g., </a:t>
            </a:r>
            <a:r>
              <a:rPr i="1" lang="en">
                <a:latin typeface="Roboto Medium"/>
                <a:ea typeface="Roboto Medium"/>
                <a:cs typeface="Roboto Medium"/>
                <a:sym typeface="Roboto Medium"/>
              </a:rPr>
              <a:t>sampling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, clustering)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/>
        </p:nvSpPr>
        <p:spPr>
          <a:xfrm>
            <a:off x="538300" y="210675"/>
            <a:ext cx="7989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Data Reduction</a:t>
            </a:r>
            <a:endParaRPr b="1" sz="1800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9" name="Google Shape;159;p24"/>
          <p:cNvCxnSpPr/>
          <p:nvPr/>
        </p:nvCxnSpPr>
        <p:spPr>
          <a:xfrm>
            <a:off x="538200" y="182766"/>
            <a:ext cx="7989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24"/>
          <p:cNvCxnSpPr/>
          <p:nvPr/>
        </p:nvCxnSpPr>
        <p:spPr>
          <a:xfrm>
            <a:off x="538200" y="586622"/>
            <a:ext cx="7989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4"/>
          <p:cNvCxnSpPr/>
          <p:nvPr/>
        </p:nvCxnSpPr>
        <p:spPr>
          <a:xfrm>
            <a:off x="567150" y="4803600"/>
            <a:ext cx="7989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Google Shape;162;p24"/>
          <p:cNvSpPr txBox="1"/>
          <p:nvPr/>
        </p:nvSpPr>
        <p:spPr>
          <a:xfrm>
            <a:off x="538300" y="689175"/>
            <a:ext cx="5010600" cy="3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Sampling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Let dataset </a:t>
            </a: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D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contains </a:t>
            </a: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N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tuples. The most common ways to sample </a:t>
            </a:r>
            <a:r>
              <a:rPr lang="en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D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for data reduction are -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Simple random sample without replacement (</a:t>
            </a: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SRSWOR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) of size </a:t>
            </a: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s (s &lt; N)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Simple random sample with replacement (</a:t>
            </a:r>
            <a:r>
              <a:rPr lang="en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SRSWR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of size </a:t>
            </a:r>
            <a:r>
              <a:rPr lang="en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s (s &lt; N)</a:t>
            </a:r>
            <a:endParaRPr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Cluster sample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If the tuples in </a:t>
            </a:r>
            <a:r>
              <a:rPr lang="en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D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are grouped into </a:t>
            </a:r>
            <a:r>
              <a:rPr lang="en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M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mutually disjoint “clusters,” then an SRS of </a:t>
            </a:r>
            <a:r>
              <a:rPr lang="en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s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clusters can be obtained, where </a:t>
            </a:r>
            <a:r>
              <a:rPr lang="en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s &lt; M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Stratified sample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If </a:t>
            </a:r>
            <a:r>
              <a:rPr lang="en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D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divided into mutually disjoint parts called </a:t>
            </a:r>
            <a:r>
              <a:rPr i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strata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 stratified sample of </a:t>
            </a:r>
            <a:r>
              <a:rPr lang="en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D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generated by obtaining an SRS at each stratum.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3" name="Google Shape;163;p24"/>
          <p:cNvPicPr preferRelativeResize="0"/>
          <p:nvPr/>
        </p:nvPicPr>
        <p:blipFill rotWithShape="1">
          <a:blip r:embed="rId3">
            <a:alphaModFix/>
          </a:blip>
          <a:srcRect b="75034" l="20534" r="7816" t="0"/>
          <a:stretch/>
        </p:blipFill>
        <p:spPr>
          <a:xfrm>
            <a:off x="5927350" y="677150"/>
            <a:ext cx="2441949" cy="1103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4"/>
          <p:cNvPicPr preferRelativeResize="0"/>
          <p:nvPr/>
        </p:nvPicPr>
        <p:blipFill rotWithShape="1">
          <a:blip r:embed="rId3">
            <a:alphaModFix/>
          </a:blip>
          <a:srcRect b="44053" l="0" r="0" t="25550"/>
          <a:stretch/>
        </p:blipFill>
        <p:spPr>
          <a:xfrm>
            <a:off x="5681900" y="1902963"/>
            <a:ext cx="2799426" cy="1103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4"/>
          <p:cNvPicPr preferRelativeResize="0"/>
          <p:nvPr/>
        </p:nvPicPr>
        <p:blipFill rotWithShape="1">
          <a:blip r:embed="rId3">
            <a:alphaModFix/>
          </a:blip>
          <a:srcRect b="0" l="17450" r="0" t="57388"/>
          <a:stretch/>
        </p:blipFill>
        <p:spPr>
          <a:xfrm>
            <a:off x="6054800" y="3130388"/>
            <a:ext cx="2314500" cy="154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/>
        </p:nvSpPr>
        <p:spPr>
          <a:xfrm>
            <a:off x="538300" y="210675"/>
            <a:ext cx="7989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Data Transformation</a:t>
            </a:r>
            <a:endParaRPr b="1" sz="1800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1" name="Google Shape;171;p25"/>
          <p:cNvCxnSpPr/>
          <p:nvPr/>
        </p:nvCxnSpPr>
        <p:spPr>
          <a:xfrm>
            <a:off x="538200" y="182766"/>
            <a:ext cx="7989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25"/>
          <p:cNvCxnSpPr/>
          <p:nvPr/>
        </p:nvCxnSpPr>
        <p:spPr>
          <a:xfrm>
            <a:off x="538200" y="586622"/>
            <a:ext cx="7989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25"/>
          <p:cNvCxnSpPr/>
          <p:nvPr/>
        </p:nvCxnSpPr>
        <p:spPr>
          <a:xfrm>
            <a:off x="567150" y="4803600"/>
            <a:ext cx="7989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Google Shape;174;p25"/>
          <p:cNvSpPr txBox="1"/>
          <p:nvPr/>
        </p:nvSpPr>
        <p:spPr>
          <a:xfrm>
            <a:off x="538300" y="689175"/>
            <a:ext cx="79899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forms of Data Transformation are -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Normalization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where the attribute data are scaled so as to fall within a smaller range, such as −1.0 to 1.0, or 0.0 to 1.0.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Discretization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where the raw values of a numeric attribute (e.g., age) are replaced by interval labels (e.g., 0–10, 11–20, etc.) or conceptual labels (e.g., youth, adult, senior).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SzPts val="1400"/>
              <a:buFont typeface="Roboto Medium"/>
              <a:buChar char="●"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Concept Hierarchy Generation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where attributes such as </a:t>
            </a:r>
            <a:r>
              <a:rPr i="1" lang="en">
                <a:latin typeface="Roboto Light"/>
                <a:ea typeface="Roboto Light"/>
                <a:cs typeface="Roboto Light"/>
                <a:sym typeface="Roboto Light"/>
              </a:rPr>
              <a:t>street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can be generalized to higher-level concepts, like </a:t>
            </a:r>
            <a:r>
              <a:rPr i="1" lang="en">
                <a:latin typeface="Roboto Light"/>
                <a:ea typeface="Roboto Light"/>
                <a:cs typeface="Roboto Light"/>
                <a:sym typeface="Roboto Light"/>
              </a:rPr>
              <a:t>city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or </a:t>
            </a:r>
            <a:r>
              <a:rPr i="1" lang="en">
                <a:latin typeface="Roboto Light"/>
                <a:ea typeface="Roboto Light"/>
                <a:cs typeface="Roboto Light"/>
                <a:sym typeface="Roboto Light"/>
              </a:rPr>
              <a:t>country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/>
        </p:nvSpPr>
        <p:spPr>
          <a:xfrm>
            <a:off x="538300" y="210675"/>
            <a:ext cx="7989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Data Transformation</a:t>
            </a:r>
            <a:endParaRPr b="1" sz="1800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0" name="Google Shape;180;p26"/>
          <p:cNvCxnSpPr/>
          <p:nvPr/>
        </p:nvCxnSpPr>
        <p:spPr>
          <a:xfrm>
            <a:off x="538200" y="182766"/>
            <a:ext cx="7989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6"/>
          <p:cNvCxnSpPr/>
          <p:nvPr/>
        </p:nvCxnSpPr>
        <p:spPr>
          <a:xfrm>
            <a:off x="538200" y="586622"/>
            <a:ext cx="7989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6"/>
          <p:cNvCxnSpPr/>
          <p:nvPr/>
        </p:nvCxnSpPr>
        <p:spPr>
          <a:xfrm>
            <a:off x="567150" y="4803600"/>
            <a:ext cx="7989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26"/>
          <p:cNvSpPr txBox="1"/>
          <p:nvPr/>
        </p:nvSpPr>
        <p:spPr>
          <a:xfrm>
            <a:off x="538300" y="689175"/>
            <a:ext cx="79899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forms of Data Transformation are -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Normalization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where the attribute data are scaled so as to fall within a smaller range, such as −1.0 to 1.0, or 0.0 to 1.0.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rtl="0" algn="just">
              <a:spcBef>
                <a:spcPts val="1000"/>
              </a:spcBef>
              <a:spcAft>
                <a:spcPts val="0"/>
              </a:spcAft>
              <a:buSzPts val="1400"/>
              <a:buFont typeface="Roboto Medium"/>
              <a:buChar char="○"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Min-Max Normalization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		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		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rtl="0" algn="just">
              <a:spcBef>
                <a:spcPts val="1000"/>
              </a:spcBef>
              <a:spcAft>
                <a:spcPts val="1000"/>
              </a:spcAft>
              <a:buSzPts val="1400"/>
              <a:buFont typeface="Roboto Medium"/>
              <a:buChar char="○"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Z-score Normalization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descr="{&quot;code&quot;:&quot;$$v^{\\prime}=\\frac{v-v_{min}}{v_{\\max\\,}-\\,v_{\\min}}$$&quot;,&quot;id&quot;:&quot;1&quot;,&quot;backgroundColorModified&quot;:false,&quot;aid&quot;:null,&quot;backgroundColor&quot;:&quot;#FFFFFF&quot;,&quot;font&quot;:{&quot;size&quot;:14,&quot;family&quot;:&quot;Roboto&quot;,&quot;color&quot;:&quot;#000000&quot;},&quot;type&quot;:&quot;$$&quot;,&quot;ts&quot;:1660804247276,&quot;cs&quot;:&quot;AVeAI6uouw5yk0dfhKeQqg==&quot;,&quot;size&quot;:{&quot;width&quot;:144.83333333333334,&quot;height&quot;:37.166666666666664}}" id="184" name="Google Shape;18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749" y="2441495"/>
            <a:ext cx="1379538" cy="3540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$&quot;,&quot;backgroundColor&quot;:&quot;#FFFFFF&quot;,&quot;backgroundColorModified&quot;:false,&quot;font&quot;:{&quot;color&quot;:&quot;#000000&quot;,&quot;size&quot;:14,&quot;family&quot;:&quot;Roboto&quot;},&quot;aid&quot;:null,&quot;id&quot;:&quot;1&quot;,&quot;code&quot;:&quot;$$v^{\\prime}=\\frac{v-\\bar{v}}{\\sigma}$$&quot;,&quot;ts&quot;:1660804439935,&quot;cs&quot;:&quot;pX9fJV9ltfpiAcSiYWRp5A==&quot;,&quot;size&quot;:{&quot;width&quot;:87.16666666666667,&quot;height&quot;:36.5}}" id="185" name="Google Shape;18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4804" y="3443470"/>
            <a:ext cx="830263" cy="347663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6"/>
          <p:cNvSpPr/>
          <p:nvPr/>
        </p:nvSpPr>
        <p:spPr>
          <a:xfrm>
            <a:off x="4281650" y="2882150"/>
            <a:ext cx="3524100" cy="1508700"/>
          </a:xfrm>
          <a:prstGeom prst="wedgeRectCallout">
            <a:avLst>
              <a:gd fmla="val -74378" name="adj1"/>
              <a:gd fmla="val -30266" name="adj2"/>
            </a:avLst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This method is useful when the actual minimum and maximum of an attribute are unknown, 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or 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when there are outliers that dominate the min-max normalization.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/>
        </p:nvSpPr>
        <p:spPr>
          <a:xfrm>
            <a:off x="538300" y="210675"/>
            <a:ext cx="7989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Data Transformation</a:t>
            </a:r>
            <a:endParaRPr b="1" sz="1800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2" name="Google Shape;192;p27"/>
          <p:cNvCxnSpPr/>
          <p:nvPr/>
        </p:nvCxnSpPr>
        <p:spPr>
          <a:xfrm>
            <a:off x="538200" y="182766"/>
            <a:ext cx="7989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27"/>
          <p:cNvCxnSpPr/>
          <p:nvPr/>
        </p:nvCxnSpPr>
        <p:spPr>
          <a:xfrm>
            <a:off x="538200" y="586622"/>
            <a:ext cx="7989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27"/>
          <p:cNvCxnSpPr/>
          <p:nvPr/>
        </p:nvCxnSpPr>
        <p:spPr>
          <a:xfrm>
            <a:off x="567150" y="4803600"/>
            <a:ext cx="7989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" name="Google Shape;195;p27"/>
          <p:cNvSpPr txBox="1"/>
          <p:nvPr/>
        </p:nvSpPr>
        <p:spPr>
          <a:xfrm>
            <a:off x="538300" y="689175"/>
            <a:ext cx="7989900" cy="25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Concept Hierarchy Generation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There are two important methods of concept hierarchy generation -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Specification of a partial ordering of attributes explicitly at the schema level by users or experts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		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E.g., street &lt; city &lt; province or state &lt; country.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 Medium"/>
              <a:buChar char="●"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Specification of a set of attributes, but not of their partial ordering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Using a heuristic that high-level concepts have lesser number of distinct values than the ones with low-level concepts.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/>
        </p:nvSpPr>
        <p:spPr>
          <a:xfrm>
            <a:off x="3163600" y="2070000"/>
            <a:ext cx="2893800" cy="10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800">
                <a:latin typeface="Roboto Medium"/>
                <a:ea typeface="Roboto Medium"/>
                <a:cs typeface="Roboto Medium"/>
                <a:sym typeface="Roboto Medium"/>
              </a:rPr>
              <a:t>End-to-End ML Project 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800">
                <a:latin typeface="Roboto Medium"/>
                <a:ea typeface="Roboto Medium"/>
                <a:cs typeface="Roboto Medium"/>
                <a:sym typeface="Roboto Medium"/>
              </a:rPr>
              <a:t>in Python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17</a:t>
            </a:r>
            <a:r>
              <a:rPr baseline="30000" lang="en">
                <a:latin typeface="Roboto Light"/>
                <a:ea typeface="Roboto Light"/>
                <a:cs typeface="Roboto Light"/>
                <a:sym typeface="Roboto Light"/>
              </a:rPr>
              <a:t>th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 August 2023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201" name="Google Shape;201;p28"/>
          <p:cNvCxnSpPr>
            <a:stCxn id="200" idx="1"/>
          </p:cNvCxnSpPr>
          <p:nvPr/>
        </p:nvCxnSpPr>
        <p:spPr>
          <a:xfrm rot="10800000">
            <a:off x="1335100" y="2571750"/>
            <a:ext cx="1828500" cy="0"/>
          </a:xfrm>
          <a:prstGeom prst="straightConnector1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28"/>
          <p:cNvCxnSpPr>
            <a:stCxn id="200" idx="3"/>
          </p:cNvCxnSpPr>
          <p:nvPr/>
        </p:nvCxnSpPr>
        <p:spPr>
          <a:xfrm>
            <a:off x="6057400" y="2571750"/>
            <a:ext cx="1750200" cy="0"/>
          </a:xfrm>
          <a:prstGeom prst="straightConnector1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" name="Google Shape;203;p28"/>
          <p:cNvSpPr txBox="1"/>
          <p:nvPr/>
        </p:nvSpPr>
        <p:spPr>
          <a:xfrm>
            <a:off x="1838350" y="234100"/>
            <a:ext cx="5466000" cy="492600"/>
          </a:xfrm>
          <a:prstGeom prst="rect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IT496: Introduction to Data Mining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4" name="Google Shape;204;p28"/>
          <p:cNvCxnSpPr/>
          <p:nvPr/>
        </p:nvCxnSpPr>
        <p:spPr>
          <a:xfrm>
            <a:off x="932900" y="4862750"/>
            <a:ext cx="7294800" cy="0"/>
          </a:xfrm>
          <a:prstGeom prst="straightConnector1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" name="Google Shape;205;p28"/>
          <p:cNvSpPr txBox="1"/>
          <p:nvPr/>
        </p:nvSpPr>
        <p:spPr>
          <a:xfrm>
            <a:off x="1335100" y="2184825"/>
            <a:ext cx="1348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N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ext Lab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538300" y="210675"/>
            <a:ext cx="7989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Data Quality</a:t>
            </a:r>
            <a:endParaRPr b="1" sz="1800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" name="Google Shape;65;p14"/>
          <p:cNvCxnSpPr/>
          <p:nvPr/>
        </p:nvCxnSpPr>
        <p:spPr>
          <a:xfrm>
            <a:off x="538200" y="182766"/>
            <a:ext cx="7989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14"/>
          <p:cNvCxnSpPr/>
          <p:nvPr/>
        </p:nvCxnSpPr>
        <p:spPr>
          <a:xfrm>
            <a:off x="538200" y="586622"/>
            <a:ext cx="7989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4"/>
          <p:cNvCxnSpPr/>
          <p:nvPr/>
        </p:nvCxnSpPr>
        <p:spPr>
          <a:xfrm>
            <a:off x="567150" y="4803600"/>
            <a:ext cx="7989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" name="Google Shape;68;p14"/>
          <p:cNvSpPr txBox="1"/>
          <p:nvPr/>
        </p:nvSpPr>
        <p:spPr>
          <a:xfrm>
            <a:off x="538300" y="689175"/>
            <a:ext cx="7989900" cy="17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 has quality if it satisfies the requirements of the intended use.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Example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 a customer database, some of the customer addresses are outdated or incorrect, yet overall, 80% of the addresses are accurate.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For a marketing analyst, this data is large and accurate; but, not for the sales manager.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/>
        </p:nvSpPr>
        <p:spPr>
          <a:xfrm>
            <a:off x="538300" y="210675"/>
            <a:ext cx="7989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Data Quality</a:t>
            </a:r>
            <a:endParaRPr b="1" sz="1800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" name="Google Shape;74;p15"/>
          <p:cNvCxnSpPr/>
          <p:nvPr/>
        </p:nvCxnSpPr>
        <p:spPr>
          <a:xfrm>
            <a:off x="538200" y="182766"/>
            <a:ext cx="7989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5"/>
          <p:cNvCxnSpPr/>
          <p:nvPr/>
        </p:nvCxnSpPr>
        <p:spPr>
          <a:xfrm>
            <a:off x="538200" y="586622"/>
            <a:ext cx="7989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5"/>
          <p:cNvCxnSpPr/>
          <p:nvPr/>
        </p:nvCxnSpPr>
        <p:spPr>
          <a:xfrm>
            <a:off x="567150" y="4803600"/>
            <a:ext cx="7989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5"/>
          <p:cNvSpPr txBox="1"/>
          <p:nvPr/>
        </p:nvSpPr>
        <p:spPr>
          <a:xfrm>
            <a:off x="538300" y="689175"/>
            <a:ext cx="7989900" cy="22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real-world databases and data warehouses have the following characteristics: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Incomplete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(lacking attribute values or certain attributes of interest, or containing only aggregate data);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Inaccurate or noisy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(containing errors, or values that deviate from the expected); and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Inconsistent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(e.g., containing discrepancies in the department codes used to categorize items).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make the data usable, it needs to be preprocessed.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/>
        </p:nvSpPr>
        <p:spPr>
          <a:xfrm>
            <a:off x="538300" y="210675"/>
            <a:ext cx="7989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Data Quality</a:t>
            </a:r>
            <a:endParaRPr b="1" sz="1800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3" name="Google Shape;83;p16"/>
          <p:cNvCxnSpPr/>
          <p:nvPr/>
        </p:nvCxnSpPr>
        <p:spPr>
          <a:xfrm>
            <a:off x="538200" y="182766"/>
            <a:ext cx="7989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6"/>
          <p:cNvCxnSpPr/>
          <p:nvPr/>
        </p:nvCxnSpPr>
        <p:spPr>
          <a:xfrm>
            <a:off x="538200" y="586622"/>
            <a:ext cx="7989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6"/>
          <p:cNvCxnSpPr/>
          <p:nvPr/>
        </p:nvCxnSpPr>
        <p:spPr>
          <a:xfrm>
            <a:off x="567150" y="4803600"/>
            <a:ext cx="7989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Google Shape;86;p16"/>
          <p:cNvSpPr txBox="1"/>
          <p:nvPr/>
        </p:nvSpPr>
        <p:spPr>
          <a:xfrm>
            <a:off x="538300" y="689175"/>
            <a:ext cx="7989900" cy="1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four major techniques of data preprocessing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leaning,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ntegration, 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eduction, and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ransformation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/>
        </p:nvSpPr>
        <p:spPr>
          <a:xfrm>
            <a:off x="538300" y="210675"/>
            <a:ext cx="7989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Forms of </a:t>
            </a:r>
            <a:r>
              <a:rPr b="1" lang="en" sz="18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Data Preprocessing</a:t>
            </a:r>
            <a:endParaRPr b="1" sz="1800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" name="Google Shape;92;p17"/>
          <p:cNvCxnSpPr/>
          <p:nvPr/>
        </p:nvCxnSpPr>
        <p:spPr>
          <a:xfrm>
            <a:off x="538200" y="182766"/>
            <a:ext cx="7989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7"/>
          <p:cNvCxnSpPr/>
          <p:nvPr/>
        </p:nvCxnSpPr>
        <p:spPr>
          <a:xfrm>
            <a:off x="538200" y="586622"/>
            <a:ext cx="7989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7"/>
          <p:cNvCxnSpPr/>
          <p:nvPr/>
        </p:nvCxnSpPr>
        <p:spPr>
          <a:xfrm>
            <a:off x="567150" y="4803600"/>
            <a:ext cx="7989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9875" y="667113"/>
            <a:ext cx="3889451" cy="40559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538200" y="754975"/>
            <a:ext cx="3715500" cy="11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These techniques are not mutually exclusive, they may work together.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E.g., data cleaning may involve transformation to correct wrong data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/>
        </p:nvSpPr>
        <p:spPr>
          <a:xfrm>
            <a:off x="538300" y="210675"/>
            <a:ext cx="7989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Data Cleaning</a:t>
            </a:r>
            <a:endParaRPr b="1" sz="1800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Google Shape;102;p18"/>
          <p:cNvCxnSpPr/>
          <p:nvPr/>
        </p:nvCxnSpPr>
        <p:spPr>
          <a:xfrm>
            <a:off x="538200" y="182766"/>
            <a:ext cx="7989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8"/>
          <p:cNvCxnSpPr/>
          <p:nvPr/>
        </p:nvCxnSpPr>
        <p:spPr>
          <a:xfrm>
            <a:off x="538200" y="586622"/>
            <a:ext cx="7989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8"/>
          <p:cNvCxnSpPr/>
          <p:nvPr/>
        </p:nvCxnSpPr>
        <p:spPr>
          <a:xfrm>
            <a:off x="567150" y="4803600"/>
            <a:ext cx="7989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18"/>
          <p:cNvSpPr txBox="1"/>
          <p:nvPr/>
        </p:nvSpPr>
        <p:spPr>
          <a:xfrm>
            <a:off x="538300" y="689175"/>
            <a:ext cx="7989900" cy="21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It involves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to “clean” the data by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Filling in missing values,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Smoothing noisy data,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Identifying or removing outliers, and 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Resolving inconsistencies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/>
        </p:nvSpPr>
        <p:spPr>
          <a:xfrm>
            <a:off x="538300" y="210675"/>
            <a:ext cx="7989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Data Cleaning</a:t>
            </a:r>
            <a:endParaRPr b="1" sz="1800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" name="Google Shape;111;p19"/>
          <p:cNvCxnSpPr/>
          <p:nvPr/>
        </p:nvCxnSpPr>
        <p:spPr>
          <a:xfrm>
            <a:off x="538200" y="182766"/>
            <a:ext cx="7989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9"/>
          <p:cNvCxnSpPr/>
          <p:nvPr/>
        </p:nvCxnSpPr>
        <p:spPr>
          <a:xfrm>
            <a:off x="538200" y="586622"/>
            <a:ext cx="7989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9"/>
          <p:cNvCxnSpPr/>
          <p:nvPr/>
        </p:nvCxnSpPr>
        <p:spPr>
          <a:xfrm>
            <a:off x="567150" y="4803600"/>
            <a:ext cx="7989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19"/>
          <p:cNvSpPr txBox="1"/>
          <p:nvPr/>
        </p:nvSpPr>
        <p:spPr>
          <a:xfrm>
            <a:off x="538300" y="689175"/>
            <a:ext cx="7989900" cy="37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Missing Values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 Medium"/>
              <a:buChar char="●"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Ignore the tuple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This is usually done when the class label is missing (and the task is classification).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 Medium"/>
              <a:buChar char="●"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Fill in the missing value manually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Time consuming and may not be feasible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 Medium"/>
              <a:buChar char="●"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Use a global constant to fill in the missing value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It is simple, but not foolproof.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 Medium"/>
              <a:buChar char="●"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Use a measure of central tendency for the attribute (e.g., the mean or median) 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For symmetric data, use mean; for skewed, use median.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 Medium"/>
              <a:buChar char="●"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Use the attribute mean or median for all samples belonging to the same class as the given tuple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 Medium"/>
              <a:buChar char="●"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Use the most probable value to fill in the missing value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This can be determined with regression or inference-based tools.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/>
        </p:nvSpPr>
        <p:spPr>
          <a:xfrm>
            <a:off x="538300" y="210675"/>
            <a:ext cx="7989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Data Cleaning</a:t>
            </a:r>
            <a:endParaRPr b="1" sz="1800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Google Shape;120;p20"/>
          <p:cNvCxnSpPr/>
          <p:nvPr/>
        </p:nvCxnSpPr>
        <p:spPr>
          <a:xfrm>
            <a:off x="538200" y="182766"/>
            <a:ext cx="7989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20"/>
          <p:cNvCxnSpPr/>
          <p:nvPr/>
        </p:nvCxnSpPr>
        <p:spPr>
          <a:xfrm>
            <a:off x="538200" y="586622"/>
            <a:ext cx="7989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20"/>
          <p:cNvCxnSpPr/>
          <p:nvPr/>
        </p:nvCxnSpPr>
        <p:spPr>
          <a:xfrm>
            <a:off x="567150" y="4803600"/>
            <a:ext cx="7989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20"/>
          <p:cNvSpPr txBox="1"/>
          <p:nvPr/>
        </p:nvSpPr>
        <p:spPr>
          <a:xfrm>
            <a:off x="538300" y="689175"/>
            <a:ext cx="4033800" cy="3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Noise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Noise is a random error or variance in a measured variable.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Smoothing Noisy Data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 Medium"/>
              <a:buChar char="●"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Binning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These methods smooth a sorted data by consulting its neighborhood.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sorted values are distributed into a number of buckets or bins.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Regression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Outlier Analysis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4" name="Google Shape;124;p20"/>
          <p:cNvGrpSpPr/>
          <p:nvPr/>
        </p:nvGrpSpPr>
        <p:grpSpPr>
          <a:xfrm>
            <a:off x="3963525" y="715654"/>
            <a:ext cx="4627351" cy="3820797"/>
            <a:chOff x="3963525" y="715654"/>
            <a:chExt cx="4627351" cy="3820797"/>
          </a:xfrm>
        </p:grpSpPr>
        <p:pic>
          <p:nvPicPr>
            <p:cNvPr id="125" name="Google Shape;125;p20"/>
            <p:cNvPicPr preferRelativeResize="0"/>
            <p:nvPr/>
          </p:nvPicPr>
          <p:blipFill rotWithShape="1">
            <a:blip r:embed="rId3">
              <a:alphaModFix/>
            </a:blip>
            <a:srcRect b="90971" l="0" r="0" t="0"/>
            <a:stretch/>
          </p:blipFill>
          <p:spPr>
            <a:xfrm>
              <a:off x="3963525" y="715654"/>
              <a:ext cx="4627351" cy="346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20"/>
            <p:cNvPicPr preferRelativeResize="0"/>
            <p:nvPr/>
          </p:nvPicPr>
          <p:blipFill rotWithShape="1">
            <a:blip r:embed="rId3">
              <a:alphaModFix/>
            </a:blip>
            <a:srcRect b="0" l="21106" r="9371" t="11024"/>
            <a:stretch/>
          </p:blipFill>
          <p:spPr>
            <a:xfrm>
              <a:off x="5192400" y="1124550"/>
              <a:ext cx="3217125" cy="3411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/>
        </p:nvSpPr>
        <p:spPr>
          <a:xfrm>
            <a:off x="538300" y="210675"/>
            <a:ext cx="7989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Data Integration</a:t>
            </a:r>
            <a:endParaRPr b="1" sz="1800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" name="Google Shape;132;p21"/>
          <p:cNvCxnSpPr/>
          <p:nvPr/>
        </p:nvCxnSpPr>
        <p:spPr>
          <a:xfrm>
            <a:off x="538200" y="182766"/>
            <a:ext cx="7989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21"/>
          <p:cNvCxnSpPr/>
          <p:nvPr/>
        </p:nvCxnSpPr>
        <p:spPr>
          <a:xfrm>
            <a:off x="538200" y="586622"/>
            <a:ext cx="7989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1"/>
          <p:cNvCxnSpPr/>
          <p:nvPr/>
        </p:nvCxnSpPr>
        <p:spPr>
          <a:xfrm>
            <a:off x="567150" y="4803600"/>
            <a:ext cx="7989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21"/>
          <p:cNvSpPr txBox="1"/>
          <p:nvPr/>
        </p:nvSpPr>
        <p:spPr>
          <a:xfrm>
            <a:off x="538300" y="689175"/>
            <a:ext cx="79899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Merging data from multiple databases or files may cause inconsistencies and redundancies.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Example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Some attributes representing a given concept may have different names in different databases,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e.g., customer_id </a:t>
            </a:r>
            <a:r>
              <a:rPr i="1" lang="en">
                <a:latin typeface="Roboto"/>
                <a:ea typeface="Roboto"/>
                <a:cs typeface="Roboto"/>
                <a:sym typeface="Roboto"/>
              </a:rPr>
              <a:t>or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cust_id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Duplicate records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