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Sdw+dbIclQU8Uu4HaJ9zBCVxD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8b38658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88b3865806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8b38658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88b3865806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8b38658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88b3865806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8b38658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88b3865806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8b38658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88b386580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8b386580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88b3865806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b386580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88b3865806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8b386580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88b3865806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8b386580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88b3865806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8b386580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88b3865806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8b386580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88b3865806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8b38658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88b3865806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8b38658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288b386580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8b38658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88b386580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8b386580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88b386580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8b38658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88b386580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8b38658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88b386580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iaA1tWFzq2z-Gkhi059bXYHhCI72BH3y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bagging-vs-boosting-in-machine-learn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bagging-vs-boosting-in-machine-learnin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58450" y="4013625"/>
            <a:ext cx="26271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Himanshu Beniwal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06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Oct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2023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375" y="1071137"/>
            <a:ext cx="1024349" cy="102021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838350" y="234100"/>
            <a:ext cx="5466000" cy="4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IT496: Introduction to Data Mining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932900" y="4862750"/>
            <a:ext cx="72948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"/>
          <p:cNvSpPr txBox="1"/>
          <p:nvPr/>
        </p:nvSpPr>
        <p:spPr>
          <a:xfrm>
            <a:off x="3466500" y="2344563"/>
            <a:ext cx="22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37050" y="2789475"/>
            <a:ext cx="82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Ensemble Methods (Bagging, Boosting, Stacking ..)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70" y="1069058"/>
            <a:ext cx="1024349" cy="10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8b3865806_0_101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288b3865806_0_101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288b3865806_0_101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288b3865806_0_101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88b3865806_0_101"/>
          <p:cNvSpPr txBox="1"/>
          <p:nvPr/>
        </p:nvSpPr>
        <p:spPr>
          <a:xfrm>
            <a:off x="538300" y="689175"/>
            <a:ext cx="79899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Predictive Performance: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Often outperforms single classifiers by reducing overfitting and increasing predictive accuracy. By combining multiple base models, it can better generalize to unseen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Robustness: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reduces the impact of outliers and noise in the data by aggregating predictions from multiple models. This enhances the overall stability and robustness of the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8b3865806_0_93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88b3865806_0_93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288b3865806_0_93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288b3865806_0_93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88b3865806_0_93"/>
          <p:cNvSpPr txBox="1"/>
          <p:nvPr/>
        </p:nvSpPr>
        <p:spPr>
          <a:xfrm>
            <a:off x="538300" y="689175"/>
            <a:ext cx="7989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Predictive Performance: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Often outperforms single classifiers by reducing overfitting and increasing predictive accuracy. By combining multiple base models, it can better generalize to unseen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Robustness: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reduces the impact of outliers and noise in the data by aggregating predictions from multiple models. This enhances the overall stability and robustness of the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Reduced Variance: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Since each base model is trained on different subsets of the data, the aggregated model’s variance is significantly reduced compared to an individual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8b3865806_0_85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288b3865806_0_85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g288b3865806_0_85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288b3865806_0_85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88b3865806_0_85"/>
          <p:cNvSpPr txBox="1"/>
          <p:nvPr/>
        </p:nvSpPr>
        <p:spPr>
          <a:xfrm>
            <a:off x="538300" y="689175"/>
            <a:ext cx="79899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Predictive Performance: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Often outperforms single classifiers by reducing overfitting and increasing predictive accuracy. By combining multiple base models, it can better generalize to unseen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Robustness: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reduces the impact of outliers and noise in the data by aggregating predictions from multiple models. This enhances the overall stability and robustness of the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Reduced Variance: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Since each base model is trained on different subsets of the data, the aggregated model’s variance is significantly reduced compared to an individual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Parallelization: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allows for parallel processing, as each base model can be trained independently. This makes it computationally efficient, especially for large datasets.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b3865806_0_7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288b3865806_0_7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288b3865806_0_7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288b3865806_0_7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288b3865806_0_77"/>
          <p:cNvSpPr txBox="1"/>
          <p:nvPr/>
        </p:nvSpPr>
        <p:spPr>
          <a:xfrm>
            <a:off x="538300" y="689175"/>
            <a:ext cx="7989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Predictive Performance: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Often outperforms single classifiers by reducing overfitting and increasing predictive accuracy. By combining multiple base models, it can better generalize to unseen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Robustness: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reduces the impact of outliers and noise in the data by aggregating predictions from multiple models. This enhances the overall stability and robustness of the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Reduced Variance: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Since each base model is trained on different subsets of the data, the aggregated model’s variance is significantly reduced compared to an individual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Parallelization: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allows for parallel processing, as each base model can be trained independently. This makes it computationally efficient, especially for large datasets.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Flexibility: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is a versatile technique that can be applied to a wide range of machine learning algorithms, including decision trees, random forests, and support vector machines.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8b3865806_0_112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(Applications)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288b3865806_0_112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88b3865806_0_112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288b3865806_0_112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88b3865806_0_112"/>
          <p:cNvSpPr txBox="1"/>
          <p:nvPr/>
        </p:nvSpPr>
        <p:spPr>
          <a:xfrm>
            <a:off x="538300" y="689175"/>
            <a:ext cx="7989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Fraud Detection: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detect fraudulent transactions by aggregating predictions from multiple fraud detection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b3865806_0_13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(Applications)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288b3865806_0_13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288b3865806_0_13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288b3865806_0_13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288b3865806_0_137"/>
          <p:cNvSpPr txBox="1"/>
          <p:nvPr/>
        </p:nvSpPr>
        <p:spPr>
          <a:xfrm>
            <a:off x="538300" y="689175"/>
            <a:ext cx="7989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Fraud Detection: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detect fraudulent transactions by aggregating predictions from multiple fraud detection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Spam filtering: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filter spam emails by aggregating predictions from multiple spam filters trained on different subsets of the spam emails.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8b3865806_0_129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(Applications)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288b3865806_0_129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288b3865806_0_129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288b3865806_0_129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88b3865806_0_129"/>
          <p:cNvSpPr txBox="1"/>
          <p:nvPr/>
        </p:nvSpPr>
        <p:spPr>
          <a:xfrm>
            <a:off x="538300" y="689175"/>
            <a:ext cx="79899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Fraud Detection: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detect fraudulent transactions by aggregating predictions from multiple fraud detection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Spam filtering: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filter spam emails by aggregating predictions from multiple spam filters trained on different subsets of the spam emails.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Credit scoring: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improve the accuracy of credit scoring models by combining the predictions of multiple models trained on different subsets of the credit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8b3865806_0_121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(Applications)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g288b3865806_0_121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288b3865806_0_121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288b3865806_0_121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288b3865806_0_121"/>
          <p:cNvSpPr txBox="1"/>
          <p:nvPr/>
        </p:nvSpPr>
        <p:spPr>
          <a:xfrm>
            <a:off x="538300" y="689175"/>
            <a:ext cx="79899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Fraud Detection: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detect fraudulent transactions by aggregating predictions from multiple fraud detection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Spam filtering: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filter spam emails by aggregating predictions from multiple spam filters trained on different subsets of the spam emails.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Credit scoring: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improve the accuracy of credit scoring models by combining the predictions of multiple models trained on different subsets of the credit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Image Classification: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improve the accuracy of image classification tasks by combining the predictions of multiple classifiers trained on different subsets of the training images.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8b3865806_0_145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(Applications)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288b3865806_0_145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288b3865806_0_145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288b3865806_0_145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288b3865806_0_145"/>
          <p:cNvSpPr txBox="1"/>
          <p:nvPr/>
        </p:nvSpPr>
        <p:spPr>
          <a:xfrm>
            <a:off x="538300" y="689175"/>
            <a:ext cx="798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Fraud Detection: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detect fraudulent transactions by aggregating predictions from multiple fraud detection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Spam filtering: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filter spam emails by aggregating predictions from multiple spam filters trained on different subsets of the spam emails.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Credit scoring: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improve the accuracy of credit scoring models by combining the predictions of multiple models trained on different subsets of the credit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Image Classification: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Bagging classifier can be used to improve the accuracy of image classification tasks by combining the predictions of multiple classifiers trained on different subsets of the training images.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Natural language processing: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NLP tasks, the bagging classifier can combine predictions from multiple language models to achieve better text classification results.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8b3865806_0_156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g288b3865806_0_156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g288b3865806_0_156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g288b3865806_0_156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288b3865806_0_156"/>
          <p:cNvSpPr txBox="1"/>
          <p:nvPr/>
        </p:nvSpPr>
        <p:spPr>
          <a:xfrm>
            <a:off x="538300" y="689175"/>
            <a:ext cx="798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Attempts to build a strong classifier from the number of weak classifiers. It is done by building a model by using weak models in series.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Firstly, a model is built from the training data. Then the second model is built which tries to correct the errors present in the first model.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procedure is continued and models are added until either the complete training data set is predicted correctly or the maximum number of models is added.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Ensemble Methods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4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4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4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4"/>
          <p:cNvSpPr txBox="1"/>
          <p:nvPr/>
        </p:nvSpPr>
        <p:spPr>
          <a:xfrm>
            <a:off x="538300" y="689175"/>
            <a:ext cx="7989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Bagging: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It is a homogeneous weak learners’ model that learns from each other independently in parallel and combines them for determining the model average.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Boosting: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It is also a homogeneous weak learners’ model but works differently from Bagging. In this model, learners learn sequentially and adaptively to improve model predictions of a learning algorithm.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b3865806_0_175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2. Boosting (Similarities)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288b3865806_0_175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288b3865806_0_175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288b3865806_0_175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88b3865806_0_175"/>
          <p:cNvSpPr txBox="1"/>
          <p:nvPr/>
        </p:nvSpPr>
        <p:spPr>
          <a:xfrm>
            <a:off x="538300" y="689175"/>
            <a:ext cx="79899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are ensemble methods to get N learners from 1 learner.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generate several training data sets by random sampling.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make the final decision by averaging the N learners (or taking the majority of them i.e Majority Voting).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are good at reducing variance and provide higher stability.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8b3865806_0_184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2. Boosting (Differences)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g288b3865806_0_184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288b3865806_0_184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288b3865806_0_184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g288b3865806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38" y="616375"/>
            <a:ext cx="5737931" cy="45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3163600" y="2070000"/>
            <a:ext cx="2893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That’s all! :)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0" name="Google Shape;250;p16"/>
          <p:cNvCxnSpPr>
            <a:stCxn id="249" idx="1"/>
          </p:cNvCxnSpPr>
          <p:nvPr/>
        </p:nvCxnSpPr>
        <p:spPr>
          <a:xfrm rot="10800000">
            <a:off x="1335100" y="2571750"/>
            <a:ext cx="18285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6"/>
          <p:cNvCxnSpPr>
            <a:stCxn id="249" idx="3"/>
          </p:cNvCxnSpPr>
          <p:nvPr/>
        </p:nvCxnSpPr>
        <p:spPr>
          <a:xfrm>
            <a:off x="6057400" y="2571750"/>
            <a:ext cx="1750200" cy="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6"/>
          <p:cNvSpPr txBox="1"/>
          <p:nvPr/>
        </p:nvSpPr>
        <p:spPr>
          <a:xfrm>
            <a:off x="1838350" y="234100"/>
            <a:ext cx="5466000" cy="492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IT496: Introduction to Data Mining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16"/>
          <p:cNvCxnSpPr/>
          <p:nvPr/>
        </p:nvCxnSpPr>
        <p:spPr>
          <a:xfrm>
            <a:off x="932900" y="4862750"/>
            <a:ext cx="72948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16"/>
          <p:cNvSpPr txBox="1"/>
          <p:nvPr/>
        </p:nvSpPr>
        <p:spPr>
          <a:xfrm>
            <a:off x="567150" y="4340250"/>
            <a:ext cx="152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Colab link</a:t>
            </a:r>
            <a:r>
              <a:rPr lang="en" sz="1300"/>
              <a:t> ⬅️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(Random Forest)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"/>
          <p:cNvSpPr txBox="1"/>
          <p:nvPr/>
        </p:nvSpPr>
        <p:spPr>
          <a:xfrm>
            <a:off x="538300" y="689175"/>
            <a:ext cx="7989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an ensemble machine learning algorithm called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Bootstrap Aggregation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bootstrap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a powerful statistical method for estimating a quantity from a data sample. This is easiest to understand if the quantity is a descriptive statistic such as a mean or a standard deviation.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 of 100 values (x) and we’d like to get an estimate of the mean of the sample.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mean(x) = 1/100 * sum(x)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8b3865806_0_19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(Random Forest)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288b3865806_0_19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g288b3865806_0_19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g288b3865806_0_19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g288b3865806_0_19"/>
          <p:cNvSpPr txBox="1"/>
          <p:nvPr/>
        </p:nvSpPr>
        <p:spPr>
          <a:xfrm>
            <a:off x="538300" y="689175"/>
            <a:ext cx="798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an ensemble machine learning algorithm called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Bootstrap Aggregation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bootstrap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a powerful statistical method for estimating a quantity from a data sample. This is easiest to understand if the quantity is a descriptive statistic such as a mean or a standard deviation.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 of 100 values (x) and we’d like to get an estimate of the mean of the sample.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mean(x) = 1/100 * sum(x)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[bootstrap] </a:t>
            </a:r>
            <a:endParaRPr b="1" sz="115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many (e.g. 1000) random sub-samples of our dataset with replacement (meaning we can select the same value multiple times).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 the mean of each sub-sample.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Calculate the average of all of our collected means and use that as our estimated mean for the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example, let’s say we used 3 resamples and got the mean values 2.3, 4.5 and 3.3. Taking the average of these we could take the estimated mean of the data to be 3.367.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3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3"/>
          <p:cNvSpPr txBox="1"/>
          <p:nvPr/>
        </p:nvSpPr>
        <p:spPr>
          <a:xfrm>
            <a:off x="538300" y="689175"/>
            <a:ext cx="798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Ensemble meta-algorithm to improve the stability and accuracy used in statistical classification and regression.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decreases the variance and helps to avoid overfitting.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usually applied to decision tree methods.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Bagging is a special case of the model averaging approach. 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b3865806_0_3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g288b3865806_0_3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g288b3865806_0_3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288b3865806_0_3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288b3865806_0_37"/>
          <p:cNvSpPr txBox="1"/>
          <p:nvPr/>
        </p:nvSpPr>
        <p:spPr>
          <a:xfrm>
            <a:off x="538300" y="689175"/>
            <a:ext cx="79899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Ensemble meta-algorithm to improve the stability and accuracy used in statistical classification and regression.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decreases the variance and helps to avoid overfitting.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usually applied to decision tree methods.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Bagging is a special case of the model averaging approach. 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Suppose a set D of d tuples, at each iteration i, a training set Di of d tuples is selected via row sampling with a replacement method (i.e., there can be repetitive elements from different d tuples) from D (i.e., bootstrap). Then a classifier model Mi is learned for each training set D &lt; i. Each classifier Mi returns its class prediction. The bagged classifier M* counts the votes and assigns the class with the most votes to X (unknown sample).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b3865806_0_27"/>
          <p:cNvSpPr txBox="1"/>
          <p:nvPr/>
        </p:nvSpPr>
        <p:spPr>
          <a:xfrm>
            <a:off x="538300" y="210675"/>
            <a:ext cx="798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(Implementation)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288b3865806_0_2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288b3865806_0_2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288b3865806_0_2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288b3865806_0_27"/>
          <p:cNvSpPr txBox="1"/>
          <p:nvPr/>
        </p:nvSpPr>
        <p:spPr>
          <a:xfrm>
            <a:off x="538300" y="689175"/>
            <a:ext cx="79899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Step 1: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Multiple subsets are created from the original data set with equal tuples, selecting observations with replacement.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Step 2: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base model is created on each of these subsets.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Step 3: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Each model is learned in parallel with each training set and independent of each other.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Step 4: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final predictions are determined by combining the predictions from all the models.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288b386580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37" y="2645800"/>
            <a:ext cx="3479924" cy="196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g288b3865806_0_27"/>
          <p:cNvSpPr txBox="1"/>
          <p:nvPr/>
        </p:nvSpPr>
        <p:spPr>
          <a:xfrm>
            <a:off x="538200" y="4414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Geeksforgeeks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b3865806_0_51"/>
          <p:cNvSpPr txBox="1"/>
          <p:nvPr/>
        </p:nvSpPr>
        <p:spPr>
          <a:xfrm>
            <a:off x="538300" y="210675"/>
            <a:ext cx="798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(Implementation)</a:t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288b3865806_0_51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288b3865806_0_51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88b3865806_0_51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88b3865806_0_51"/>
          <p:cNvSpPr txBox="1"/>
          <p:nvPr/>
        </p:nvSpPr>
        <p:spPr>
          <a:xfrm>
            <a:off x="538200" y="4414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Geeksforgeeks</a:t>
            </a:r>
            <a:endParaRPr sz="800"/>
          </a:p>
        </p:txBody>
      </p:sp>
      <p:pic>
        <p:nvPicPr>
          <p:cNvPr id="126" name="Google Shape;126;g288b3865806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25" y="1127150"/>
            <a:ext cx="4561884" cy="28891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g288b3865806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059" y="1272450"/>
            <a:ext cx="4124915" cy="25985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8b3865806_0_67"/>
          <p:cNvSpPr txBox="1"/>
          <p:nvPr/>
        </p:nvSpPr>
        <p:spPr>
          <a:xfrm>
            <a:off x="538300" y="210675"/>
            <a:ext cx="798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Bagging (Advantages)</a:t>
            </a:r>
            <a:endParaRPr b="1" i="0" sz="18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g288b3865806_0_67"/>
          <p:cNvCxnSpPr/>
          <p:nvPr/>
        </p:nvCxnSpPr>
        <p:spPr>
          <a:xfrm>
            <a:off x="538200" y="182766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288b3865806_0_67"/>
          <p:cNvCxnSpPr/>
          <p:nvPr/>
        </p:nvCxnSpPr>
        <p:spPr>
          <a:xfrm>
            <a:off x="538200" y="586622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288b3865806_0_67"/>
          <p:cNvCxnSpPr/>
          <p:nvPr/>
        </p:nvCxnSpPr>
        <p:spPr>
          <a:xfrm>
            <a:off x="567150" y="4803600"/>
            <a:ext cx="7989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88b3865806_0_67"/>
          <p:cNvSpPr txBox="1"/>
          <p:nvPr/>
        </p:nvSpPr>
        <p:spPr>
          <a:xfrm>
            <a:off x="538300" y="689175"/>
            <a:ext cx="79899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Predictive Performance: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Often outperforms single classifiers by reducing overfitting and increasing predictive accuracy. By combining multiple base models, it can better generalize to unseen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