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37" r:id="rId3"/>
    <p:sldId id="338" r:id="rId4"/>
    <p:sldId id="350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11" r:id="rId17"/>
    <p:sldId id="334" r:id="rId18"/>
    <p:sldId id="301" r:id="rId19"/>
    <p:sldId id="302" r:id="rId20"/>
    <p:sldId id="335" r:id="rId21"/>
    <p:sldId id="303" r:id="rId22"/>
    <p:sldId id="312" r:id="rId23"/>
    <p:sldId id="304" r:id="rId24"/>
    <p:sldId id="305" r:id="rId25"/>
    <p:sldId id="306" r:id="rId26"/>
    <p:sldId id="307" r:id="rId27"/>
    <p:sldId id="308" r:id="rId28"/>
    <p:sldId id="309" r:id="rId29"/>
    <p:sldId id="336" r:id="rId30"/>
    <p:sldId id="310" r:id="rId31"/>
    <p:sldId id="329" r:id="rId32"/>
    <p:sldId id="330" r:id="rId33"/>
    <p:sldId id="331" r:id="rId34"/>
    <p:sldId id="333" r:id="rId35"/>
    <p:sldId id="33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3E60E-E0F6-4792-84C4-2EDD4D15A741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469E3-3358-4E6E-8F21-9DF9BF6BC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59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972" y="1223493"/>
            <a:ext cx="8136228" cy="2150772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090" y="4031087"/>
            <a:ext cx="6858000" cy="119773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latin typeface="Bookman Old Style" panose="020506040505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73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63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9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0"/>
            <a:ext cx="8680361" cy="106894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178085" cy="365125"/>
          </a:xfrm>
          <a:solidFill>
            <a:srgbClr val="002060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2130"/>
            <a:ext cx="9144000" cy="4893970"/>
          </a:xfr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1pPr>
            <a:lvl2pPr>
              <a:defRPr sz="2400"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873" y="6492875"/>
            <a:ext cx="837127" cy="365125"/>
          </a:xfrm>
          <a:solidFill>
            <a:srgbClr val="002060"/>
          </a:solidFill>
        </p:spPr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" y="-1"/>
            <a:ext cx="347730" cy="106894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0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30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6233375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4"/>
            <a:ext cx="2057400" cy="365125"/>
          </a:xfrm>
        </p:spPr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62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29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83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10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4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REGULARIZATION </a:t>
            </a:r>
            <a:br>
              <a:rPr lang="en-IN" sz="3200" dirty="0" smtClean="0"/>
            </a:br>
            <a:r>
              <a:rPr lang="en-IN" sz="3200" dirty="0" smtClean="0"/>
              <a:t>and</a:t>
            </a:r>
            <a:br>
              <a:rPr lang="en-IN" sz="3200" dirty="0" smtClean="0"/>
            </a:br>
            <a:r>
              <a:rPr lang="en-IN" sz="3200" dirty="0" smtClean="0"/>
              <a:t>OPTIMIZATION 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Bakul</a:t>
            </a:r>
            <a:r>
              <a:rPr lang="en-IN" dirty="0" smtClean="0"/>
              <a:t> </a:t>
            </a:r>
            <a:r>
              <a:rPr lang="en-IN" dirty="0" err="1" smtClean="0"/>
              <a:t>Gohel</a:t>
            </a:r>
            <a:r>
              <a:rPr lang="en-IN" dirty="0" smtClean="0"/>
              <a:t>, Ph.D.</a:t>
            </a:r>
          </a:p>
          <a:p>
            <a:r>
              <a:rPr lang="en-IN" dirty="0" smtClean="0"/>
              <a:t>DA-IICT, Gandhinagar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1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AdaGrad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Individually adapts the learning rates of all model parameters by scaling them inversely proportional to the square root of the sum of all of their historical squared </a:t>
            </a:r>
            <a:r>
              <a:rPr lang="en-GB" dirty="0" smtClean="0"/>
              <a:t>values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73" y="2915727"/>
            <a:ext cx="7139387" cy="332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232139" y="4994694"/>
            <a:ext cx="6471250" cy="534837"/>
          </a:xfrm>
          <a:prstGeom prst="rect">
            <a:avLst/>
          </a:prstGeom>
          <a:solidFill>
            <a:srgbClr val="00B0F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74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AdaGrad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Likely  </a:t>
            </a:r>
            <a:r>
              <a:rPr lang="en-GB" dirty="0"/>
              <a:t>lead to premature and excessive decrease in the eﬀective learning rate</a:t>
            </a:r>
          </a:p>
          <a:p>
            <a:endParaRPr lang="en-GB" dirty="0" smtClean="0"/>
          </a:p>
          <a:p>
            <a:r>
              <a:rPr lang="en-GB" dirty="0"/>
              <a:t>Net eﬀect is greater progress in the more gently sloped directions of parameter space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52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RMSProp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modiﬁes </a:t>
            </a:r>
            <a:r>
              <a:rPr lang="en-GB" dirty="0" err="1" smtClean="0"/>
              <a:t>AdaGrad</a:t>
            </a:r>
            <a:r>
              <a:rPr lang="en-GB" dirty="0" smtClean="0"/>
              <a:t>: change </a:t>
            </a:r>
            <a:r>
              <a:rPr lang="en-GB" dirty="0"/>
              <a:t>the gradient accumulation into weighted moving </a:t>
            </a:r>
            <a:r>
              <a:rPr lang="en-GB" dirty="0" smtClean="0"/>
              <a:t>average</a:t>
            </a:r>
          </a:p>
          <a:p>
            <a:r>
              <a:rPr lang="en-GB" dirty="0" smtClean="0"/>
              <a:t>Correct </a:t>
            </a:r>
            <a:r>
              <a:rPr lang="en-GB" dirty="0" err="1" smtClean="0"/>
              <a:t>adagrad</a:t>
            </a:r>
            <a:r>
              <a:rPr lang="en-GB" dirty="0" smtClean="0"/>
              <a:t> for premature </a:t>
            </a:r>
            <a:r>
              <a:rPr lang="en-GB" dirty="0"/>
              <a:t>and excessive decrease in the eﬀective learning rate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80" y="2993314"/>
            <a:ext cx="6695039" cy="3407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19995" y="5408762"/>
            <a:ext cx="6298224" cy="534837"/>
          </a:xfrm>
          <a:prstGeom prst="rect">
            <a:avLst/>
          </a:prstGeom>
          <a:solidFill>
            <a:srgbClr val="00B0F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19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Adam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Variant </a:t>
            </a:r>
            <a:r>
              <a:rPr lang="en-GB" dirty="0"/>
              <a:t>on the combination of </a:t>
            </a:r>
            <a:r>
              <a:rPr lang="en-GB" dirty="0" err="1"/>
              <a:t>RMSProp</a:t>
            </a:r>
            <a:r>
              <a:rPr lang="en-GB" dirty="0"/>
              <a:t> and momentum</a:t>
            </a:r>
          </a:p>
          <a:p>
            <a:endParaRPr lang="en-GB" dirty="0"/>
          </a:p>
          <a:p>
            <a:r>
              <a:rPr lang="en-GB" dirty="0"/>
              <a:t>First and second order moments with bias corrections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34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Adam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37" y="1193320"/>
            <a:ext cx="6675391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26209" y="4442604"/>
            <a:ext cx="5658931" cy="1130060"/>
          </a:xfrm>
          <a:prstGeom prst="rect">
            <a:avLst/>
          </a:prstGeom>
          <a:solidFill>
            <a:srgbClr val="00B0F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0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15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340" y="2275291"/>
            <a:ext cx="6135807" cy="300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3036497"/>
            <a:ext cx="8680361" cy="1068945"/>
          </a:xfrm>
        </p:spPr>
        <p:txBody>
          <a:bodyPr/>
          <a:lstStyle/>
          <a:p>
            <a:r>
              <a:rPr lang="en-GB" dirty="0" smtClean="0"/>
              <a:t>Generalization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32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Preparing Dataset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training and Evaluation generally we need to portioned the as follow</a:t>
            </a:r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17</a:t>
            </a:fld>
            <a:endParaRPr lang="en-IN"/>
          </a:p>
        </p:txBody>
      </p:sp>
      <p:sp>
        <p:nvSpPr>
          <p:cNvPr id="6" name="Rounded Rectangle 5"/>
          <p:cNvSpPr/>
          <p:nvPr/>
        </p:nvSpPr>
        <p:spPr>
          <a:xfrm>
            <a:off x="694592" y="2417884"/>
            <a:ext cx="7104185" cy="5715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Available Labelled Data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694592" y="3590419"/>
            <a:ext cx="3868616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Set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4563208" y="3584784"/>
            <a:ext cx="1556236" cy="5715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Set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6119443" y="3590419"/>
            <a:ext cx="1679333" cy="571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Set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195754" y="4314028"/>
            <a:ext cx="286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 Parameter Tuning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546242" y="4267405"/>
            <a:ext cx="157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 Validation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188205" y="5220341"/>
            <a:ext cx="157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Model Evaluation</a:t>
            </a:r>
            <a:endParaRPr lang="en-IN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787161" y="3056858"/>
            <a:ext cx="1" cy="460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341326" y="3081622"/>
            <a:ext cx="1" cy="460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74807" y="3081622"/>
            <a:ext cx="1" cy="460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urved Down Arrow 18"/>
          <p:cNvSpPr/>
          <p:nvPr/>
        </p:nvSpPr>
        <p:spPr>
          <a:xfrm>
            <a:off x="3625650" y="4857191"/>
            <a:ext cx="1178169" cy="4659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 rot="10800000">
            <a:off x="3625649" y="5923103"/>
            <a:ext cx="1178169" cy="4659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26777" y="5250511"/>
            <a:ext cx="187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</a:p>
          <a:p>
            <a:pPr algn="ctr"/>
            <a:r>
              <a:rPr lang="en-US" dirty="0" smtClean="0"/>
              <a:t>Training an Tuning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13468" y="4736709"/>
            <a:ext cx="859116" cy="4527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953503" y="4943292"/>
            <a:ext cx="387823" cy="307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5103189" y="4762956"/>
            <a:ext cx="1765427" cy="810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974806" y="4310129"/>
            <a:ext cx="1" cy="879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57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Generalization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Optimization: </a:t>
            </a:r>
          </a:p>
          <a:p>
            <a:pPr lvl="1"/>
            <a:r>
              <a:rPr lang="en-GB" dirty="0" smtClean="0"/>
              <a:t>Error Minimization</a:t>
            </a:r>
          </a:p>
          <a:p>
            <a:endParaRPr lang="en-GB" dirty="0"/>
          </a:p>
          <a:p>
            <a:r>
              <a:rPr lang="en-GB" dirty="0" smtClean="0"/>
              <a:t>Machine Learning: </a:t>
            </a:r>
          </a:p>
          <a:p>
            <a:pPr lvl="1"/>
            <a:r>
              <a:rPr lang="en-GB" dirty="0"/>
              <a:t>Error minimization on training data</a:t>
            </a:r>
            <a:r>
              <a:rPr lang="en-GB" dirty="0" smtClean="0"/>
              <a:t>….</a:t>
            </a:r>
          </a:p>
          <a:p>
            <a:pPr marL="457200" lvl="1" indent="0">
              <a:buNone/>
            </a:pPr>
            <a:r>
              <a:rPr lang="en-GB" dirty="0" smtClean="0"/>
              <a:t>    But…</a:t>
            </a:r>
          </a:p>
          <a:p>
            <a:pPr lvl="1"/>
            <a:r>
              <a:rPr lang="en-GB" dirty="0"/>
              <a:t>Desire, minimum error on test data…!!!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090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Under/Over-fitting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19</a:t>
            </a:fld>
            <a:endParaRPr lang="en-IN"/>
          </a:p>
        </p:txBody>
      </p:sp>
      <p:pic>
        <p:nvPicPr>
          <p:cNvPr id="6" name="Picture 4" descr="https://shapeofdata.files.wordpress.com/2013/03/cropped-blogtop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6" t="22812" r="30290"/>
          <a:stretch/>
        </p:blipFill>
        <p:spPr bwMode="auto">
          <a:xfrm>
            <a:off x="2534105" y="1828800"/>
            <a:ext cx="6287411" cy="243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58411" y="3794884"/>
            <a:ext cx="5638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https://shapeofdata.files.wordpress.com/2013/03/cropped-blogtop5.png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886120" y="6291834"/>
            <a:ext cx="61629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Source: http</a:t>
            </a:r>
            <a:r>
              <a:rPr lang="en-US" sz="1100" dirty="0"/>
              <a:t>://www.holehouse.org/mlclass/07_Regularization_files/Image%20[1].png</a:t>
            </a:r>
          </a:p>
        </p:txBody>
      </p:sp>
      <p:pic>
        <p:nvPicPr>
          <p:cNvPr id="9" name="Picture 6" descr="Image result for function overfitt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871"/>
          <a:stretch/>
        </p:blipFill>
        <p:spPr bwMode="auto">
          <a:xfrm>
            <a:off x="2401210" y="4537364"/>
            <a:ext cx="6553200" cy="177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34105" y="1100579"/>
            <a:ext cx="2496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Under-fitting</a:t>
            </a:r>
          </a:p>
          <a:p>
            <a:pPr algn="ctr"/>
            <a:r>
              <a:rPr lang="en-US" dirty="0" smtClean="0"/>
              <a:t>/</a:t>
            </a:r>
          </a:p>
          <a:p>
            <a:pPr algn="ctr"/>
            <a:r>
              <a:rPr lang="en-US" dirty="0" smtClean="0"/>
              <a:t>Low capacity network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505" y="2415209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Function </a:t>
            </a:r>
          </a:p>
          <a:p>
            <a:pPr algn="ctr"/>
            <a:r>
              <a:rPr lang="en-US" dirty="0" smtClean="0"/>
              <a:t>Approximation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-15131" y="51002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52348" y="999211"/>
            <a:ext cx="2496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Over-fitting</a:t>
            </a:r>
          </a:p>
          <a:p>
            <a:pPr algn="ctr"/>
            <a:r>
              <a:rPr lang="en-US" dirty="0" smtClean="0"/>
              <a:t>/</a:t>
            </a:r>
          </a:p>
          <a:p>
            <a:pPr algn="ctr"/>
            <a:r>
              <a:rPr lang="en-US" dirty="0" smtClean="0"/>
              <a:t>High capacity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5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3036497"/>
            <a:ext cx="8680361" cy="1068945"/>
          </a:xfrm>
        </p:spPr>
        <p:txBody>
          <a:bodyPr/>
          <a:lstStyle/>
          <a:p>
            <a:r>
              <a:rPr lang="en-GB" dirty="0" smtClean="0"/>
              <a:t>Optimization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85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Under/Over-fitting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Higher the number of parameters in a model </a:t>
            </a:r>
          </a:p>
          <a:p>
            <a:pPr lvl="1"/>
            <a:r>
              <a:rPr lang="en-GB" dirty="0" smtClean="0"/>
              <a:t>Have bigger functional space </a:t>
            </a:r>
          </a:p>
          <a:p>
            <a:pPr lvl="1"/>
            <a:r>
              <a:rPr lang="en-GB" dirty="0" smtClean="0"/>
              <a:t>Or have higher capacity</a:t>
            </a:r>
          </a:p>
          <a:p>
            <a:pPr lvl="1"/>
            <a:r>
              <a:rPr lang="en-GB" dirty="0" smtClean="0"/>
              <a:t>Or can approximate very complex functions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smtClean="0"/>
              <a:t>Increasing number of nodes in ANN so that numbers of parameter increases the model capacity</a:t>
            </a:r>
          </a:p>
          <a:p>
            <a:pPr lvl="1"/>
            <a:r>
              <a:rPr lang="en-GB" dirty="0" smtClean="0"/>
              <a:t>Can we determine the required model capacity ?</a:t>
            </a:r>
          </a:p>
          <a:p>
            <a:pPr lvl="1"/>
            <a:r>
              <a:rPr lang="en-GB" dirty="0" smtClean="0"/>
              <a:t>Numbers of hidden layers required ?</a:t>
            </a:r>
          </a:p>
          <a:p>
            <a:pPr lvl="1"/>
            <a:r>
              <a:rPr lang="en-GB" dirty="0" smtClean="0"/>
              <a:t>Numbers of nodes in a hidden layers ?</a:t>
            </a:r>
          </a:p>
          <a:p>
            <a:pPr lvl="1"/>
            <a:endParaRPr lang="en-GB" i="1" dirty="0" smtClean="0"/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89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and Model capacity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62130"/>
            <a:ext cx="9144000" cy="1299915"/>
          </a:xfrm>
        </p:spPr>
        <p:txBody>
          <a:bodyPr/>
          <a:lstStyle/>
          <a:p>
            <a:r>
              <a:rPr lang="en-GB" dirty="0" smtClean="0"/>
              <a:t>Optimal capacity is that minimize the generalization error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21</a:t>
            </a:fld>
            <a:endParaRPr lang="en-IN"/>
          </a:p>
        </p:txBody>
      </p:sp>
      <p:pic>
        <p:nvPicPr>
          <p:cNvPr id="6" name="Picture 5" descr="Image result for neural network gener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5" y="2035833"/>
            <a:ext cx="8483371" cy="403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94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3036497"/>
            <a:ext cx="8680361" cy="1068945"/>
          </a:xfrm>
        </p:spPr>
        <p:txBody>
          <a:bodyPr/>
          <a:lstStyle/>
          <a:p>
            <a:r>
              <a:rPr lang="en-GB" dirty="0" smtClean="0"/>
              <a:t>Regularization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02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Regularization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modiﬁcation we make to </a:t>
            </a:r>
            <a:r>
              <a:rPr lang="en-GB" dirty="0" smtClean="0"/>
              <a:t>a </a:t>
            </a:r>
            <a:r>
              <a:rPr lang="en-GB" dirty="0"/>
              <a:t>learning algorithm that is intended to reduce its generalization error but </a:t>
            </a:r>
            <a:r>
              <a:rPr lang="en-GB" dirty="0" smtClean="0"/>
              <a:t>not its </a:t>
            </a:r>
            <a:r>
              <a:rPr lang="en-GB" dirty="0"/>
              <a:t>training </a:t>
            </a:r>
            <a:r>
              <a:rPr lang="en-GB" dirty="0" smtClean="0"/>
              <a:t>error</a:t>
            </a:r>
          </a:p>
          <a:p>
            <a:endParaRPr lang="en-GB" dirty="0"/>
          </a:p>
          <a:p>
            <a:r>
              <a:rPr lang="en-GB" dirty="0" smtClean="0"/>
              <a:t>Empirical approach…best solution not guaranteed….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8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Regularization Techniques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Early Stopping</a:t>
            </a:r>
          </a:p>
          <a:p>
            <a:endParaRPr lang="en-GB" dirty="0"/>
          </a:p>
          <a:p>
            <a:r>
              <a:rPr lang="en-GB" dirty="0" smtClean="0"/>
              <a:t>Parameter Norm Penalties</a:t>
            </a:r>
          </a:p>
          <a:p>
            <a:endParaRPr lang="en-GB" dirty="0"/>
          </a:p>
          <a:p>
            <a:r>
              <a:rPr lang="en-GB" dirty="0" smtClean="0"/>
              <a:t>Node Dropout in hidden layer</a:t>
            </a:r>
          </a:p>
          <a:p>
            <a:endParaRPr lang="en-GB" dirty="0"/>
          </a:p>
          <a:p>
            <a:r>
              <a:rPr lang="en-GB" dirty="0" smtClean="0"/>
              <a:t>Multiple model or Ensemble Methods</a:t>
            </a:r>
          </a:p>
          <a:p>
            <a:endParaRPr lang="en-GB" dirty="0"/>
          </a:p>
          <a:p>
            <a:r>
              <a:rPr lang="en-GB" dirty="0" smtClean="0"/>
              <a:t>Plugging noise in input and output data</a:t>
            </a:r>
          </a:p>
          <a:p>
            <a:endParaRPr lang="en-GB" dirty="0"/>
          </a:p>
          <a:p>
            <a:r>
              <a:rPr lang="en-GB" dirty="0" smtClean="0"/>
              <a:t>Data augmentation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8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Early Stopping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Monitor training and validation loss or prediction error</a:t>
            </a:r>
          </a:p>
          <a:p>
            <a:r>
              <a:rPr lang="en-GB" dirty="0" smtClean="0"/>
              <a:t>Stop when validation loss or prediction error start to rise again….</a:t>
            </a:r>
          </a:p>
          <a:p>
            <a:r>
              <a:rPr lang="en-GB" dirty="0" smtClean="0"/>
              <a:t>Select model with minimum validation error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25</a:t>
            </a:fld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4" y="3161733"/>
            <a:ext cx="4391173" cy="313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58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Parameter Norm </a:t>
            </a:r>
            <a:r>
              <a:rPr lang="en-GB" dirty="0" smtClean="0"/>
              <a:t>Penalties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0" y="1262130"/>
                <a:ext cx="9144000" cy="5224934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Limiting the model capacity by constrain the parameter norm</a:t>
                </a:r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/>
              </a:p>
              <a:p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b="0" dirty="0" smtClean="0">
                    <a:ea typeface="Cambria Math"/>
                  </a:rPr>
                  <a:t>Selection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GB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GB" dirty="0" smtClean="0"/>
                  <a:t> is not easier task….</a:t>
                </a:r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2130"/>
                <a:ext cx="9144000" cy="5224934"/>
              </a:xfrm>
              <a:blipFill rotWithShape="1">
                <a:blip r:embed="rId2"/>
                <a:stretch>
                  <a:fillRect l="-1133" t="-18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26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48" y="2779725"/>
            <a:ext cx="5863835" cy="271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97986" y="2161416"/>
                <a:ext cx="2098395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r>
                        <a:rPr lang="en-GB" b="1" i="1" smtClean="0">
                          <a:latin typeface="Cambria Math"/>
                        </a:rPr>
                        <m:t>𝒘</m:t>
                      </m:r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𝐸</m:t>
                      </m:r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𝜆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/>
                              <a:ea typeface="Cambria Math"/>
                            </a:rPr>
                            <m:t>𝒘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GB" b="1" i="1" smtClean="0">
                          <a:latin typeface="Cambria Math"/>
                          <a:ea typeface="Cambria Math"/>
                        </a:rPr>
                        <m:t>𝒘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986" y="2161416"/>
                <a:ext cx="2098395" cy="376770"/>
              </a:xfrm>
              <a:prstGeom prst="rect">
                <a:avLst/>
              </a:prstGeom>
              <a:blipFill rotWithShape="1">
                <a:blip r:embed="rId4"/>
                <a:stretch>
                  <a:fillRect t="-1639" b="-14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94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Parameter Norm </a:t>
            </a:r>
            <a:r>
              <a:rPr lang="en-GB" dirty="0" smtClean="0"/>
              <a:t>Penalties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62130"/>
            <a:ext cx="9144000" cy="1515576"/>
          </a:xfrm>
        </p:spPr>
        <p:txBody>
          <a:bodyPr>
            <a:normAutofit/>
          </a:bodyPr>
          <a:lstStyle/>
          <a:p>
            <a:r>
              <a:rPr lang="en-GB" dirty="0" smtClean="0"/>
              <a:t>L</a:t>
            </a:r>
            <a:r>
              <a:rPr lang="en-GB" baseline="30000" dirty="0" smtClean="0"/>
              <a:t>2</a:t>
            </a:r>
            <a:r>
              <a:rPr lang="en-GB" dirty="0" smtClean="0"/>
              <a:t> Regularization</a:t>
            </a:r>
          </a:p>
          <a:p>
            <a:r>
              <a:rPr lang="en-GB" dirty="0" smtClean="0"/>
              <a:t>Minimize the L</a:t>
            </a:r>
            <a:r>
              <a:rPr lang="en-GB" baseline="30000" dirty="0" smtClean="0"/>
              <a:t>2 </a:t>
            </a:r>
            <a:r>
              <a:rPr lang="en-GB" dirty="0" smtClean="0"/>
              <a:t> norm of the parameters</a:t>
            </a:r>
          </a:p>
          <a:p>
            <a:r>
              <a:rPr lang="en-GB" dirty="0" smtClean="0"/>
              <a:t>It restrict weight to become larger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27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5224" y="3111549"/>
                <a:ext cx="2509084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r>
                        <a:rPr lang="en-GB" b="1" i="1" smtClean="0">
                          <a:latin typeface="Cambria Math"/>
                        </a:rPr>
                        <m:t>𝒘</m:t>
                      </m:r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𝐸</m:t>
                      </m:r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24" y="3111549"/>
                <a:ext cx="2509084" cy="61093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26887" y="5207645"/>
                <a:ext cx="2471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smtClean="0">
                              <a:latin typeface="Cambria Math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l-GR" i="1">
                              <a:latin typeface="Cambria Math"/>
                            </a:rPr>
                            <m:t>𝜂</m:t>
                          </m:r>
                        </m:e>
                      </m:d>
                      <m:r>
                        <a:rPr lang="en-IN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GB" b="0" i="0" smtClean="0">
                          <a:latin typeface="Cambria Math"/>
                        </a:rPr>
                        <m:t>−</m:t>
                      </m:r>
                      <m:r>
                        <a:rPr lang="el-GR" i="1">
                          <a:latin typeface="Cambria Math"/>
                        </a:rPr>
                        <m:t>𝜂</m:t>
                      </m:r>
                      <m:r>
                        <a:rPr lang="en-IN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GB" i="1"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87" y="5207645"/>
                <a:ext cx="247144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4409" y="4259375"/>
                <a:ext cx="2316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GB" b="0" i="0" smtClean="0">
                          <a:latin typeface="Cambria Math"/>
                        </a:rPr>
                        <m:t>−</m:t>
                      </m:r>
                      <m:r>
                        <a:rPr lang="el-GR" i="1">
                          <a:latin typeface="Cambria Math"/>
                        </a:rPr>
                        <m:t>𝜂</m:t>
                      </m:r>
                      <m:r>
                        <a:rPr lang="en-IN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GB" i="1">
                          <a:latin typeface="Cambria Math"/>
                        </a:rPr>
                        <m:t>𝐸</m:t>
                      </m:r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l-GR" i="1">
                          <a:latin typeface="Cambria Math"/>
                        </a:rPr>
                        <m:t>𝜂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09" y="4259375"/>
                <a:ext cx="2316403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6" descr="Image result for l1 and l2 regularizati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4" t="15936"/>
          <a:stretch/>
        </p:blipFill>
        <p:spPr bwMode="auto">
          <a:xfrm>
            <a:off x="6107501" y="2534754"/>
            <a:ext cx="2579185" cy="381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Parameter Norm </a:t>
            </a:r>
            <a:r>
              <a:rPr lang="en-GB" dirty="0" smtClean="0"/>
              <a:t>Penalties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62129"/>
            <a:ext cx="9144000" cy="146381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L</a:t>
            </a:r>
            <a:r>
              <a:rPr lang="en-GB" baseline="30000" dirty="0"/>
              <a:t>1</a:t>
            </a:r>
            <a:r>
              <a:rPr lang="en-GB" dirty="0" smtClean="0"/>
              <a:t> Regularization</a:t>
            </a:r>
          </a:p>
          <a:p>
            <a:r>
              <a:rPr lang="en-GB" dirty="0" smtClean="0"/>
              <a:t>Minimize the L</a:t>
            </a:r>
            <a:r>
              <a:rPr lang="en-GB" baseline="30000" dirty="0" smtClean="0"/>
              <a:t>1 </a:t>
            </a:r>
            <a:r>
              <a:rPr lang="en-GB" dirty="0" smtClean="0"/>
              <a:t> norm of the parameters</a:t>
            </a:r>
          </a:p>
          <a:p>
            <a:r>
              <a:rPr lang="en-GB" dirty="0" smtClean="0"/>
              <a:t>Induce sparsity into the network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28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5224" y="3111549"/>
                <a:ext cx="2306593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r>
                        <a:rPr lang="en-GB" b="1" i="1" smtClean="0">
                          <a:latin typeface="Cambria Math"/>
                        </a:rPr>
                        <m:t>𝒘</m:t>
                      </m:r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𝐸</m:t>
                      </m:r>
                      <m:r>
                        <a:rPr lang="en-GB" b="0" i="1" smtClean="0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/>
                                </a:rPr>
                                <m:t>𝒘</m:t>
                              </m:r>
                            </m:e>
                          </m:d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24" y="3111549"/>
                <a:ext cx="2306593" cy="376770"/>
              </a:xfrm>
              <a:prstGeom prst="rect">
                <a:avLst/>
              </a:prstGeom>
              <a:blipFill rotWithShape="1">
                <a:blip r:embed="rId2"/>
                <a:stretch>
                  <a:fillRect t="-1613"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75224" y="4388930"/>
                <a:ext cx="32993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I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GB" b="0" i="0" smtClean="0">
                          <a:latin typeface="Cambria Math"/>
                        </a:rPr>
                        <m:t>−</m:t>
                      </m:r>
                      <m:r>
                        <a:rPr lang="el-GR" i="1">
                          <a:latin typeface="Cambria Math"/>
                        </a:rPr>
                        <m:t>𝜂</m:t>
                      </m:r>
                      <m:r>
                        <a:rPr lang="en-IN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GB" i="1">
                          <a:latin typeface="Cambria Math"/>
                        </a:rPr>
                        <m:t>𝐸</m:t>
                      </m:r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l-GR" i="1">
                          <a:latin typeface="Cambria Math"/>
                        </a:rPr>
                        <m:t>𝜂</m:t>
                      </m:r>
                      <m:r>
                        <a:rPr lang="el-GR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GB" b="0" i="1" smtClean="0">
                          <a:latin typeface="Cambria Math"/>
                        </a:rPr>
                        <m:t>𝑠𝑖𝑔𝑛</m:t>
                      </m:r>
                      <m:r>
                        <a:rPr lang="en-GB" b="1" i="1" smtClean="0">
                          <a:latin typeface="Cambria Math"/>
                        </a:rPr>
                        <m:t>(</m:t>
                      </m:r>
                      <m:r>
                        <a:rPr lang="en-IN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GB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24" y="4388930"/>
                <a:ext cx="329930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6" descr="Image result for l1 and l2 regularizatio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t="15936" r="56751"/>
          <a:stretch/>
        </p:blipFill>
        <p:spPr bwMode="auto">
          <a:xfrm>
            <a:off x="5443269" y="2664309"/>
            <a:ext cx="2493034" cy="3818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2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Noise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62129"/>
            <a:ext cx="9144000" cy="5005505"/>
          </a:xfrm>
        </p:spPr>
        <p:txBody>
          <a:bodyPr>
            <a:normAutofit/>
          </a:bodyPr>
          <a:lstStyle/>
          <a:p>
            <a:r>
              <a:rPr lang="en-GB" dirty="0" smtClean="0"/>
              <a:t>Adding a noise to the Data  (data augmentation !!)</a:t>
            </a:r>
          </a:p>
          <a:p>
            <a:pPr lvl="1"/>
            <a:r>
              <a:rPr lang="en-GB" dirty="0" smtClean="0"/>
              <a:t>It make the input space smoother and easy to learn</a:t>
            </a:r>
          </a:p>
          <a:p>
            <a:pPr lvl="1"/>
            <a:r>
              <a:rPr lang="en-GB" dirty="0" smtClean="0"/>
              <a:t>Model become robust to the noise</a:t>
            </a:r>
          </a:p>
          <a:p>
            <a:pPr lvl="1"/>
            <a:r>
              <a:rPr lang="en-GB" dirty="0" smtClean="0"/>
              <a:t>Resulting in better generalization error</a:t>
            </a:r>
          </a:p>
          <a:p>
            <a:pPr lvl="1"/>
            <a:r>
              <a:rPr lang="en-GB" dirty="0" smtClean="0"/>
              <a:t>Choice of noise is application dependent</a:t>
            </a:r>
          </a:p>
          <a:p>
            <a:pPr lvl="1"/>
            <a:endParaRPr lang="en-GB" sz="2800" dirty="0"/>
          </a:p>
          <a:p>
            <a:r>
              <a:rPr lang="en-GB" sz="3200" dirty="0" smtClean="0"/>
              <a:t>Noise can be added </a:t>
            </a:r>
          </a:p>
          <a:p>
            <a:pPr lvl="1"/>
            <a:r>
              <a:rPr lang="en-GB" dirty="0"/>
              <a:t>to activations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to weights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o gradients</a:t>
            </a:r>
          </a:p>
          <a:p>
            <a:pPr lvl="1"/>
            <a:r>
              <a:rPr lang="en-GB" dirty="0" smtClean="0"/>
              <a:t>To outputs</a:t>
            </a:r>
          </a:p>
          <a:p>
            <a:pPr lvl="1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0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Stochastic Gradient Descent (SGD)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Gradient Descent</a:t>
            </a:r>
          </a:p>
          <a:p>
            <a:pPr lvl="1"/>
            <a:r>
              <a:rPr lang="en-GB" dirty="0" smtClean="0"/>
              <a:t>To update the weight in one iteration or epoch,  gradient computed  from each of examples that means </a:t>
            </a:r>
            <a:r>
              <a:rPr lang="en-GB" b="1" dirty="0" smtClean="0"/>
              <a:t>entire batch</a:t>
            </a:r>
            <a:r>
              <a:rPr lang="en-GB" dirty="0" smtClean="0"/>
              <a:t>….and averaged gradient is computed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Stochastic Gradient Descent </a:t>
            </a:r>
          </a:p>
          <a:p>
            <a:pPr lvl="1"/>
            <a:r>
              <a:rPr lang="en-GB" dirty="0"/>
              <a:t>To update the </a:t>
            </a:r>
            <a:r>
              <a:rPr lang="en-GB" dirty="0" smtClean="0"/>
              <a:t>weight in </a:t>
            </a:r>
            <a:r>
              <a:rPr lang="en-GB" dirty="0"/>
              <a:t>one iteration or epoch</a:t>
            </a:r>
            <a:r>
              <a:rPr lang="en-GB" dirty="0" smtClean="0"/>
              <a:t>,  </a:t>
            </a:r>
            <a:r>
              <a:rPr lang="en-GB" dirty="0"/>
              <a:t>gradient computed  </a:t>
            </a:r>
            <a:r>
              <a:rPr lang="en-GB" dirty="0" smtClean="0"/>
              <a:t>from single or small subset of examples </a:t>
            </a:r>
            <a:r>
              <a:rPr lang="en-GB" dirty="0"/>
              <a:t>that means </a:t>
            </a:r>
            <a:r>
              <a:rPr lang="en-GB" b="1" dirty="0" smtClean="0"/>
              <a:t>mini </a:t>
            </a:r>
            <a:r>
              <a:rPr lang="en-GB" b="1" dirty="0"/>
              <a:t>batch</a:t>
            </a:r>
            <a:r>
              <a:rPr lang="en-GB" dirty="0"/>
              <a:t>….and averaged gradient is computed</a:t>
            </a:r>
          </a:p>
          <a:p>
            <a:pPr lvl="1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6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Node Dropout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0" y="1262130"/>
                <a:ext cx="9144000" cy="203361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Make certain portion 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𝑝</m:t>
                    </m:r>
                  </m:oMath>
                </a14:m>
                <a:r>
                  <a:rPr lang="en-GB" dirty="0" smtClean="0"/>
                  <a:t>) on node inactive…during training</a:t>
                </a:r>
              </a:p>
              <a:p>
                <a:r>
                  <a:rPr lang="en-GB" dirty="0" smtClean="0"/>
                  <a:t>But, selection of node is random in each iteration or epoch</a:t>
                </a:r>
              </a:p>
              <a:p>
                <a:r>
                  <a:rPr lang="en-GB" b="1" dirty="0" smtClean="0"/>
                  <a:t>Use the entire network during testing, but proportionally scale the weights, e.g. w = w*(1-dropout rate)</a:t>
                </a:r>
              </a:p>
              <a:p>
                <a:r>
                  <a:rPr lang="en-GB" dirty="0" smtClean="0"/>
                  <a:t>Very effective in many cases……</a:t>
                </a:r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2130"/>
                <a:ext cx="9144000" cy="2033610"/>
              </a:xfrm>
              <a:blipFill rotWithShape="1">
                <a:blip r:embed="rId2"/>
                <a:stretch>
                  <a:fillRect l="-1000" t="-7485" r="-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30</a:t>
            </a:fld>
            <a:endParaRPr lang="en-IN"/>
          </a:p>
        </p:txBody>
      </p:sp>
      <p:pic>
        <p:nvPicPr>
          <p:cNvPr id="3074" name="Picture 2" descr="Image result for node drop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469" y="3640592"/>
            <a:ext cx="7064734" cy="284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672848" y="3295740"/>
                <a:ext cx="8957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𝑝</m:t>
                      </m:r>
                      <m:r>
                        <a:rPr lang="en-GB" sz="1400" b="0" i="1" smtClean="0">
                          <a:latin typeface="Cambria Math"/>
                        </a:rPr>
                        <m:t>=0.25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848" y="3295740"/>
                <a:ext cx="895758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670637" y="3295740"/>
                <a:ext cx="8957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𝑝</m:t>
                      </m:r>
                      <m:r>
                        <a:rPr lang="en-GB" sz="1400" b="0" i="1" smtClean="0">
                          <a:latin typeface="Cambria Math"/>
                        </a:rPr>
                        <m:t>=0.25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637" y="3295740"/>
                <a:ext cx="895758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645199" y="3295740"/>
                <a:ext cx="79637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𝑝</m:t>
                      </m:r>
                      <m:r>
                        <a:rPr lang="en-GB" sz="1400" b="0" i="1" smtClean="0">
                          <a:latin typeface="Cambria Math"/>
                        </a:rPr>
                        <m:t>=0.5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199" y="3295740"/>
                <a:ext cx="79637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06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Normalization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Normalizing output of hidden layers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31</a:t>
            </a:fld>
            <a:endParaRPr lang="en-IN"/>
          </a:p>
        </p:txBody>
      </p:sp>
      <p:pic>
        <p:nvPicPr>
          <p:cNvPr id="2050" name="Picture 2" descr="Image result for batch normal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549" y="2854841"/>
            <a:ext cx="6348742" cy="368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20314" y="3027590"/>
                <a:ext cx="1814086" cy="6981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𝑧</m:t>
                      </m:r>
                      <m:r>
                        <a:rPr lang="en-IN" sz="1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IN" sz="1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N" sz="1400" i="1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GB" sz="14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IN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  <m:r>
                            <a:rPr lang="en-IN" sz="1400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314" y="3027590"/>
                <a:ext cx="1814086" cy="6981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140678" y="2130872"/>
            <a:ext cx="4804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Internal co-variance shift: dynamic range of z change to bigger or may smaller in deep layer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813980" y="1761540"/>
            <a:ext cx="294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/>
              <a:t>Ioffe and </a:t>
            </a:r>
            <a:r>
              <a:rPr lang="en-GB" i="1" dirty="0" err="1" smtClean="0"/>
              <a:t>Szegedy</a:t>
            </a:r>
            <a:r>
              <a:rPr lang="en-GB" i="1" dirty="0" smtClean="0"/>
              <a:t> et. al. 2015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24700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Normalization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Training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32</a:t>
            </a:fld>
            <a:endParaRPr lang="en-IN"/>
          </a:p>
        </p:txBody>
      </p:sp>
      <p:pic>
        <p:nvPicPr>
          <p:cNvPr id="6" name="Picture 2" descr="Image result for batch normalization deep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5649715" cy="407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batch normalization deep learn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90"/>
          <a:stretch/>
        </p:blipFill>
        <p:spPr bwMode="auto">
          <a:xfrm>
            <a:off x="6114104" y="2819400"/>
            <a:ext cx="2691037" cy="23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4838" y="6010650"/>
            <a:ext cx="75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 practice, BN used </a:t>
            </a:r>
            <a:r>
              <a:rPr lang="en-GB" smtClean="0"/>
              <a:t>after activation </a:t>
            </a:r>
            <a:r>
              <a:rPr lang="en-GB" dirty="0" smtClean="0"/>
              <a:t>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1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Normalization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</a:p>
          <a:p>
            <a:pPr lvl="1"/>
            <a:r>
              <a:rPr lang="en-GB" dirty="0" smtClean="0"/>
              <a:t>Track </a:t>
            </a:r>
            <a:r>
              <a:rPr lang="en-GB" dirty="0"/>
              <a:t>mean and variance during training set </a:t>
            </a:r>
          </a:p>
          <a:p>
            <a:pPr lvl="1"/>
            <a:r>
              <a:rPr lang="en-GB" dirty="0"/>
              <a:t>Apply this correction during testing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33</a:t>
            </a:fld>
            <a:endParaRPr lang="en-IN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67000"/>
            <a:ext cx="5651961" cy="352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49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Normalization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Use Batch Normalization along with following settings….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Batch normalization before or after activation(non-linearity)?</a:t>
            </a:r>
          </a:p>
          <a:p>
            <a:pPr lvl="1"/>
            <a:r>
              <a:rPr lang="en-US" dirty="0" smtClean="0"/>
              <a:t>After activation function is more sensible and work well in practice!</a:t>
            </a:r>
          </a:p>
          <a:p>
            <a:r>
              <a:rPr lang="en-US" dirty="0" smtClean="0"/>
              <a:t>Increase </a:t>
            </a:r>
            <a:r>
              <a:rPr lang="en-US" dirty="0"/>
              <a:t>learning </a:t>
            </a:r>
            <a:r>
              <a:rPr lang="en-US" dirty="0" smtClean="0"/>
              <a:t>rate</a:t>
            </a:r>
            <a:endParaRPr lang="en-US" dirty="0"/>
          </a:p>
          <a:p>
            <a:r>
              <a:rPr lang="en-US" dirty="0" smtClean="0"/>
              <a:t>Do not use Dropout</a:t>
            </a:r>
            <a:endParaRPr lang="en-US" dirty="0"/>
          </a:p>
          <a:p>
            <a:r>
              <a:rPr lang="en-US" dirty="0"/>
              <a:t>Shuffle training examples more thoroughly</a:t>
            </a:r>
          </a:p>
          <a:p>
            <a:r>
              <a:rPr lang="en-US" dirty="0"/>
              <a:t>Reduce the L2 weight </a:t>
            </a:r>
            <a:r>
              <a:rPr lang="en-US" dirty="0" smtClean="0"/>
              <a:t>regularization</a:t>
            </a:r>
            <a:endParaRPr lang="en-US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26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Batch Normalization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 batch normalization do better job ?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35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217654" y="5996795"/>
            <a:ext cx="5768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i="1" dirty="0"/>
              <a:t>How Does Batch Normalization Help Optimization? (No, It Is Not About Internal Covariate </a:t>
            </a:r>
            <a:r>
              <a:rPr lang="en-GB" sz="1200" i="1" dirty="0" smtClean="0"/>
              <a:t>Shift, but a gradient smoothening ) </a:t>
            </a:r>
            <a:r>
              <a:rPr lang="en-GB" sz="1200" i="1" dirty="0" err="1"/>
              <a:t>Shibani</a:t>
            </a:r>
            <a:r>
              <a:rPr lang="en-GB" sz="1200" i="1" dirty="0"/>
              <a:t> </a:t>
            </a:r>
            <a:r>
              <a:rPr lang="en-GB" sz="1200" i="1" dirty="0" err="1"/>
              <a:t>Santurkar</a:t>
            </a:r>
            <a:r>
              <a:rPr lang="en-GB" sz="1200" i="1" dirty="0"/>
              <a:t>, </a:t>
            </a:r>
            <a:r>
              <a:rPr lang="en-GB" sz="1200" i="1" dirty="0" smtClean="0"/>
              <a:t> et.  al. Published </a:t>
            </a:r>
            <a:r>
              <a:rPr lang="en-GB" sz="1200" i="1" dirty="0"/>
              <a:t>2018 in </a:t>
            </a:r>
            <a:r>
              <a:rPr lang="en-GB" sz="1200" i="1" dirty="0" err="1"/>
              <a:t>ArXiv</a:t>
            </a:r>
            <a:endParaRPr lang="en-GB" sz="1200" i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20" y="1745053"/>
            <a:ext cx="6317411" cy="218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20" y="4262079"/>
            <a:ext cx="2752182" cy="167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871" y="4129733"/>
            <a:ext cx="3025565" cy="193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4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80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Stochastic Gradient Descent (SGD)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74" y="2122097"/>
            <a:ext cx="800378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674" y="5658929"/>
            <a:ext cx="803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Note: </a:t>
            </a:r>
            <a:r>
              <a:rPr lang="en-GB" dirty="0" smtClean="0"/>
              <a:t>Epoch: each example in a dataset provides opportunity to update parameter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462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Stochastic Gradient Descent (SGD)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Computationally efficient</a:t>
            </a:r>
          </a:p>
          <a:p>
            <a:pPr lvl="1"/>
            <a:r>
              <a:rPr lang="en-GB" dirty="0"/>
              <a:t>Not all samples in memory to gradient</a:t>
            </a:r>
          </a:p>
          <a:p>
            <a:r>
              <a:rPr lang="en-GB" dirty="0" smtClean="0"/>
              <a:t>Frequent </a:t>
            </a:r>
            <a:r>
              <a:rPr lang="en-GB" dirty="0"/>
              <a:t>model update, ..and bit noisy, </a:t>
            </a:r>
          </a:p>
          <a:p>
            <a:pPr lvl="1"/>
            <a:r>
              <a:rPr lang="en-GB" dirty="0"/>
              <a:t>Avoid or escape from local minima, better convergence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6</a:t>
            </a:fld>
            <a:endParaRPr lang="en-IN"/>
          </a:p>
        </p:txBody>
      </p:sp>
      <p:pic>
        <p:nvPicPr>
          <p:cNvPr id="1026" name="Picture 2" descr="Image result for stochastic gradient desc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18" t="13141" b="58560"/>
          <a:stretch/>
        </p:blipFill>
        <p:spPr bwMode="auto">
          <a:xfrm>
            <a:off x="957506" y="5546782"/>
            <a:ext cx="2579298" cy="7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stochastic gradient desce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" t="9757" r="47866" b="4729"/>
          <a:stretch/>
        </p:blipFill>
        <p:spPr bwMode="auto">
          <a:xfrm>
            <a:off x="845362" y="3148639"/>
            <a:ext cx="2691442" cy="239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tochastic gradient desc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62" y="3234905"/>
            <a:ext cx="2958561" cy="295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67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Stochastic Gradient Descent (SGD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In practice, it is common to decay the learning rate</a:t>
                </a:r>
              </a:p>
              <a:p>
                <a:endParaRPr lang="en-GB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en-GB" b="0" i="1" smtClean="0">
                          <a:latin typeface="Cambria Math"/>
                          <a:ea typeface="Cambria Math"/>
                        </a:rPr>
                        <m:t>∗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𝑑𝑒𝑐𝑎𝑦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𝑟𝑎𝑡𝑒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  <m:r>
                            <a:rPr lang="en-GB" b="0" i="1" smtClean="0">
                              <a:latin typeface="Cambria Math"/>
                              <a:ea typeface="Cambria Math"/>
                            </a:rPr>
                            <m:t>𝑒𝑝𝑜𝑐h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33" t="-19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5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SGD with Momentum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" y="1262130"/>
            <a:ext cx="6538822" cy="4893970"/>
          </a:xfrm>
        </p:spPr>
        <p:txBody>
          <a:bodyPr/>
          <a:lstStyle/>
          <a:p>
            <a:r>
              <a:rPr lang="en-GB" dirty="0"/>
              <a:t>Parameter update considering  previous gradient  and present gradient</a:t>
            </a:r>
          </a:p>
          <a:p>
            <a:r>
              <a:rPr lang="en-GB" dirty="0"/>
              <a:t>accelerate learning, especially in the face of high curvature, small but consistent gradients, or noisy gradients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81" y="1097350"/>
            <a:ext cx="2438400" cy="237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91" y="3572774"/>
            <a:ext cx="7696200" cy="292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92192" y="5581286"/>
            <a:ext cx="6471250" cy="267419"/>
          </a:xfrm>
          <a:prstGeom prst="rect">
            <a:avLst/>
          </a:prstGeom>
          <a:solidFill>
            <a:srgbClr val="00B0F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34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Adaptive Learning rate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Fixed learning rate to all parameters </a:t>
            </a:r>
            <a:r>
              <a:rPr lang="en-GB" dirty="0" smtClean="0"/>
              <a:t>is </a:t>
            </a:r>
            <a:r>
              <a:rPr lang="en-GB" dirty="0"/>
              <a:t>inefficient approach…</a:t>
            </a:r>
          </a:p>
          <a:p>
            <a:endParaRPr lang="en-GB" dirty="0"/>
          </a:p>
          <a:p>
            <a:r>
              <a:rPr lang="en-GB" dirty="0"/>
              <a:t>It should be adaptive</a:t>
            </a:r>
          </a:p>
          <a:p>
            <a:endParaRPr lang="en-GB" dirty="0"/>
          </a:p>
          <a:p>
            <a:r>
              <a:rPr lang="en-GB" dirty="0"/>
              <a:t>Consideration of  past and present gradient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8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3390</TotalTime>
  <Words>920</Words>
  <Application>Microsoft Office PowerPoint</Application>
  <PresentationFormat>On-screen Show (4:3)</PresentationFormat>
  <Paragraphs>219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Bookman Old Style</vt:lpstr>
      <vt:lpstr>Calibri</vt:lpstr>
      <vt:lpstr>Calibri Light</vt:lpstr>
      <vt:lpstr>Cambria Math</vt:lpstr>
      <vt:lpstr>Office Theme</vt:lpstr>
      <vt:lpstr>REGULARIZATION  and OPTIMIZATION </vt:lpstr>
      <vt:lpstr>Optimization</vt:lpstr>
      <vt:lpstr>Stochastic Gradient Descent (SGD)</vt:lpstr>
      <vt:lpstr>PowerPoint Presentation</vt:lpstr>
      <vt:lpstr>Stochastic Gradient Descent (SGD)</vt:lpstr>
      <vt:lpstr>Stochastic Gradient Descent (SGD)</vt:lpstr>
      <vt:lpstr>Stochastic Gradient Descent (SGD)</vt:lpstr>
      <vt:lpstr>SGD with Momentum</vt:lpstr>
      <vt:lpstr>Adaptive Learning rate</vt:lpstr>
      <vt:lpstr>AdaGrad</vt:lpstr>
      <vt:lpstr>AdaGrad</vt:lpstr>
      <vt:lpstr>RMSProp</vt:lpstr>
      <vt:lpstr>Adam</vt:lpstr>
      <vt:lpstr>Adam</vt:lpstr>
      <vt:lpstr>PowerPoint Presentation</vt:lpstr>
      <vt:lpstr>Generalization</vt:lpstr>
      <vt:lpstr>Preparing Dataset</vt:lpstr>
      <vt:lpstr>Generalization</vt:lpstr>
      <vt:lpstr>Under/Over-fitting</vt:lpstr>
      <vt:lpstr>Under/Over-fitting</vt:lpstr>
      <vt:lpstr>Generalization and Model capacity</vt:lpstr>
      <vt:lpstr>Regularization</vt:lpstr>
      <vt:lpstr>Regularization</vt:lpstr>
      <vt:lpstr>Regularization Techniques</vt:lpstr>
      <vt:lpstr>Early Stopping</vt:lpstr>
      <vt:lpstr>Parameter Norm Penalties</vt:lpstr>
      <vt:lpstr>Parameter Norm Penalties</vt:lpstr>
      <vt:lpstr>Parameter Norm Penalties</vt:lpstr>
      <vt:lpstr>Adding Noise</vt:lpstr>
      <vt:lpstr>Node Dropout</vt:lpstr>
      <vt:lpstr>Batch Normalization</vt:lpstr>
      <vt:lpstr>Batch Normalization</vt:lpstr>
      <vt:lpstr>Batch Normalization</vt:lpstr>
      <vt:lpstr>Batch Normalization</vt:lpstr>
      <vt:lpstr>Batch 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</cp:lastModifiedBy>
  <cp:revision>212</cp:revision>
  <dcterms:created xsi:type="dcterms:W3CDTF">2019-07-24T10:14:56Z</dcterms:created>
  <dcterms:modified xsi:type="dcterms:W3CDTF">2022-08-29T04:25:15Z</dcterms:modified>
</cp:coreProperties>
</file>