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8"/>
  </p:notesMasterIdLst>
  <p:sldIdLst>
    <p:sldId id="256" r:id="rId2"/>
    <p:sldId id="331" r:id="rId3"/>
    <p:sldId id="330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279" r:id="rId13"/>
    <p:sldId id="280" r:id="rId14"/>
    <p:sldId id="282" r:id="rId15"/>
    <p:sldId id="283" r:id="rId16"/>
    <p:sldId id="281" r:id="rId17"/>
    <p:sldId id="311" r:id="rId18"/>
    <p:sldId id="325" r:id="rId19"/>
    <p:sldId id="312" r:id="rId20"/>
    <p:sldId id="340" r:id="rId21"/>
    <p:sldId id="313" r:id="rId22"/>
    <p:sldId id="314" r:id="rId23"/>
    <p:sldId id="315" r:id="rId24"/>
    <p:sldId id="326" r:id="rId25"/>
    <p:sldId id="341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68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3E60E-E0F6-4792-84C4-2EDD4D15A741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C469E3-3358-4E6E-8F21-9DF9BF6BC7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592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972" y="1223493"/>
            <a:ext cx="8136228" cy="2150772"/>
          </a:xfrm>
          <a:solidFill>
            <a:srgbClr val="002060"/>
          </a:solidFill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7090" y="4031087"/>
            <a:ext cx="6858000" cy="1197735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>
            <a:lvl1pPr marL="0" indent="0" algn="ctr">
              <a:buNone/>
              <a:defRPr sz="2400">
                <a:latin typeface="Bookman Old Style" panose="0205060405050502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735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63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091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639" y="0"/>
            <a:ext cx="8680361" cy="106894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8178085" cy="365125"/>
          </a:xfrm>
          <a:solidFill>
            <a:srgbClr val="002060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62130"/>
            <a:ext cx="9144000" cy="4893970"/>
          </a:xfrm>
        </p:spPr>
        <p:txBody>
          <a:bodyPr/>
          <a:lstStyle>
            <a:lvl1pPr>
              <a:defRPr sz="2800" baseline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defRPr>
            </a:lvl1pPr>
            <a:lvl2pPr>
              <a:defRPr sz="2400" baseline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defRPr>
            </a:lvl2pPr>
            <a:lvl3pPr>
              <a:defRPr baseline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defRPr>
            </a:lvl3pPr>
            <a:lvl4pPr>
              <a:defRPr baseline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defRPr>
            </a:lvl4pPr>
            <a:lvl5pPr>
              <a:defRPr baseline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6873" y="6492875"/>
            <a:ext cx="837127" cy="365125"/>
          </a:xfrm>
          <a:solidFill>
            <a:srgbClr val="002060"/>
          </a:solidFill>
        </p:spPr>
        <p:txBody>
          <a:bodyPr/>
          <a:lstStyle/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1" y="-1"/>
            <a:ext cx="347730" cy="1068945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705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730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-1" y="6492875"/>
            <a:ext cx="6233375" cy="3651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86600" y="6492874"/>
            <a:ext cx="2057400" cy="365125"/>
          </a:xfrm>
        </p:spPr>
        <p:txBody>
          <a:bodyPr/>
          <a:lstStyle/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971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620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29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835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103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66345-C3FE-4FDE-AC50-77F8EF49B9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446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24.png"/><Relationship Id="rId4" Type="http://schemas.openxmlformats.org/officeDocument/2006/relationships/image" Target="../media/image1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1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Receiver_operating_characteristi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DEEP LEARNING</a:t>
            </a:r>
            <a:br>
              <a:rPr lang="en-IN" sz="3200" dirty="0" smtClean="0"/>
            </a:br>
            <a:r>
              <a:rPr lang="en-IN" sz="3200" dirty="0"/>
              <a:t/>
            </a:r>
            <a:br>
              <a:rPr lang="en-IN" sz="3200" dirty="0"/>
            </a:br>
            <a:r>
              <a:rPr lang="en-IN" sz="3200" dirty="0" smtClean="0"/>
              <a:t>MISCELLANEOUS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Bakul</a:t>
            </a:r>
            <a:r>
              <a:rPr lang="en-IN" dirty="0" smtClean="0"/>
              <a:t> </a:t>
            </a:r>
            <a:r>
              <a:rPr lang="en-IN" dirty="0" err="1" smtClean="0"/>
              <a:t>Gohel</a:t>
            </a:r>
            <a:r>
              <a:rPr lang="en-IN" dirty="0" smtClean="0"/>
              <a:t>, Ph.D.</a:t>
            </a:r>
          </a:p>
          <a:p>
            <a:r>
              <a:rPr lang="en-IN" dirty="0" smtClean="0"/>
              <a:t>DA-IICT, Gandhinagar</a:t>
            </a:r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1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</a:t>
            </a:r>
            <a:r>
              <a:rPr lang="en-GB" dirty="0"/>
              <a:t> / </a:t>
            </a:r>
            <a:r>
              <a:rPr lang="en-GB" dirty="0" smtClean="0"/>
              <a:t>regression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RMSE or MSE</a:t>
            </a:r>
          </a:p>
          <a:p>
            <a:endParaRPr lang="en-GB" dirty="0"/>
          </a:p>
          <a:p>
            <a:r>
              <a:rPr lang="en-GB" dirty="0" smtClean="0"/>
              <a:t>MAE</a:t>
            </a:r>
          </a:p>
          <a:p>
            <a:endParaRPr lang="en-GB" dirty="0"/>
          </a:p>
          <a:p>
            <a:r>
              <a:rPr lang="en-GB" dirty="0" smtClean="0"/>
              <a:t>Relative MSE</a:t>
            </a:r>
          </a:p>
          <a:p>
            <a:endParaRPr lang="en-GB" dirty="0" smtClean="0"/>
          </a:p>
          <a:p>
            <a:r>
              <a:rPr lang="en-GB" dirty="0" smtClean="0"/>
              <a:t>Relative MAE</a:t>
            </a:r>
          </a:p>
          <a:p>
            <a:endParaRPr lang="en-GB" dirty="0"/>
          </a:p>
          <a:p>
            <a:r>
              <a:rPr lang="en-GB" dirty="0" smtClean="0"/>
              <a:t>correlation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10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96202" y="1262130"/>
                <a:ext cx="2765372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ad>
                            <m:radPr>
                              <m:deg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202" y="1262130"/>
                <a:ext cx="2765372" cy="7788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96202" y="2234183"/>
                <a:ext cx="2510624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6202" y="2234183"/>
                <a:ext cx="2510624" cy="7788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280146" y="3614749"/>
                <a:ext cx="3368423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𝑅𝑒𝑙𝑎𝑡𝑖𝑣𝑒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146" y="3614749"/>
                <a:ext cx="3368423" cy="77886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240007" y="5084391"/>
                <a:ext cx="3432606" cy="7788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𝑅𝑒𝑙𝑎𝑡𝑖𝑣𝑒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)|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007" y="5084391"/>
                <a:ext cx="3432606" cy="77886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722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639" y="3036497"/>
            <a:ext cx="8680361" cy="1068945"/>
          </a:xfrm>
        </p:spPr>
        <p:txBody>
          <a:bodyPr>
            <a:normAutofit/>
          </a:bodyPr>
          <a:lstStyle/>
          <a:p>
            <a:pPr algn="r"/>
            <a:r>
              <a:rPr lang="en-GB" dirty="0" smtClean="0"/>
              <a:t>Data Representation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484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TYPE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Numerical data</a:t>
            </a:r>
          </a:p>
          <a:p>
            <a:pPr lvl="1"/>
            <a:r>
              <a:rPr lang="en-US" dirty="0"/>
              <a:t>Height:=178cm , weights:=68kg etc.</a:t>
            </a:r>
          </a:p>
          <a:p>
            <a:pPr lvl="1"/>
            <a:r>
              <a:rPr lang="en-US" dirty="0"/>
              <a:t>Signals </a:t>
            </a:r>
          </a:p>
          <a:p>
            <a:r>
              <a:rPr lang="en-US" b="1" dirty="0" smtClean="0"/>
              <a:t>Nominal </a:t>
            </a:r>
            <a:r>
              <a:rPr lang="en-US" b="1" dirty="0"/>
              <a:t>data</a:t>
            </a:r>
            <a:endParaRPr lang="en-US" dirty="0"/>
          </a:p>
          <a:p>
            <a:pPr lvl="1"/>
            <a:r>
              <a:rPr lang="en-US" dirty="0" smtClean="0"/>
              <a:t>Attendance</a:t>
            </a:r>
            <a:r>
              <a:rPr lang="en-US" dirty="0"/>
              <a:t>:= Present / absent</a:t>
            </a:r>
          </a:p>
          <a:p>
            <a:pPr lvl="1"/>
            <a:r>
              <a:rPr lang="en-US" dirty="0"/>
              <a:t>Color:= Red / green / blue / yellow …</a:t>
            </a:r>
          </a:p>
          <a:p>
            <a:r>
              <a:rPr lang="en-US" b="1" dirty="0" smtClean="0"/>
              <a:t>Ordinal</a:t>
            </a:r>
            <a:endParaRPr lang="en-US" b="1" dirty="0"/>
          </a:p>
          <a:p>
            <a:pPr lvl="1"/>
            <a:r>
              <a:rPr lang="en-US" dirty="0"/>
              <a:t>Income level:= low / medium / high / very high</a:t>
            </a:r>
          </a:p>
          <a:p>
            <a:endParaRPr lang="en-US" dirty="0"/>
          </a:p>
          <a:p>
            <a:r>
              <a:rPr lang="en-US" b="1" dirty="0" smtClean="0"/>
              <a:t>Nominal/ordinal </a:t>
            </a:r>
            <a:r>
              <a:rPr lang="en-US" b="1" dirty="0"/>
              <a:t>data -&gt; Numerical data </a:t>
            </a:r>
            <a:r>
              <a:rPr lang="en-US" b="1" dirty="0" smtClean="0"/>
              <a:t>transformation</a:t>
            </a:r>
          </a:p>
          <a:p>
            <a:pPr lvl="1"/>
            <a:r>
              <a:rPr lang="en-US" b="1" dirty="0" smtClean="0"/>
              <a:t>Many ML methods works only with real (input and output) values..</a:t>
            </a:r>
            <a:endParaRPr lang="en-US" dirty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158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PRE-PROCESSING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Missing and Inconsistent </a:t>
            </a:r>
            <a:r>
              <a:rPr lang="en-US" dirty="0" smtClean="0"/>
              <a:t>data</a:t>
            </a:r>
          </a:p>
          <a:p>
            <a:endParaRPr lang="en-US" dirty="0" smtClean="0"/>
          </a:p>
          <a:p>
            <a:r>
              <a:rPr lang="en-US" b="1" dirty="0"/>
              <a:t>Data Normalization</a:t>
            </a:r>
          </a:p>
          <a:p>
            <a:endParaRPr lang="en-US" b="1" dirty="0"/>
          </a:p>
          <a:p>
            <a:r>
              <a:rPr lang="en-US" b="1" dirty="0"/>
              <a:t>Dimensionality reduction </a:t>
            </a:r>
          </a:p>
          <a:p>
            <a:endParaRPr lang="en-US" dirty="0"/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Attribute(s) or Feature(s) selection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Attribute(s) or Feature(s) creations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980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MISSING DATA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Missing value</a:t>
            </a:r>
          </a:p>
          <a:p>
            <a:pPr lvl="1"/>
            <a:r>
              <a:rPr lang="en-US" dirty="0"/>
              <a:t>Age: ‘’, height=‘’ </a:t>
            </a:r>
          </a:p>
          <a:p>
            <a:r>
              <a:rPr lang="en-US" dirty="0"/>
              <a:t>Bad data or noise</a:t>
            </a:r>
          </a:p>
          <a:p>
            <a:pPr lvl="1"/>
            <a:r>
              <a:rPr lang="en-US" dirty="0"/>
              <a:t>Age: ‘-10’, height=‘250cm’</a:t>
            </a:r>
          </a:p>
          <a:p>
            <a:pPr lvl="1"/>
            <a:r>
              <a:rPr lang="en-US" dirty="0"/>
              <a:t>outliers</a:t>
            </a:r>
          </a:p>
          <a:p>
            <a:r>
              <a:rPr lang="en-US" dirty="0"/>
              <a:t>Many algorithms can not handles missing attribute value</a:t>
            </a:r>
          </a:p>
          <a:p>
            <a:pPr lvl="1"/>
            <a:r>
              <a:rPr lang="en-US" dirty="0"/>
              <a:t>Need to be replaced</a:t>
            </a:r>
          </a:p>
          <a:p>
            <a:r>
              <a:rPr lang="en-US" dirty="0"/>
              <a:t>Solution</a:t>
            </a:r>
          </a:p>
          <a:p>
            <a:pPr lvl="1"/>
            <a:r>
              <a:rPr lang="en-US" dirty="0"/>
              <a:t>Data filling or substitution</a:t>
            </a:r>
          </a:p>
          <a:p>
            <a:pPr lvl="2"/>
            <a:r>
              <a:rPr lang="en-US" dirty="0"/>
              <a:t>Mean, mode, median, clustering etc…</a:t>
            </a:r>
          </a:p>
          <a:p>
            <a:pPr lvl="1"/>
            <a:r>
              <a:rPr lang="en-US" dirty="0"/>
              <a:t>Data(tuple/observation) omission</a:t>
            </a:r>
          </a:p>
          <a:p>
            <a:pPr lvl="1"/>
            <a:endParaRPr lang="en-US" dirty="0"/>
          </a:p>
          <a:p>
            <a:r>
              <a:rPr lang="en-US" b="1" i="1" dirty="0"/>
              <a:t>Check for data duplication</a:t>
            </a:r>
            <a:endParaRPr lang="en-US" i="1" dirty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7990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NORMALIZATION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If the scale of different features are different, then their contribution in calculating the solution are different, that mean attribute with higher scale may drive the learning..</a:t>
            </a:r>
            <a:endParaRPr lang="en-IN" dirty="0"/>
          </a:p>
          <a:p>
            <a:pPr lvl="1"/>
            <a:r>
              <a:rPr lang="en-IN" dirty="0" smtClean="0"/>
              <a:t>For example for cardiac risk evaluation; feature set consist of age, income, weight, BP etc.</a:t>
            </a:r>
          </a:p>
          <a:p>
            <a:pPr lvl="1"/>
            <a:r>
              <a:rPr lang="en-US" dirty="0" smtClean="0"/>
              <a:t>So, income scale is very big, may drive impact adversely on learn model</a:t>
            </a:r>
            <a:endParaRPr lang="en-IN" dirty="0" smtClean="0"/>
          </a:p>
          <a:p>
            <a:pPr lvl="1"/>
            <a:endParaRPr lang="en-IN" dirty="0" smtClean="0"/>
          </a:p>
          <a:p>
            <a:r>
              <a:rPr lang="en-IN" dirty="0" smtClean="0"/>
              <a:t>minimizes overflow or underflow issues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061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NORMALIZATION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210371"/>
            <a:ext cx="9144000" cy="5164549"/>
          </a:xfrm>
        </p:spPr>
        <p:txBody>
          <a:bodyPr/>
          <a:lstStyle/>
          <a:p>
            <a:r>
              <a:rPr lang="en-IN" dirty="0" smtClean="0"/>
              <a:t>Z-score</a:t>
            </a:r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Min-Max normalization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Scaling</a:t>
            </a:r>
          </a:p>
          <a:p>
            <a:endParaRPr lang="en-IN" dirty="0"/>
          </a:p>
          <a:p>
            <a:r>
              <a:rPr lang="en-IN" dirty="0" smtClean="0"/>
              <a:t>You may use your own normalization approach...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16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73079" y="1770254"/>
                <a:ext cx="1530740" cy="6324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I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079" y="1770254"/>
                <a:ext cx="1530740" cy="63248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4497" y="3523973"/>
                <a:ext cx="8283806" cy="701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𝑚𝑖𝑛</m:t>
                          </m:r>
                        </m:den>
                      </m:f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𝑛𝑒𝑤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𝑛𝑒𝑤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𝑚𝑖𝑛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97" y="3523973"/>
                <a:ext cx="8283806" cy="7012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047543" y="5029274"/>
                <a:ext cx="1605761" cy="6326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𝑠𝑐𝑎𝑙𝑎𝑟</m:t>
                          </m:r>
                        </m:den>
                      </m:f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543" y="5029274"/>
                <a:ext cx="1605761" cy="63267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9293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639" y="3036497"/>
            <a:ext cx="8680361" cy="1068945"/>
          </a:xfrm>
        </p:spPr>
        <p:txBody>
          <a:bodyPr>
            <a:normAutofit/>
          </a:bodyPr>
          <a:lstStyle/>
          <a:p>
            <a:pPr algn="r"/>
            <a:r>
              <a:rPr lang="en-GB" dirty="0" smtClean="0"/>
              <a:t>Ensemble-learning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194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Ensemble-learning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For better Generalization</a:t>
            </a:r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GB" dirty="0" smtClean="0"/>
              <a:t>Models may be homogenous or heterogeneous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18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04" y="2156603"/>
            <a:ext cx="4505145" cy="2995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596" y="1475117"/>
            <a:ext cx="3126429" cy="34419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6748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Ensemble Learning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 smtClean="0"/>
              <a:t>Application</a:t>
            </a:r>
            <a:endParaRPr lang="en-GB" dirty="0"/>
          </a:p>
          <a:p>
            <a:pPr lvl="1"/>
            <a:r>
              <a:rPr lang="en-GB" dirty="0" smtClean="0"/>
              <a:t>Better-generalization (regularization)</a:t>
            </a:r>
          </a:p>
          <a:p>
            <a:pPr lvl="1"/>
            <a:r>
              <a:rPr lang="en-GB" dirty="0" smtClean="0"/>
              <a:t>Data imbalance</a:t>
            </a:r>
          </a:p>
          <a:p>
            <a:pPr lvl="1"/>
            <a:r>
              <a:rPr lang="en-GB" dirty="0" smtClean="0"/>
              <a:t>Multi-class classification through binary classification</a:t>
            </a:r>
          </a:p>
          <a:p>
            <a:pPr lvl="1"/>
            <a:endParaRPr lang="en-GB" dirty="0"/>
          </a:p>
          <a:p>
            <a:r>
              <a:rPr lang="en-GB" dirty="0" smtClean="0"/>
              <a:t>Generalization or Decision making</a:t>
            </a:r>
          </a:p>
          <a:p>
            <a:pPr lvl="1"/>
            <a:r>
              <a:rPr lang="en-GB" dirty="0" smtClean="0"/>
              <a:t>Voting based approach</a:t>
            </a:r>
          </a:p>
          <a:p>
            <a:pPr lvl="1"/>
            <a:r>
              <a:rPr lang="en-GB" dirty="0" smtClean="0"/>
              <a:t>Averaging or weighting</a:t>
            </a:r>
          </a:p>
          <a:p>
            <a:pPr lvl="1"/>
            <a:r>
              <a:rPr lang="en-GB" dirty="0" smtClean="0"/>
              <a:t>Your own application specific approach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4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Machine Learning / Deep Learning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Predictive Perspective</a:t>
            </a:r>
          </a:p>
          <a:p>
            <a:pPr lvl="1"/>
            <a:r>
              <a:rPr lang="en-GB" dirty="0" smtClean="0"/>
              <a:t>Classification</a:t>
            </a:r>
          </a:p>
          <a:p>
            <a:pPr lvl="1"/>
            <a:r>
              <a:rPr lang="en-GB" dirty="0" smtClean="0"/>
              <a:t>Regression</a:t>
            </a:r>
          </a:p>
          <a:p>
            <a:pPr lvl="1"/>
            <a:endParaRPr lang="en-GB" dirty="0"/>
          </a:p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Descriptive Perspective</a:t>
            </a:r>
          </a:p>
          <a:p>
            <a:pPr lvl="1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Describe classification situations in data</a:t>
            </a:r>
          </a:p>
          <a:p>
            <a:pPr lvl="2"/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Difference between two group ; significance</a:t>
            </a:r>
          </a:p>
          <a:p>
            <a:pPr lvl="2"/>
            <a:r>
              <a:rPr lang="en-GB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clustering</a:t>
            </a:r>
          </a:p>
          <a:p>
            <a:pPr lvl="1"/>
            <a:endParaRPr lang="en-GB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GB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Univariate </a:t>
            </a: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-&gt; </a:t>
            </a:r>
            <a:r>
              <a:rPr lang="en-GB" b="1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multivariate ; </a:t>
            </a:r>
            <a:r>
              <a:rPr lang="en-GB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significance !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0512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Cross-Validation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322513"/>
            <a:ext cx="9144000" cy="5190430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K-fold cross-validation; </a:t>
            </a:r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 smtClean="0"/>
          </a:p>
          <a:p>
            <a:r>
              <a:rPr lang="en-GB" dirty="0" smtClean="0"/>
              <a:t>if </a:t>
            </a:r>
            <a:r>
              <a:rPr lang="en-GB" dirty="0"/>
              <a:t>K=1 then leave one out cross validation</a:t>
            </a:r>
          </a:p>
          <a:p>
            <a:r>
              <a:rPr lang="en-GB" dirty="0" smtClean="0"/>
              <a:t>Does it reliable method compared to single split train-test approach ?</a:t>
            </a:r>
          </a:p>
          <a:p>
            <a:r>
              <a:rPr lang="en-GB" dirty="0" smtClean="0"/>
              <a:t>We have K models, which one is valid ? Or use as a ensemble of models (minimize overfitting)</a:t>
            </a:r>
          </a:p>
          <a:p>
            <a:r>
              <a:rPr lang="en-GB" dirty="0"/>
              <a:t>For limited data </a:t>
            </a:r>
            <a:r>
              <a:rPr lang="en-GB" dirty="0" smtClean="0"/>
              <a:t>availability !</a:t>
            </a:r>
          </a:p>
          <a:p>
            <a:r>
              <a:rPr lang="en-GB" dirty="0" smtClean="0"/>
              <a:t>May partly take care of class imbalance if proper partitioning the data is done</a:t>
            </a:r>
          </a:p>
          <a:p>
            <a:r>
              <a:rPr lang="en-GB" dirty="0" smtClean="0"/>
              <a:t>Hyper-parameter tuning….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20</a:t>
            </a:fld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32"/>
          <a:stretch/>
        </p:blipFill>
        <p:spPr bwMode="auto">
          <a:xfrm>
            <a:off x="1696165" y="1582893"/>
            <a:ext cx="6567940" cy="2467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6203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639" y="3036497"/>
            <a:ext cx="8680361" cy="1068945"/>
          </a:xfrm>
        </p:spPr>
        <p:txBody>
          <a:bodyPr>
            <a:normAutofit/>
          </a:bodyPr>
          <a:lstStyle/>
          <a:p>
            <a:pPr algn="r"/>
            <a:r>
              <a:rPr lang="en-GB" dirty="0" smtClean="0"/>
              <a:t>Data Imbalance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4876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Imbalance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Usually the under represented  class is the class of interest from the application point of view </a:t>
            </a:r>
          </a:p>
          <a:p>
            <a:endParaRPr lang="en-GB" dirty="0"/>
          </a:p>
          <a:p>
            <a:r>
              <a:rPr lang="en-GB" dirty="0" smtClean="0"/>
              <a:t>Standard classifier learning algorithm are usually biased toward the majority class…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Accuracy is no longer a proper measure</a:t>
            </a:r>
          </a:p>
          <a:p>
            <a:pPr lvl="1"/>
            <a:r>
              <a:rPr lang="en-GB" dirty="0" smtClean="0"/>
              <a:t>Need to construct classifiers that are biased toward the minority class, without being harmful to accuracy over the majority class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6462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Imbalance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Approach</a:t>
            </a:r>
          </a:p>
          <a:p>
            <a:endParaRPr lang="en-GB" dirty="0"/>
          </a:p>
          <a:p>
            <a:r>
              <a:rPr lang="en-GB" dirty="0" smtClean="0"/>
              <a:t>Ensemble-based approach</a:t>
            </a:r>
          </a:p>
          <a:p>
            <a:pPr lvl="1"/>
            <a:r>
              <a:rPr lang="en-GB" dirty="0" smtClean="0"/>
              <a:t>Learning multiple model with balanced class</a:t>
            </a:r>
          </a:p>
          <a:p>
            <a:r>
              <a:rPr lang="en-GB" dirty="0" smtClean="0"/>
              <a:t>Data level approach</a:t>
            </a:r>
          </a:p>
          <a:p>
            <a:pPr lvl="1"/>
            <a:r>
              <a:rPr lang="en-GB" dirty="0" smtClean="0"/>
              <a:t>Over-sampling of minority class</a:t>
            </a:r>
          </a:p>
          <a:p>
            <a:pPr lvl="2"/>
            <a:r>
              <a:rPr lang="en-GB" dirty="0" smtClean="0"/>
              <a:t>SMOTE: synthetic minority over-sampling technique (</a:t>
            </a:r>
            <a:r>
              <a:rPr lang="en-GB" dirty="0" smtClean="0">
                <a:solidFill>
                  <a:srgbClr val="FF0000"/>
                </a:solidFill>
              </a:rPr>
              <a:t>not in exam</a:t>
            </a:r>
            <a:r>
              <a:rPr lang="en-GB" dirty="0" smtClean="0"/>
              <a:t>) </a:t>
            </a:r>
          </a:p>
          <a:p>
            <a:pPr lvl="2"/>
            <a:r>
              <a:rPr lang="en-GB" dirty="0" smtClean="0"/>
              <a:t>Data augmentation (will see in details in due course)</a:t>
            </a:r>
          </a:p>
          <a:p>
            <a:pPr lvl="1"/>
            <a:r>
              <a:rPr lang="en-GB" dirty="0" smtClean="0"/>
              <a:t>Under sampling of majority class (better with ensemble methods)</a:t>
            </a:r>
          </a:p>
          <a:p>
            <a:r>
              <a:rPr lang="en-GB" dirty="0" smtClean="0"/>
              <a:t>Cost-sensitive learning</a:t>
            </a:r>
          </a:p>
          <a:p>
            <a:pPr lvl="1"/>
            <a:r>
              <a:rPr lang="en-GB" dirty="0" smtClean="0"/>
              <a:t>Assign more weight to minority class during computing cost value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8889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Auto-encoder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24</a:t>
            </a:fld>
            <a:endParaRPr lang="en-IN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IN" sz="3200" dirty="0" smtClean="0"/>
              <a:t>Non-linear PCA !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IN" sz="3200" dirty="0" smtClean="0"/>
              <a:t>Learning non-linear manifolds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4744" r="11979"/>
          <a:stretch/>
        </p:blipFill>
        <p:spPr>
          <a:xfrm>
            <a:off x="457200" y="3146422"/>
            <a:ext cx="3124200" cy="2952032"/>
          </a:xfrm>
          <a:prstGeom prst="rect">
            <a:avLst/>
          </a:prstGeom>
        </p:spPr>
      </p:pic>
      <p:pic>
        <p:nvPicPr>
          <p:cNvPr id="9" name="Picture 2" descr="Screen-Shot-2018-03-07-at-8.52.21-A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3" t="9338" r="7692" b="11284"/>
          <a:stretch/>
        </p:blipFill>
        <p:spPr bwMode="auto">
          <a:xfrm>
            <a:off x="3804821" y="2551590"/>
            <a:ext cx="4648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087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Curse of Dimensionality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More number of features or dimensions, better is the classification accuracy </a:t>
            </a:r>
          </a:p>
          <a:p>
            <a:r>
              <a:rPr lang="en-IN" dirty="0" smtClean="0"/>
              <a:t>However, at higher dimension, data distribution become sparser; as number of observation or data points is limited </a:t>
            </a:r>
          </a:p>
          <a:p>
            <a:r>
              <a:rPr lang="en-IN" dirty="0" smtClean="0"/>
              <a:t>In case of sparsely  distributed space, generalization error likely to be more…..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25</a:t>
            </a:fld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771" y="4038031"/>
            <a:ext cx="5893511" cy="2233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302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Principle Component Analysis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Finding the transformation such that first component axis is  orienting in direction of maximum data variance; second axis in perpendicular to the first component axis, and in direction of maximum data variance…and so on…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26</a:t>
            </a:fld>
            <a:endParaRPr lang="en-IN"/>
          </a:p>
        </p:txBody>
      </p:sp>
      <p:pic>
        <p:nvPicPr>
          <p:cNvPr id="1026" name="Picture 2" descr="Image result for principal component analysi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" b="9144"/>
          <a:stretch/>
        </p:blipFill>
        <p:spPr bwMode="auto">
          <a:xfrm>
            <a:off x="2749637" y="2953930"/>
            <a:ext cx="4565777" cy="337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504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Principle Component Analysis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 smtClean="0"/>
                  <a:t>Data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𝑁𝑋𝑀</m:t>
                        </m:r>
                      </m:sub>
                    </m:sSub>
                    <m:r>
                      <a:rPr lang="en-IN" b="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𝑓𝑒𝑎𝑡𝑢𝑟𝑒𝑠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𝑜𝑣𝑒𝑟𝑠𝑒𝑟𝑣𝑎𝑡𝑖𝑜𝑛𝑠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dirty="0" smtClean="0"/>
              </a:p>
              <a:p>
                <a:endParaRPr lang="en-IN" dirty="0" smtClean="0"/>
              </a:p>
              <a:p>
                <a:r>
                  <a:rPr lang="en-IN" dirty="0" smtClean="0"/>
                  <a:t>Z-normalize the data (or zero centre the data)</a:t>
                </a:r>
              </a:p>
              <a:p>
                <a:pPr marL="0" indent="0">
                  <a:buNone/>
                </a:pPr>
                <a:endParaRPr lang="en-IN" i="1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IN" i="1">
                              <a:latin typeface="Cambria Math"/>
                            </a:rPr>
                            <m:t>𝑁𝑋𝑀</m:t>
                          </m:r>
                        </m:sub>
                      </m:sSub>
                      <m:r>
                        <a:rPr lang="en-IN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𝑛𝑜𝑟𝑚𝑎𝑙𝑖𝑧𝑎𝑡𝑖𝑜𝑛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𝑁𝑋𝑀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 smtClean="0"/>
                  <a:t>Compute co-variance matrix of the data</a:t>
                </a:r>
              </a:p>
              <a:p>
                <a:pPr marL="0" indent="0">
                  <a:buNone/>
                </a:pPr>
                <a:endParaRPr lang="en-IN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𝑋𝑀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𝑁𝑋𝑀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33" t="-19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27</a:t>
            </a:fld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-2187896" y="1969715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3273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Principle Component Analysis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0" y="1262129"/>
                <a:ext cx="9144000" cy="5230745"/>
              </a:xfrm>
            </p:spPr>
            <p:txBody>
              <a:bodyPr/>
              <a:lstStyle/>
              <a:p>
                <a:r>
                  <a:rPr lang="en-IN" dirty="0" smtClean="0"/>
                  <a:t>Compute Eigen vector and Eigen value of co-variance matrix</a:t>
                </a:r>
              </a:p>
              <a:p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𝑀𝑋𝑀</m:t>
                          </m:r>
                        </m:sub>
                      </m:sSub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𝑀𝑋𝑀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𝑀𝑋𝑀</m:t>
                          </m:r>
                        </m:sub>
                      </m:sSub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𝐷𝑖𝑎𝑔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  <a:p>
                <a:endParaRPr lang="en-IN" dirty="0" smtClean="0"/>
              </a:p>
              <a:p>
                <a:r>
                  <a:rPr lang="en-IN" dirty="0" smtClean="0"/>
                  <a:t>Sort </a:t>
                </a:r>
                <a:r>
                  <a:rPr lang="en-IN" dirty="0"/>
                  <a:t>(re-arrange) the Eigen vectors as per descending order of their Eigen values (e.g. variance)</a:t>
                </a:r>
              </a:p>
              <a:p>
                <a:endParaRPr lang="en-IN" dirty="0" smtClean="0"/>
              </a:p>
              <a:p>
                <a:endParaRPr lang="en-IN" dirty="0" smtClean="0"/>
              </a:p>
              <a:p>
                <a:r>
                  <a:rPr lang="en-IN" dirty="0" smtClean="0"/>
                  <a:t>Select </a:t>
                </a:r>
                <a:r>
                  <a:rPr lang="en-IN" dirty="0"/>
                  <a:t>first m number of components; generally </a:t>
                </a:r>
                <a:r>
                  <a:rPr lang="en-IN" i="1" dirty="0"/>
                  <a:t>m&lt;&lt;</a:t>
                </a:r>
                <a:r>
                  <a:rPr lang="en-IN" i="1" dirty="0" smtClean="0"/>
                  <a:t>M</a:t>
                </a:r>
                <a:r>
                  <a:rPr lang="en-IN" dirty="0" smtClean="0"/>
                  <a:t>, apply transformation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262129"/>
                <a:ext cx="9144000" cy="5230745"/>
              </a:xfrm>
              <a:blipFill>
                <a:blip r:embed="rId2"/>
                <a:stretch>
                  <a:fillRect l="-1200" t="-1865" r="-2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28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355555" y="4026540"/>
                <a:ext cx="4128310" cy="4816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𝑀𝑋𝑀</m:t>
                          </m:r>
                        </m:sub>
                      </m:sSub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𝑀𝑋𝑀</m:t>
                          </m:r>
                        </m:sub>
                      </m:sSub>
                      <m:r>
                        <a:rPr lang="en-IN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𝑀𝑋𝑀</m:t>
                          </m:r>
                        </m:sub>
                      </m:sSub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𝐷𝑖𝑎𝑔</m:t>
                          </m:r>
                          <m:r>
                            <a:rPr lang="en-IN" sz="2400" i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acc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555" y="4026540"/>
                <a:ext cx="4128310" cy="4816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513006" y="5892300"/>
                <a:ext cx="4289829" cy="4715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𝑃𝐶</m:t>
                              </m:r>
                            </m:e>
                            <m:sub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𝑁𝑋</m:t>
                              </m:r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</m:e>
                        <m:sub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𝑁𝑋𝑀</m:t>
                          </m:r>
                        </m:sub>
                      </m:sSub>
                      <m:r>
                        <a:rPr lang="en-I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4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IN" sz="2400" i="1" smtClean="0">
                              <a:latin typeface="Cambria Math" panose="02040503050406030204" pitchFamily="18" charset="0"/>
                            </a:rPr>
                            <m:t>𝑀𝑋𝑀</m:t>
                          </m:r>
                        </m:sub>
                      </m:sSub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(:,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1:</m:t>
                      </m:r>
                      <m:r>
                        <m:rPr>
                          <m:nor/>
                        </m:rPr>
                        <a:rPr lang="en-IN" sz="2400" b="0" i="1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IN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006" y="5892300"/>
                <a:ext cx="4289829" cy="471539"/>
              </a:xfrm>
              <a:prstGeom prst="rect">
                <a:avLst/>
              </a:prstGeom>
              <a:blipFill>
                <a:blip r:embed="rId4"/>
                <a:stretch>
                  <a:fillRect t="-5195" b="-181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1933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Principle Component analysis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 smtClean="0"/>
              <a:t>Selection of number components  are either based on total variance they retain or arbiter</a:t>
            </a:r>
          </a:p>
          <a:p>
            <a:endParaRPr lang="en-IN" dirty="0"/>
          </a:p>
          <a:p>
            <a:r>
              <a:rPr lang="en-IN" dirty="0" smtClean="0"/>
              <a:t>After applying PCA transformation, resulting data in each dimension  are de-correlated. </a:t>
            </a:r>
          </a:p>
          <a:p>
            <a:endParaRPr lang="en-IN" dirty="0"/>
          </a:p>
          <a:p>
            <a:r>
              <a:rPr lang="en-IN" dirty="0" smtClean="0"/>
              <a:t>Do we need do data normalization again, to used it for DL…?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738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639" y="3036497"/>
            <a:ext cx="8680361" cy="1068945"/>
          </a:xfrm>
        </p:spPr>
        <p:txBody>
          <a:bodyPr>
            <a:normAutofit/>
          </a:bodyPr>
          <a:lstStyle/>
          <a:p>
            <a:pPr algn="r"/>
            <a:r>
              <a:rPr lang="en-GB" dirty="0" smtClean="0"/>
              <a:t>Performance Measures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8916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PCA for dimension reduction and data visualization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30</a:t>
            </a:fld>
            <a:endParaRPr lang="en-IN"/>
          </a:p>
        </p:txBody>
      </p:sp>
      <p:pic>
        <p:nvPicPr>
          <p:cNvPr id="6" name="Picture 2" descr="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2438400"/>
            <a:ext cx="7684091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352800" y="5624899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/>
              <a:t>https://www.analyticsvidhya.com/wp-content/uploads/2016/03/1-1.png</a:t>
            </a:r>
          </a:p>
        </p:txBody>
      </p:sp>
    </p:spTree>
    <p:extLst>
      <p:ext uri="{BB962C8B-B14F-4D97-AF65-F5344CB8AC3E}">
        <p14:creationId xmlns:p14="http://schemas.microsoft.com/office/powerpoint/2010/main" val="3895572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ECG signal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6" r="8091"/>
          <a:stretch/>
        </p:blipFill>
        <p:spPr bwMode="auto">
          <a:xfrm>
            <a:off x="228600" y="1143000"/>
            <a:ext cx="8738558" cy="5414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4597879" y="5503653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597879" y="6037053"/>
            <a:ext cx="58372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97879" y="600981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time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4108413" y="565425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amp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881255" y="5692375"/>
                <a:ext cx="23832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 smtClean="0"/>
                  <a:t> : samples  X channels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255" y="5692375"/>
                <a:ext cx="2383217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27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98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Eigen decomposition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096" y="3252875"/>
            <a:ext cx="4635512" cy="3474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 rot="16200000">
            <a:off x="3528892" y="4791669"/>
            <a:ext cx="2722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Explained  variance(%)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842" y="1600200"/>
            <a:ext cx="3833957" cy="1957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69960" y="2394272"/>
                <a:ext cx="6263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60" y="2394272"/>
                <a:ext cx="62639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55" y="4016374"/>
            <a:ext cx="3549133" cy="2155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84391" y="4976336"/>
                <a:ext cx="73804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𝞴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91" y="4976336"/>
                <a:ext cx="738041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78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6" r="7932"/>
          <a:stretch/>
        </p:blipFill>
        <p:spPr bwMode="auto">
          <a:xfrm>
            <a:off x="244415" y="1095555"/>
            <a:ext cx="8738559" cy="5414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867400" y="5594866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</a:rPr>
                        <m:t>𝑃</m:t>
                      </m:r>
                      <m:r>
                        <a:rPr lang="en-GB" b="0" i="1" smtClean="0">
                          <a:latin typeface="Cambria Math"/>
                        </a:rPr>
                        <m:t>𝐶𝑠</m:t>
                      </m:r>
                      <m:r>
                        <a:rPr lang="en-GB" i="1" smtClean="0">
                          <a:latin typeface="Cambria Math"/>
                        </a:rPr>
                        <m:t>=</m:t>
                      </m:r>
                      <m:r>
                        <a:rPr lang="en-GB" b="0" i="1" smtClean="0">
                          <a:latin typeface="Cambria Math"/>
                        </a:rPr>
                        <m:t>𝑋𝑉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5594866"/>
                <a:ext cx="16764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487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Retained 1 PC / Dim</a:t>
            </a:r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8" r="8318"/>
          <a:stretch/>
        </p:blipFill>
        <p:spPr bwMode="auto">
          <a:xfrm>
            <a:off x="381000" y="1295400"/>
            <a:ext cx="8669547" cy="5414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10100" y="6008132"/>
                <a:ext cx="44404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</a:rPr>
                        <m:t>𝑅</m:t>
                      </m:r>
                      <m:r>
                        <a:rPr lang="en-GB" b="0" i="1" smtClean="0">
                          <a:latin typeface="Cambria Math"/>
                        </a:rPr>
                        <m:t>𝑒𝑝𝑟𝑜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sub>
                      </m:sSub>
                      <m:r>
                        <a:rPr lang="en-GB" i="1" smtClean="0">
                          <a:latin typeface="Cambria Math"/>
                        </a:rPr>
                        <m:t>=</m:t>
                      </m:r>
                      <m:r>
                        <a:rPr lang="en-GB" i="1">
                          <a:latin typeface="Cambria Math"/>
                        </a:rPr>
                        <m:t>𝑃𝐶𝑠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:,1: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𝑑𝑖𝑚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</a:rPr>
                        <m:t>(</m:t>
                      </m:r>
                      <m:r>
                        <a:rPr lang="en-GB" i="1">
                          <a:latin typeface="Cambria Math"/>
                        </a:rPr>
                        <m:t>1:</m:t>
                      </m:r>
                      <m:r>
                        <a:rPr lang="en-GB" b="0" i="1" smtClean="0">
                          <a:latin typeface="Cambria Math"/>
                        </a:rPr>
                        <m:t>𝑑𝑖𝑚</m:t>
                      </m:r>
                      <m:r>
                        <a:rPr lang="en-GB" b="0" i="1" smtClean="0">
                          <a:latin typeface="Cambria Math"/>
                        </a:rPr>
                        <m:t>,:)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00" y="6008132"/>
                <a:ext cx="4440447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40382" y="5638800"/>
                <a:ext cx="44404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i="1">
                              <a:latin typeface="Cambria Math"/>
                            </a:rPr>
                            <m:t>𝑑𝑖𝑚</m:t>
                          </m:r>
                        </m:fName>
                        <m:e>
                          <m:r>
                            <a:rPr lang="en-US" b="0" i="0" smtClean="0">
                              <a:latin typeface="Cambria Math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382" y="5638800"/>
                <a:ext cx="444044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85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Retained </a:t>
            </a:r>
            <a:r>
              <a:rPr lang="en-GB" dirty="0" smtClean="0"/>
              <a:t>2 </a:t>
            </a:r>
            <a:r>
              <a:rPr lang="en-GB" dirty="0"/>
              <a:t>PC / Dim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35" r="8172"/>
          <a:stretch/>
        </p:blipFill>
        <p:spPr bwMode="auto">
          <a:xfrm>
            <a:off x="152400" y="1143000"/>
            <a:ext cx="8660922" cy="5414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10100" y="6008132"/>
                <a:ext cx="44404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</a:rPr>
                        <m:t>𝑅</m:t>
                      </m:r>
                      <m:r>
                        <a:rPr lang="en-GB" b="0" i="1" smtClean="0">
                          <a:latin typeface="Cambria Math"/>
                        </a:rPr>
                        <m:t>𝑒𝑝𝑟𝑜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sub>
                      </m:sSub>
                      <m:r>
                        <a:rPr lang="en-GB" i="1" smtClean="0">
                          <a:latin typeface="Cambria Math"/>
                        </a:rPr>
                        <m:t>=</m:t>
                      </m:r>
                      <m:r>
                        <a:rPr lang="en-GB" i="1">
                          <a:latin typeface="Cambria Math"/>
                        </a:rPr>
                        <m:t>𝑃𝐶𝑠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:,1: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𝑑𝑖𝑚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</a:rPr>
                        <m:t>(</m:t>
                      </m:r>
                      <m:r>
                        <a:rPr lang="en-GB" i="1">
                          <a:latin typeface="Cambria Math"/>
                        </a:rPr>
                        <m:t>1:</m:t>
                      </m:r>
                      <m:r>
                        <a:rPr lang="en-GB" b="0" i="1" smtClean="0">
                          <a:latin typeface="Cambria Math"/>
                        </a:rPr>
                        <m:t>𝑑𝑖𝑚</m:t>
                      </m:r>
                      <m:r>
                        <a:rPr lang="en-GB" b="0" i="1" smtClean="0">
                          <a:latin typeface="Cambria Math"/>
                        </a:rPr>
                        <m:t>,:)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00" y="6008132"/>
                <a:ext cx="4440447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40382" y="5638800"/>
                <a:ext cx="44404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i="1">
                              <a:latin typeface="Cambria Math"/>
                            </a:rPr>
                            <m:t>𝑑𝑖𝑚</m:t>
                          </m:r>
                        </m:fName>
                        <m:e>
                          <m:r>
                            <a:rPr lang="en-US" b="0" i="0" smtClean="0">
                              <a:latin typeface="Cambria Math"/>
                            </a:rPr>
                            <m:t>=2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382" y="5638800"/>
                <a:ext cx="444044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9119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Retained </a:t>
            </a:r>
            <a:r>
              <a:rPr lang="en-GB" dirty="0" smtClean="0"/>
              <a:t>3 </a:t>
            </a:r>
            <a:r>
              <a:rPr lang="en-GB" dirty="0"/>
              <a:t>PC / Dim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9" r="8239"/>
          <a:stretch/>
        </p:blipFill>
        <p:spPr bwMode="auto">
          <a:xfrm>
            <a:off x="215660" y="1143000"/>
            <a:ext cx="8704053" cy="5414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610100" y="6008132"/>
                <a:ext cx="44404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/>
                        </a:rPr>
                        <m:t>𝑅</m:t>
                      </m:r>
                      <m:r>
                        <a:rPr lang="en-GB" b="0" i="1" smtClean="0">
                          <a:latin typeface="Cambria Math"/>
                        </a:rPr>
                        <m:t>𝑒𝑝𝑟𝑜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/>
                            </a:rPr>
                            <m:t>𝑗</m:t>
                          </m:r>
                        </m:e>
                        <m:sub>
                          <m:r>
                            <a:rPr lang="en-GB" b="0" i="1" smtClean="0">
                              <a:latin typeface="Cambria Math"/>
                            </a:rPr>
                            <m:t>𝑋</m:t>
                          </m:r>
                        </m:sub>
                      </m:sSub>
                      <m:r>
                        <a:rPr lang="en-GB" i="1" smtClean="0">
                          <a:latin typeface="Cambria Math"/>
                        </a:rPr>
                        <m:t>=</m:t>
                      </m:r>
                      <m:r>
                        <a:rPr lang="en-GB" i="1">
                          <a:latin typeface="Cambria Math"/>
                        </a:rPr>
                        <m:t>𝑃𝐶𝑠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/>
                            </a:rPr>
                            <m:t>:,1: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𝑑𝑖𝑚</m:t>
                          </m:r>
                        </m:e>
                      </m:d>
                      <m:r>
                        <a:rPr lang="en-GB" b="0" i="1" smtClean="0">
                          <a:latin typeface="Cambria Math"/>
                        </a:rPr>
                        <m:t>∗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GB" i="1">
                              <a:latin typeface="Cambria Math"/>
                            </a:rPr>
                            <m:t>𝑇</m:t>
                          </m:r>
                        </m:sup>
                      </m:sSup>
                      <m:r>
                        <a:rPr lang="en-GB" b="0" i="1" smtClean="0">
                          <a:latin typeface="Cambria Math"/>
                        </a:rPr>
                        <m:t>(</m:t>
                      </m:r>
                      <m:r>
                        <a:rPr lang="en-GB" i="1">
                          <a:latin typeface="Cambria Math"/>
                        </a:rPr>
                        <m:t>1:</m:t>
                      </m:r>
                      <m:r>
                        <a:rPr lang="en-GB" b="0" i="1" smtClean="0">
                          <a:latin typeface="Cambria Math"/>
                        </a:rPr>
                        <m:t>𝑑𝑖𝑚</m:t>
                      </m:r>
                      <m:r>
                        <a:rPr lang="en-GB" b="0" i="1" smtClean="0">
                          <a:latin typeface="Cambria Math"/>
                        </a:rPr>
                        <m:t>,:)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00" y="6008132"/>
                <a:ext cx="4440447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40382" y="5638800"/>
                <a:ext cx="44404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i="1">
                              <a:latin typeface="Cambria Math"/>
                            </a:rPr>
                            <m:t>𝑑𝑖𝑚</m:t>
                          </m:r>
                        </m:fName>
                        <m:e>
                          <m:r>
                            <a:rPr lang="en-US" b="0" i="0" smtClean="0">
                              <a:latin typeface="Cambria Math"/>
                            </a:rPr>
                            <m:t>=3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382" y="5638800"/>
                <a:ext cx="4440447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032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Confusion </a:t>
            </a:r>
            <a:r>
              <a:rPr lang="en-GB" dirty="0" smtClean="0"/>
              <a:t>Matrix / classification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262129"/>
            <a:ext cx="9144000" cy="5121417"/>
          </a:xfrm>
        </p:spPr>
        <p:txBody>
          <a:bodyPr>
            <a:normAutofit fontScale="92500" lnSpcReduction="10000"/>
          </a:bodyPr>
          <a:lstStyle/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GB" dirty="0"/>
          </a:p>
          <a:p>
            <a:r>
              <a:rPr lang="en-GB" sz="2000" dirty="0" smtClean="0"/>
              <a:t>TP</a:t>
            </a:r>
            <a:r>
              <a:rPr lang="en-GB" sz="2000" dirty="0"/>
              <a:t>: True Positive</a:t>
            </a:r>
          </a:p>
          <a:p>
            <a:r>
              <a:rPr lang="en-GB" sz="2000" dirty="0"/>
              <a:t>FP: False Positive</a:t>
            </a:r>
          </a:p>
          <a:p>
            <a:r>
              <a:rPr lang="en-GB" sz="2000" dirty="0"/>
              <a:t>TN: Ture Negative</a:t>
            </a:r>
          </a:p>
          <a:p>
            <a:r>
              <a:rPr lang="en-GB" sz="2000" dirty="0"/>
              <a:t>FP: False Positive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412" y="1676400"/>
            <a:ext cx="3522788" cy="226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981200" y="130112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TWO CLASS</a:t>
            </a:r>
            <a:endParaRPr lang="en-GB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60" t="62994" r="47061" b="23669"/>
          <a:stretch/>
        </p:blipFill>
        <p:spPr bwMode="auto">
          <a:xfrm>
            <a:off x="2895600" y="2665562"/>
            <a:ext cx="457201" cy="301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92" t="42771" r="26864" b="44271"/>
          <a:stretch/>
        </p:blipFill>
        <p:spPr bwMode="auto">
          <a:xfrm>
            <a:off x="2133600" y="3124200"/>
            <a:ext cx="431321" cy="293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585009" y="4796287"/>
                <a:ext cx="2391231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𝐴𝑐𝑐𝑢𝑟𝑎𝑐𝑦</m:t>
                      </m:r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𝑇𝑁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009" y="4796287"/>
                <a:ext cx="2391231" cy="6090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564921" y="5561417"/>
                <a:ext cx="2030043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𝐸𝑟𝑟𝑜𝑟</m:t>
                      </m:r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𝐹𝑃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𝐹𝑁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921" y="5561417"/>
                <a:ext cx="2030043" cy="60907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154243" y="4727276"/>
                <a:ext cx="3607526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𝐴𝑐𝑐𝑢𝑟𝑎𝑐𝑦</m:t>
                      </m:r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𝑇𝑃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𝑇𝑃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𝑇𝑃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243" y="4727276"/>
                <a:ext cx="3607526" cy="60907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313872" y="5681289"/>
                <a:ext cx="27360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𝐸𝑟𝑟𝑜𝑟</m:t>
                      </m:r>
                      <m:r>
                        <a:rPr lang="en-GB" b="0" i="1" smtClean="0">
                          <a:latin typeface="Cambria Math"/>
                        </a:rPr>
                        <m:t>=(1 −</m:t>
                      </m:r>
                      <m:r>
                        <a:rPr lang="en-GB" b="0" i="1" smtClean="0">
                          <a:latin typeface="Cambria Math"/>
                        </a:rPr>
                        <m:t>𝑎𝑐𝑐𝑢𝑟𝑎𝑐𝑦</m:t>
                      </m:r>
                      <m:r>
                        <a:rPr lang="en-GB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872" y="5681289"/>
                <a:ext cx="2736070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onfusion Matrix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3819" y="1413881"/>
            <a:ext cx="3879332" cy="236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0062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</a:t>
            </a:r>
            <a:r>
              <a:rPr lang="en-GB" dirty="0"/>
              <a:t> / classification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Precision / Positive Predictive </a:t>
            </a:r>
            <a:r>
              <a:rPr lang="en-GB" dirty="0" smtClean="0"/>
              <a:t>Value</a:t>
            </a:r>
          </a:p>
          <a:p>
            <a:pPr marL="685800" lvl="2">
              <a:spcBef>
                <a:spcPts val="1000"/>
              </a:spcBef>
            </a:pPr>
            <a:r>
              <a:rPr lang="en-GB" dirty="0"/>
              <a:t>Fraction of data sample classified as positive class which are actually </a:t>
            </a:r>
            <a:r>
              <a:rPr lang="en-GB" dirty="0" smtClean="0"/>
              <a:t>positive</a:t>
            </a:r>
          </a:p>
          <a:p>
            <a:pPr marL="685800" lvl="2">
              <a:spcBef>
                <a:spcPts val="1000"/>
              </a:spcBef>
            </a:pPr>
            <a:endParaRPr lang="en-GB" dirty="0" smtClean="0"/>
          </a:p>
          <a:p>
            <a:pPr marL="685800" lvl="2">
              <a:spcBef>
                <a:spcPts val="1000"/>
              </a:spcBef>
            </a:pPr>
            <a:endParaRPr lang="en-GB" dirty="0"/>
          </a:p>
          <a:p>
            <a:pPr marL="685800" lvl="2">
              <a:spcBef>
                <a:spcPts val="1000"/>
              </a:spcBef>
            </a:pPr>
            <a:endParaRPr lang="en-GB" dirty="0" smtClean="0"/>
          </a:p>
          <a:p>
            <a:pPr marL="685800" lvl="2">
              <a:spcBef>
                <a:spcPts val="1000"/>
              </a:spcBef>
            </a:pPr>
            <a:r>
              <a:rPr lang="en-GB" dirty="0" smtClean="0"/>
              <a:t>Video or music recommendation</a:t>
            </a:r>
          </a:p>
          <a:p>
            <a:pPr marL="685800" lvl="2">
              <a:spcBef>
                <a:spcPts val="1000"/>
              </a:spcBef>
            </a:pPr>
            <a:r>
              <a:rPr lang="en-GB" dirty="0" smtClean="0"/>
              <a:t>Google page ranking </a:t>
            </a:r>
          </a:p>
          <a:p>
            <a:pPr marL="685800" lvl="2">
              <a:spcBef>
                <a:spcPts val="1000"/>
              </a:spcBef>
            </a:pPr>
            <a:r>
              <a:rPr lang="en-GB" dirty="0" smtClean="0"/>
              <a:t>Spam email identification</a:t>
            </a:r>
          </a:p>
          <a:p>
            <a:endParaRPr lang="en-GB" dirty="0" smtClean="0"/>
          </a:p>
          <a:p>
            <a:pPr marL="228600" lvl="1">
              <a:spcBef>
                <a:spcPts val="1000"/>
              </a:spcBef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5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233467" y="2438917"/>
                <a:ext cx="2388025" cy="615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/>
                        </a:rPr>
                        <m:t>𝑃𝑟𝑒𝑐𝑖𝑠𝑖𝑜𝑛</m:t>
                      </m:r>
                      <m:r>
                        <a:rPr lang="en-GB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467" y="2438917"/>
                <a:ext cx="2388025" cy="6154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70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</a:t>
            </a:r>
            <a:r>
              <a:rPr lang="en-GB" dirty="0"/>
              <a:t> / classification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Recall/True positive rate/Sensitivity</a:t>
            </a:r>
          </a:p>
          <a:p>
            <a:pPr lvl="1"/>
            <a:r>
              <a:rPr lang="en-GB" dirty="0"/>
              <a:t>Fraction of positive class samples correctly </a:t>
            </a:r>
            <a:r>
              <a:rPr lang="en-GB" dirty="0" smtClean="0"/>
              <a:t>classiﬁed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r>
              <a:rPr lang="en-GB" dirty="0" smtClean="0"/>
              <a:t>Clinical disease(class of interest) identification…</a:t>
            </a:r>
          </a:p>
          <a:p>
            <a:pPr lvl="1"/>
            <a:endParaRPr lang="en-GB" dirty="0" smtClean="0"/>
          </a:p>
          <a:p>
            <a:r>
              <a:rPr lang="en-GB" dirty="0"/>
              <a:t>Specificity / 1-FalseAlarmRate</a:t>
            </a:r>
          </a:p>
          <a:p>
            <a:pPr lvl="1"/>
            <a:r>
              <a:rPr lang="en-GB" dirty="0"/>
              <a:t>Fraction of negative class samples correctly identiﬁed</a:t>
            </a:r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6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85536" y="2297502"/>
                <a:ext cx="2073966" cy="615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𝑅𝑒𝑐𝑎𝑙𝑙</m:t>
                      </m:r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𝑇𝑃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𝑇𝑃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536" y="2297502"/>
                <a:ext cx="2073966" cy="61549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344281" y="5073760"/>
                <a:ext cx="2601225" cy="615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𝑆𝑝𝑒𝑐𝑖𝑓𝑖𝑐𝑖𝑡𝑦</m:t>
                      </m:r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𝑇𝑁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𝑇𝑁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281" y="5073760"/>
                <a:ext cx="2601225" cy="61549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255698" y="5073760"/>
                <a:ext cx="3124894" cy="615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𝐹𝑎𝑙𝑠𝑒𝐴𝑙𝑎𝑟𝑚𝑅𝑎𝑡𝑒</m:t>
                      </m:r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𝐹𝑃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𝑇𝑁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698" y="5073760"/>
                <a:ext cx="3124894" cy="61549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60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Performance</a:t>
            </a:r>
            <a:r>
              <a:rPr lang="en-GB" dirty="0"/>
              <a:t> / classification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F1-score: simpler </a:t>
            </a:r>
            <a:r>
              <a:rPr lang="en-GB" dirty="0"/>
              <a:t>metric which takes into account both precision and recall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7</a:t>
            </a:fld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43352" y="2694298"/>
                <a:ext cx="3562514" cy="664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𝐹</m:t>
                      </m:r>
                      <m:r>
                        <a:rPr lang="en-GB" b="0" i="1" smtClean="0">
                          <a:latin typeface="Cambria Math"/>
                        </a:rPr>
                        <m:t>1 </m:t>
                      </m:r>
                      <m:r>
                        <a:rPr lang="en-GB" b="0" i="1" smtClean="0">
                          <a:latin typeface="Cambria Math"/>
                        </a:rPr>
                        <m:t>𝑠𝑐𝑜𝑟𝑒</m:t>
                      </m:r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2∗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𝑝𝑟𝑒𝑐𝑖𝑠𝑖𝑜𝑛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∗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𝑟𝑒𝑐𝑎𝑙𝑙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𝑝𝑟𝑒𝑐𝑖𝑠𝑖𝑜𝑛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𝑟𝑒𝑐𝑎𝑙𝑙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352" y="2694298"/>
                <a:ext cx="3562514" cy="66492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0792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ROC or AUC</a:t>
            </a:r>
            <a:r>
              <a:rPr lang="en-GB" dirty="0"/>
              <a:t> / classification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Receiver operating characteristic</a:t>
            </a:r>
            <a:endParaRPr lang="en-IN" b="1" dirty="0">
              <a:hlinkClick r:id="rId2"/>
            </a:endParaRPr>
          </a:p>
          <a:p>
            <a:pPr lvl="1"/>
            <a:r>
              <a:rPr lang="en-US" dirty="0"/>
              <a:t>ROC curve is a plot of TPR against FPR which depicts relative trade-offs between benefits (true positives) and costs (false </a:t>
            </a:r>
            <a:r>
              <a:rPr lang="en-IN" dirty="0"/>
              <a:t>positives)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8</a:t>
            </a:fld>
            <a:endParaRPr lang="en-IN"/>
          </a:p>
        </p:txBody>
      </p:sp>
      <p:pic>
        <p:nvPicPr>
          <p:cNvPr id="6" name="Picture 4" descr="Image result for roc curv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29" t="11721" b="9158"/>
          <a:stretch/>
        </p:blipFill>
        <p:spPr bwMode="auto">
          <a:xfrm>
            <a:off x="3124200" y="3233899"/>
            <a:ext cx="3048000" cy="2654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695700" y="5754469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 smtClean="0"/>
              <a:t>FalsePositiveRate</a:t>
            </a:r>
            <a:endParaRPr lang="en-IN" dirty="0" smtClean="0"/>
          </a:p>
          <a:p>
            <a:pPr algn="ctr"/>
            <a:r>
              <a:rPr lang="en-IN" dirty="0" smtClean="0"/>
              <a:t>(1-Specificity)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1883169" y="4105564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err="1" smtClean="0"/>
              <a:t>TruePositiveRate</a:t>
            </a:r>
            <a:endParaRPr lang="en-IN" dirty="0" smtClean="0"/>
          </a:p>
          <a:p>
            <a:pPr algn="ctr"/>
            <a:r>
              <a:rPr lang="en-IN" dirty="0" smtClean="0"/>
              <a:t>Sensitivity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0696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ROC or AUC</a:t>
            </a:r>
            <a:r>
              <a:rPr lang="en-GB" dirty="0"/>
              <a:t> / classification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Different points on the curve is computed from different threshold values</a:t>
            </a:r>
          </a:p>
          <a:p>
            <a:r>
              <a:rPr lang="en-IN" dirty="0"/>
              <a:t>Higher the Area Under the Curve (AUC) better is the performance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66345-C3FE-4FDE-AC50-77F8EF49B9E7}" type="slidenum">
              <a:rPr lang="en-IN" smtClean="0"/>
              <a:t>9</a:t>
            </a:fld>
            <a:endParaRPr lang="en-IN" dirty="0"/>
          </a:p>
        </p:txBody>
      </p:sp>
      <p:pic>
        <p:nvPicPr>
          <p:cNvPr id="6" name="Picture 2" descr="Image result for roc curv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88080"/>
            <a:ext cx="3947227" cy="234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roc curv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89" b="5324"/>
          <a:stretch/>
        </p:blipFill>
        <p:spPr bwMode="auto">
          <a:xfrm>
            <a:off x="5638800" y="3688372"/>
            <a:ext cx="2598300" cy="236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8599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2578</TotalTime>
  <Words>978</Words>
  <Application>Microsoft Office PowerPoint</Application>
  <PresentationFormat>On-screen Show (4:3)</PresentationFormat>
  <Paragraphs>288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Bookman Old Style</vt:lpstr>
      <vt:lpstr>Calibri</vt:lpstr>
      <vt:lpstr>Calibri Light</vt:lpstr>
      <vt:lpstr>Cambria Math</vt:lpstr>
      <vt:lpstr>Office Theme</vt:lpstr>
      <vt:lpstr>DEEP LEARNING  MISCELLANEOUS</vt:lpstr>
      <vt:lpstr>Machine Learning / Deep Learning</vt:lpstr>
      <vt:lpstr>Performance Measures</vt:lpstr>
      <vt:lpstr>Confusion Matrix / classification</vt:lpstr>
      <vt:lpstr>Performance / classification</vt:lpstr>
      <vt:lpstr>Performance / classification</vt:lpstr>
      <vt:lpstr>Performance / classification</vt:lpstr>
      <vt:lpstr>ROC or AUC / classification</vt:lpstr>
      <vt:lpstr>ROC or AUC / classification</vt:lpstr>
      <vt:lpstr>Performance / regression</vt:lpstr>
      <vt:lpstr>Data Representation</vt:lpstr>
      <vt:lpstr>DATA TYPE</vt:lpstr>
      <vt:lpstr>DATA PRE-PROCESSING</vt:lpstr>
      <vt:lpstr>MISSING DATA</vt:lpstr>
      <vt:lpstr>DATA NORMALIZATION</vt:lpstr>
      <vt:lpstr>DATA NORMALIZATION</vt:lpstr>
      <vt:lpstr>Ensemble-learning</vt:lpstr>
      <vt:lpstr>Ensemble-learning</vt:lpstr>
      <vt:lpstr>Ensemble Learning</vt:lpstr>
      <vt:lpstr>Cross-Validation</vt:lpstr>
      <vt:lpstr>Data Imbalance</vt:lpstr>
      <vt:lpstr>Data Imbalance</vt:lpstr>
      <vt:lpstr>Data Imbalance</vt:lpstr>
      <vt:lpstr>Auto-encoder</vt:lpstr>
      <vt:lpstr>Curse of Dimensionality</vt:lpstr>
      <vt:lpstr>Principle Component Analysis</vt:lpstr>
      <vt:lpstr>Principle Component Analysis</vt:lpstr>
      <vt:lpstr>Principle Component Analysis</vt:lpstr>
      <vt:lpstr>Principle Component analysis</vt:lpstr>
      <vt:lpstr>PCA for dimension reduction and data visualization</vt:lpstr>
      <vt:lpstr>ECG signal</vt:lpstr>
      <vt:lpstr>Eigen decomposition</vt:lpstr>
      <vt:lpstr>PCs</vt:lpstr>
      <vt:lpstr>Retained 1 PC / Dim</vt:lpstr>
      <vt:lpstr>Retained 2 PC / Dim</vt:lpstr>
      <vt:lpstr>Retained 3 PC / Dim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admin</cp:lastModifiedBy>
  <cp:revision>175</cp:revision>
  <dcterms:created xsi:type="dcterms:W3CDTF">2019-07-24T10:14:56Z</dcterms:created>
  <dcterms:modified xsi:type="dcterms:W3CDTF">2024-01-30T04:20:21Z</dcterms:modified>
</cp:coreProperties>
</file>