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48" y="10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B901444-7A4C-4D74-B0DC-25D8187933FB}" type="datetimeFigureOut">
              <a:rPr lang="en-IN" smtClean="0"/>
              <a:t>21-12-2024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4E9A0F7-CE23-4E6A-AED5-FE326AA75FFB}" type="slidenum">
              <a:rPr lang="en-IN" smtClean="0"/>
              <a:t>‹#›</a:t>
            </a:fld>
            <a:endParaRPr lang="en-IN"/>
          </a:p>
        </p:txBody>
      </p:sp>
    </p:spTree>
    <p:extLst>
      <p:ext uri="{BB962C8B-B14F-4D97-AF65-F5344CB8AC3E}">
        <p14:creationId xmlns:p14="http://schemas.microsoft.com/office/powerpoint/2010/main" val="3163909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901444-7A4C-4D74-B0DC-25D8187933FB}" type="datetimeFigureOut">
              <a:rPr lang="en-IN" smtClean="0"/>
              <a:t>21-12-2024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4E9A0F7-CE23-4E6A-AED5-FE326AA75FFB}" type="slidenum">
              <a:rPr lang="en-IN" smtClean="0"/>
              <a:t>‹#›</a:t>
            </a:fld>
            <a:endParaRPr lang="en-IN"/>
          </a:p>
        </p:txBody>
      </p:sp>
    </p:spTree>
    <p:extLst>
      <p:ext uri="{BB962C8B-B14F-4D97-AF65-F5344CB8AC3E}">
        <p14:creationId xmlns:p14="http://schemas.microsoft.com/office/powerpoint/2010/main" val="4242164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B901444-7A4C-4D74-B0DC-25D8187933FB}" type="datetimeFigureOut">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4E9A0F7-CE23-4E6A-AED5-FE326AA75FFB}" type="slidenum">
              <a:rPr lang="en-IN" smtClean="0"/>
              <a:t>‹#›</a:t>
            </a:fld>
            <a:endParaRPr lang="en-IN"/>
          </a:p>
        </p:txBody>
      </p:sp>
    </p:spTree>
    <p:extLst>
      <p:ext uri="{BB962C8B-B14F-4D97-AF65-F5344CB8AC3E}">
        <p14:creationId xmlns:p14="http://schemas.microsoft.com/office/powerpoint/2010/main" val="2434903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B901444-7A4C-4D74-B0DC-25D8187933FB}" type="datetimeFigureOut">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4E9A0F7-CE23-4E6A-AED5-FE326AA75FFB}" type="slidenum">
              <a:rPr lang="en-IN" smtClean="0"/>
              <a:t>‹#›</a:t>
            </a:fld>
            <a:endParaRPr lang="en-IN"/>
          </a:p>
        </p:txBody>
      </p:sp>
    </p:spTree>
    <p:extLst>
      <p:ext uri="{BB962C8B-B14F-4D97-AF65-F5344CB8AC3E}">
        <p14:creationId xmlns:p14="http://schemas.microsoft.com/office/powerpoint/2010/main" val="26667715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901444-7A4C-4D74-B0DC-25D8187933FB}" type="datetimeFigureOut">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4E9A0F7-CE23-4E6A-AED5-FE326AA75FFB}" type="slidenum">
              <a:rPr lang="en-IN" smtClean="0"/>
              <a:t>‹#›</a:t>
            </a:fld>
            <a:endParaRPr lang="en-IN"/>
          </a:p>
        </p:txBody>
      </p:sp>
    </p:spTree>
    <p:extLst>
      <p:ext uri="{BB962C8B-B14F-4D97-AF65-F5344CB8AC3E}">
        <p14:creationId xmlns:p14="http://schemas.microsoft.com/office/powerpoint/2010/main" val="19254156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B901444-7A4C-4D74-B0DC-25D8187933FB}" type="datetimeFigureOut">
              <a:rPr lang="en-IN" smtClean="0"/>
              <a:t>21-12-2024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E9A0F7-CE23-4E6A-AED5-FE326AA75FFB}" type="slidenum">
              <a:rPr lang="en-IN" smtClean="0"/>
              <a:t>‹#›</a:t>
            </a:fld>
            <a:endParaRPr lang="en-IN"/>
          </a:p>
        </p:txBody>
      </p:sp>
    </p:spTree>
    <p:extLst>
      <p:ext uri="{BB962C8B-B14F-4D97-AF65-F5344CB8AC3E}">
        <p14:creationId xmlns:p14="http://schemas.microsoft.com/office/powerpoint/2010/main" val="3879032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B901444-7A4C-4D74-B0DC-25D8187933FB}" type="datetimeFigureOut">
              <a:rPr lang="en-IN" smtClean="0"/>
              <a:t>21-12-2024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74E9A0F7-CE23-4E6A-AED5-FE326AA75FFB}" type="slidenum">
              <a:rPr lang="en-IN" smtClean="0"/>
              <a:t>‹#›</a:t>
            </a:fld>
            <a:endParaRPr lang="en-IN"/>
          </a:p>
        </p:txBody>
      </p:sp>
    </p:spTree>
    <p:extLst>
      <p:ext uri="{BB962C8B-B14F-4D97-AF65-F5344CB8AC3E}">
        <p14:creationId xmlns:p14="http://schemas.microsoft.com/office/powerpoint/2010/main" val="1125488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B901444-7A4C-4D74-B0DC-25D8187933FB}" type="datetimeFigureOut">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9A0F7-CE23-4E6A-AED5-FE326AA75FFB}" type="slidenum">
              <a:rPr lang="en-IN" smtClean="0"/>
              <a:t>‹#›</a:t>
            </a:fld>
            <a:endParaRPr lang="en-IN"/>
          </a:p>
        </p:txBody>
      </p:sp>
    </p:spTree>
    <p:extLst>
      <p:ext uri="{BB962C8B-B14F-4D97-AF65-F5344CB8AC3E}">
        <p14:creationId xmlns:p14="http://schemas.microsoft.com/office/powerpoint/2010/main" val="19884469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B901444-7A4C-4D74-B0DC-25D8187933FB}" type="datetimeFigureOut">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4E9A0F7-CE23-4E6A-AED5-FE326AA75FFB}" type="slidenum">
              <a:rPr lang="en-IN" smtClean="0"/>
              <a:t>‹#›</a:t>
            </a:fld>
            <a:endParaRPr lang="en-IN"/>
          </a:p>
        </p:txBody>
      </p:sp>
    </p:spTree>
    <p:extLst>
      <p:ext uri="{BB962C8B-B14F-4D97-AF65-F5344CB8AC3E}">
        <p14:creationId xmlns:p14="http://schemas.microsoft.com/office/powerpoint/2010/main" val="1642762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901444-7A4C-4D74-B0DC-25D8187933FB}" type="datetimeFigureOut">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9A0F7-CE23-4E6A-AED5-FE326AA75FFB}" type="slidenum">
              <a:rPr lang="en-IN" smtClean="0"/>
              <a:t>‹#›</a:t>
            </a:fld>
            <a:endParaRPr lang="en-IN"/>
          </a:p>
        </p:txBody>
      </p:sp>
    </p:spTree>
    <p:extLst>
      <p:ext uri="{BB962C8B-B14F-4D97-AF65-F5344CB8AC3E}">
        <p14:creationId xmlns:p14="http://schemas.microsoft.com/office/powerpoint/2010/main" val="3291894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901444-7A4C-4D74-B0DC-25D8187933FB}" type="datetimeFigureOut">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4E9A0F7-CE23-4E6A-AED5-FE326AA75FFB}" type="slidenum">
              <a:rPr lang="en-IN" smtClean="0"/>
              <a:t>‹#›</a:t>
            </a:fld>
            <a:endParaRPr lang="en-IN"/>
          </a:p>
        </p:txBody>
      </p:sp>
    </p:spTree>
    <p:extLst>
      <p:ext uri="{BB962C8B-B14F-4D97-AF65-F5344CB8AC3E}">
        <p14:creationId xmlns:p14="http://schemas.microsoft.com/office/powerpoint/2010/main" val="2699188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901444-7A4C-4D74-B0DC-25D8187933FB}" type="datetimeFigureOut">
              <a:rPr lang="en-IN" smtClean="0"/>
              <a:t>21-12-2024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E9A0F7-CE23-4E6A-AED5-FE326AA75FFB}" type="slidenum">
              <a:rPr lang="en-IN" smtClean="0"/>
              <a:t>‹#›</a:t>
            </a:fld>
            <a:endParaRPr lang="en-IN"/>
          </a:p>
        </p:txBody>
      </p:sp>
    </p:spTree>
    <p:extLst>
      <p:ext uri="{BB962C8B-B14F-4D97-AF65-F5344CB8AC3E}">
        <p14:creationId xmlns:p14="http://schemas.microsoft.com/office/powerpoint/2010/main" val="2880439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901444-7A4C-4D74-B0DC-25D8187933FB}" type="datetimeFigureOut">
              <a:rPr lang="en-IN" smtClean="0"/>
              <a:t>21-12-2024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E9A0F7-CE23-4E6A-AED5-FE326AA75FFB}" type="slidenum">
              <a:rPr lang="en-IN" smtClean="0"/>
              <a:t>‹#›</a:t>
            </a:fld>
            <a:endParaRPr lang="en-IN"/>
          </a:p>
        </p:txBody>
      </p:sp>
    </p:spTree>
    <p:extLst>
      <p:ext uri="{BB962C8B-B14F-4D97-AF65-F5344CB8AC3E}">
        <p14:creationId xmlns:p14="http://schemas.microsoft.com/office/powerpoint/2010/main" val="2471212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901444-7A4C-4D74-B0DC-25D8187933FB}" type="datetimeFigureOut">
              <a:rPr lang="en-IN" smtClean="0"/>
              <a:t>21-12-2024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E9A0F7-CE23-4E6A-AED5-FE326AA75FFB}" type="slidenum">
              <a:rPr lang="en-IN" smtClean="0"/>
              <a:t>‹#›</a:t>
            </a:fld>
            <a:endParaRPr lang="en-IN"/>
          </a:p>
        </p:txBody>
      </p:sp>
    </p:spTree>
    <p:extLst>
      <p:ext uri="{BB962C8B-B14F-4D97-AF65-F5344CB8AC3E}">
        <p14:creationId xmlns:p14="http://schemas.microsoft.com/office/powerpoint/2010/main" val="2762450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901444-7A4C-4D74-B0DC-25D8187933FB}" type="datetimeFigureOut">
              <a:rPr lang="en-IN" smtClean="0"/>
              <a:t>21-12-2024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4E9A0F7-CE23-4E6A-AED5-FE326AA75FFB}" type="slidenum">
              <a:rPr lang="en-IN" smtClean="0"/>
              <a:t>‹#›</a:t>
            </a:fld>
            <a:endParaRPr lang="en-IN"/>
          </a:p>
        </p:txBody>
      </p:sp>
    </p:spTree>
    <p:extLst>
      <p:ext uri="{BB962C8B-B14F-4D97-AF65-F5344CB8AC3E}">
        <p14:creationId xmlns:p14="http://schemas.microsoft.com/office/powerpoint/2010/main" val="2070106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901444-7A4C-4D74-B0DC-25D8187933FB}" type="datetimeFigureOut">
              <a:rPr lang="en-IN" smtClean="0"/>
              <a:t>21-12-2024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4E9A0F7-CE23-4E6A-AED5-FE326AA75FFB}" type="slidenum">
              <a:rPr lang="en-IN" smtClean="0"/>
              <a:t>‹#›</a:t>
            </a:fld>
            <a:endParaRPr lang="en-IN"/>
          </a:p>
        </p:txBody>
      </p:sp>
    </p:spTree>
    <p:extLst>
      <p:ext uri="{BB962C8B-B14F-4D97-AF65-F5344CB8AC3E}">
        <p14:creationId xmlns:p14="http://schemas.microsoft.com/office/powerpoint/2010/main" val="103909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901444-7A4C-4D74-B0DC-25D8187933FB}" type="datetimeFigureOut">
              <a:rPr lang="en-IN" smtClean="0"/>
              <a:t>21-12-2024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4E9A0F7-CE23-4E6A-AED5-FE326AA75FFB}" type="slidenum">
              <a:rPr lang="en-IN" smtClean="0"/>
              <a:t>‹#›</a:t>
            </a:fld>
            <a:endParaRPr lang="en-IN"/>
          </a:p>
        </p:txBody>
      </p:sp>
    </p:spTree>
    <p:extLst>
      <p:ext uri="{BB962C8B-B14F-4D97-AF65-F5344CB8AC3E}">
        <p14:creationId xmlns:p14="http://schemas.microsoft.com/office/powerpoint/2010/main" val="3911913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B901444-7A4C-4D74-B0DC-25D8187933FB}" type="datetimeFigureOut">
              <a:rPr lang="en-IN" smtClean="0"/>
              <a:t>21-12-2024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4E9A0F7-CE23-4E6A-AED5-FE326AA75FFB}" type="slidenum">
              <a:rPr lang="en-IN" smtClean="0"/>
              <a:t>‹#›</a:t>
            </a:fld>
            <a:endParaRPr lang="en-IN"/>
          </a:p>
        </p:txBody>
      </p:sp>
    </p:spTree>
    <p:extLst>
      <p:ext uri="{BB962C8B-B14F-4D97-AF65-F5344CB8AC3E}">
        <p14:creationId xmlns:p14="http://schemas.microsoft.com/office/powerpoint/2010/main" val="329821370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D1C3-105E-9A7B-273C-E51965DEC6A0}"/>
              </a:ext>
            </a:extLst>
          </p:cNvPr>
          <p:cNvSpPr>
            <a:spLocks noGrp="1"/>
          </p:cNvSpPr>
          <p:nvPr>
            <p:ph type="ctrTitle"/>
          </p:nvPr>
        </p:nvSpPr>
        <p:spPr>
          <a:xfrm>
            <a:off x="1154955" y="1649790"/>
            <a:ext cx="8825658" cy="2677648"/>
          </a:xfrm>
        </p:spPr>
        <p:txBody>
          <a:bodyPr/>
          <a:lstStyle/>
          <a:p>
            <a:r>
              <a:rPr lang="en-IN" dirty="0"/>
              <a:t>Edunet Foundation Internship Week 1</a:t>
            </a:r>
          </a:p>
        </p:txBody>
      </p:sp>
      <p:sp>
        <p:nvSpPr>
          <p:cNvPr id="3" name="Subtitle 2">
            <a:extLst>
              <a:ext uri="{FF2B5EF4-FFF2-40B4-BE49-F238E27FC236}">
                <a16:creationId xmlns:a16="http://schemas.microsoft.com/office/drawing/2014/main" id="{41D8E4FE-139D-5031-4406-FBA27D35F0B1}"/>
              </a:ext>
            </a:extLst>
          </p:cNvPr>
          <p:cNvSpPr>
            <a:spLocks noGrp="1"/>
          </p:cNvSpPr>
          <p:nvPr>
            <p:ph type="subTitle" idx="1"/>
          </p:nvPr>
        </p:nvSpPr>
        <p:spPr>
          <a:xfrm>
            <a:off x="1154955" y="4545152"/>
            <a:ext cx="8825658" cy="861420"/>
          </a:xfrm>
        </p:spPr>
        <p:txBody>
          <a:bodyPr>
            <a:normAutofit/>
          </a:bodyPr>
          <a:lstStyle/>
          <a:p>
            <a:r>
              <a:rPr lang="en-GB" sz="2800" dirty="0"/>
              <a:t>Project Planning and Data Preparation</a:t>
            </a:r>
            <a:endParaRPr lang="en-IN" sz="2800" dirty="0"/>
          </a:p>
        </p:txBody>
      </p:sp>
    </p:spTree>
    <p:extLst>
      <p:ext uri="{BB962C8B-B14F-4D97-AF65-F5344CB8AC3E}">
        <p14:creationId xmlns:p14="http://schemas.microsoft.com/office/powerpoint/2010/main" val="3914531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BEE569-3D3E-0FA9-AED6-250A57B54F81}"/>
              </a:ext>
            </a:extLst>
          </p:cNvPr>
          <p:cNvPicPr>
            <a:picLocks noChangeAspect="1"/>
          </p:cNvPicPr>
          <p:nvPr/>
        </p:nvPicPr>
        <p:blipFill>
          <a:blip r:embed="rId2"/>
          <a:stretch>
            <a:fillRect/>
          </a:stretch>
        </p:blipFill>
        <p:spPr>
          <a:xfrm>
            <a:off x="968967" y="795911"/>
            <a:ext cx="9379718" cy="5266178"/>
          </a:xfrm>
          <a:prstGeom prst="rect">
            <a:avLst/>
          </a:prstGeom>
        </p:spPr>
      </p:pic>
    </p:spTree>
    <p:extLst>
      <p:ext uri="{BB962C8B-B14F-4D97-AF65-F5344CB8AC3E}">
        <p14:creationId xmlns:p14="http://schemas.microsoft.com/office/powerpoint/2010/main" val="1998171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3DA3B5-2DBF-BD09-4D18-CC760AA31EE8}"/>
              </a:ext>
            </a:extLst>
          </p:cNvPr>
          <p:cNvPicPr>
            <a:picLocks noChangeAspect="1"/>
          </p:cNvPicPr>
          <p:nvPr/>
        </p:nvPicPr>
        <p:blipFill>
          <a:blip r:embed="rId2"/>
          <a:stretch>
            <a:fillRect/>
          </a:stretch>
        </p:blipFill>
        <p:spPr>
          <a:xfrm>
            <a:off x="2100743" y="0"/>
            <a:ext cx="7990514" cy="6858000"/>
          </a:xfrm>
          <a:prstGeom prst="rect">
            <a:avLst/>
          </a:prstGeom>
        </p:spPr>
      </p:pic>
    </p:spTree>
    <p:extLst>
      <p:ext uri="{BB962C8B-B14F-4D97-AF65-F5344CB8AC3E}">
        <p14:creationId xmlns:p14="http://schemas.microsoft.com/office/powerpoint/2010/main" val="279148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16D2F1-3126-5E5F-117E-8F9EF62290C7}"/>
              </a:ext>
            </a:extLst>
          </p:cNvPr>
          <p:cNvPicPr>
            <a:picLocks noChangeAspect="1"/>
          </p:cNvPicPr>
          <p:nvPr/>
        </p:nvPicPr>
        <p:blipFill>
          <a:blip r:embed="rId2"/>
          <a:stretch>
            <a:fillRect/>
          </a:stretch>
        </p:blipFill>
        <p:spPr>
          <a:xfrm>
            <a:off x="377372" y="1111607"/>
            <a:ext cx="10083486" cy="4634786"/>
          </a:xfrm>
          <a:prstGeom prst="rect">
            <a:avLst/>
          </a:prstGeom>
        </p:spPr>
      </p:pic>
    </p:spTree>
    <p:extLst>
      <p:ext uri="{BB962C8B-B14F-4D97-AF65-F5344CB8AC3E}">
        <p14:creationId xmlns:p14="http://schemas.microsoft.com/office/powerpoint/2010/main" val="2963294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60D48-BA82-DEAC-9638-BE3F1DA4F647}"/>
              </a:ext>
            </a:extLst>
          </p:cNvPr>
          <p:cNvSpPr>
            <a:spLocks noGrp="1"/>
          </p:cNvSpPr>
          <p:nvPr>
            <p:ph type="title"/>
          </p:nvPr>
        </p:nvSpPr>
        <p:spPr/>
        <p:txBody>
          <a:bodyPr/>
          <a:lstStyle/>
          <a:p>
            <a:r>
              <a:rPr lang="en-IN" dirty="0"/>
              <a:t>Problem and Project Objectives</a:t>
            </a:r>
          </a:p>
        </p:txBody>
      </p:sp>
      <p:sp>
        <p:nvSpPr>
          <p:cNvPr id="3" name="Content Placeholder 2">
            <a:extLst>
              <a:ext uri="{FF2B5EF4-FFF2-40B4-BE49-F238E27FC236}">
                <a16:creationId xmlns:a16="http://schemas.microsoft.com/office/drawing/2014/main" id="{ADB68889-794F-CDDD-130F-994D401F24A6}"/>
              </a:ext>
            </a:extLst>
          </p:cNvPr>
          <p:cNvSpPr>
            <a:spLocks noGrp="1"/>
          </p:cNvSpPr>
          <p:nvPr>
            <p:ph idx="1"/>
          </p:nvPr>
        </p:nvSpPr>
        <p:spPr>
          <a:xfrm>
            <a:off x="449943" y="2365829"/>
            <a:ext cx="11292113" cy="4151085"/>
          </a:xfrm>
        </p:spPr>
        <p:txBody>
          <a:bodyPr>
            <a:normAutofit fontScale="92500"/>
          </a:bodyPr>
          <a:lstStyle/>
          <a:p>
            <a:pPr marL="0" indent="0">
              <a:buNone/>
            </a:pPr>
            <a:r>
              <a:rPr lang="en-GB" sz="2400" dirty="0"/>
              <a:t>The goal is to create a sophisticated Hotel Chatbot for a 5-star hotel, capable of interacting with guests in natural language. The chatbot will provide services such as dining orders, room service requests, special requests (e.g., extra pillows), and general hotel information. By using Natural Language Processing (NLP), the chatbot will understand guest inquiries and generate appropriate responses.</a:t>
            </a:r>
          </a:p>
          <a:p>
            <a:pPr marL="0" indent="0">
              <a:buNone/>
            </a:pPr>
            <a:r>
              <a:rPr lang="en-GB" sz="2400" b="1" dirty="0"/>
              <a:t>Objectives</a:t>
            </a:r>
          </a:p>
          <a:p>
            <a:pPr>
              <a:buFont typeface="Arial" panose="020B0604020202020204" pitchFamily="34" charset="0"/>
              <a:buChar char="•"/>
            </a:pPr>
            <a:r>
              <a:rPr lang="en-GB" sz="2400" dirty="0"/>
              <a:t>Automate guest interactions with accurate and context-aware responses.</a:t>
            </a:r>
          </a:p>
          <a:p>
            <a:pPr>
              <a:buFont typeface="Arial" panose="020B0604020202020204" pitchFamily="34" charset="0"/>
              <a:buChar char="•"/>
            </a:pPr>
            <a:r>
              <a:rPr lang="en-GB" sz="2400" dirty="0"/>
              <a:t>Reduce response times and provide round-the-clock support for common guest queries like ordering food, special service requests, and providing hotel information.</a:t>
            </a:r>
          </a:p>
        </p:txBody>
      </p:sp>
    </p:spTree>
    <p:extLst>
      <p:ext uri="{BB962C8B-B14F-4D97-AF65-F5344CB8AC3E}">
        <p14:creationId xmlns:p14="http://schemas.microsoft.com/office/powerpoint/2010/main" val="2190893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ED8B-68FA-A2F2-E7D6-48F45ECFC482}"/>
              </a:ext>
            </a:extLst>
          </p:cNvPr>
          <p:cNvSpPr>
            <a:spLocks noGrp="1"/>
          </p:cNvSpPr>
          <p:nvPr>
            <p:ph type="title"/>
          </p:nvPr>
        </p:nvSpPr>
        <p:spPr>
          <a:xfrm>
            <a:off x="1141413" y="618518"/>
            <a:ext cx="9905998" cy="955005"/>
          </a:xfrm>
        </p:spPr>
        <p:txBody>
          <a:bodyPr/>
          <a:lstStyle/>
          <a:p>
            <a:r>
              <a:rPr lang="en-IN" b="1" dirty="0"/>
              <a:t>Tools and Software</a:t>
            </a:r>
            <a:endParaRPr lang="en-IN" dirty="0"/>
          </a:p>
        </p:txBody>
      </p:sp>
      <p:sp>
        <p:nvSpPr>
          <p:cNvPr id="7" name="Rectangle 3">
            <a:extLst>
              <a:ext uri="{FF2B5EF4-FFF2-40B4-BE49-F238E27FC236}">
                <a16:creationId xmlns:a16="http://schemas.microsoft.com/office/drawing/2014/main" id="{4D883AFF-0AAE-6700-9092-84932C1E5F86}"/>
              </a:ext>
            </a:extLst>
          </p:cNvPr>
          <p:cNvSpPr>
            <a:spLocks noGrp="1" noChangeArrowheads="1"/>
          </p:cNvSpPr>
          <p:nvPr>
            <p:ph sz="half" idx="1"/>
          </p:nvPr>
        </p:nvSpPr>
        <p:spPr bwMode="auto">
          <a:xfrm>
            <a:off x="528419" y="2163502"/>
            <a:ext cx="735283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t>Libraries and Packages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1. </a:t>
            </a:r>
            <a:r>
              <a:rPr lang="en-US" altLang="en-US" b="1" dirty="0"/>
              <a:t>NLTK</a:t>
            </a:r>
          </a:p>
          <a:p>
            <a:pPr marL="457200" lvl="1" indent="0" eaLnBrk="0" fontAlgn="base" hangingPunct="0">
              <a:lnSpc>
                <a:spcPct val="100000"/>
              </a:lnSpc>
              <a:spcBef>
                <a:spcPct val="0"/>
              </a:spcBef>
              <a:spcAft>
                <a:spcPct val="0"/>
              </a:spcAft>
              <a:buSzTx/>
              <a:buFontTx/>
              <a:buChar char="•"/>
            </a:pPr>
            <a:r>
              <a:rPr lang="en-US" altLang="en-US" sz="1800" dirty="0"/>
              <a:t>Purpose: Tokenize guest queries into words for context understanding.</a:t>
            </a:r>
          </a:p>
          <a:p>
            <a:pPr marL="457200" lvl="1" indent="0" eaLnBrk="0" fontAlgn="base" hangingPunct="0">
              <a:lnSpc>
                <a:spcPct val="100000"/>
              </a:lnSpc>
              <a:spcBef>
                <a:spcPct val="0"/>
              </a:spcBef>
              <a:spcAft>
                <a:spcPct val="0"/>
              </a:spcAft>
              <a:buSzTx/>
              <a:buFontTx/>
              <a:buChar char="•"/>
            </a:pPr>
            <a:r>
              <a:rPr lang="en-US" altLang="en-US" sz="1800" dirty="0"/>
              <a:t>Use Case: Tokenizes user input and matches it to predefined patterns using the </a:t>
            </a:r>
            <a:r>
              <a:rPr lang="en-US" altLang="en-US" sz="1800" dirty="0" err="1"/>
              <a:t>nltk.punkt</a:t>
            </a:r>
            <a:r>
              <a:rPr lang="en-US" altLang="en-US" sz="1800" dirty="0"/>
              <a:t> dataset.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2. </a:t>
            </a:r>
            <a:r>
              <a:rPr lang="en-US" altLang="en-US" b="1" dirty="0" err="1"/>
              <a:t>SequenceMatcher</a:t>
            </a:r>
            <a:endParaRPr lang="en-US" altLang="en-US" b="1" dirty="0"/>
          </a:p>
          <a:p>
            <a:pPr marL="457200" lvl="1" indent="0" eaLnBrk="0" fontAlgn="base" hangingPunct="0">
              <a:lnSpc>
                <a:spcPct val="100000"/>
              </a:lnSpc>
              <a:spcBef>
                <a:spcPct val="0"/>
              </a:spcBef>
              <a:spcAft>
                <a:spcPct val="0"/>
              </a:spcAft>
              <a:buSzTx/>
              <a:buFontTx/>
              <a:buChar char="•"/>
            </a:pPr>
            <a:r>
              <a:rPr lang="en-US" altLang="en-US" sz="1800" dirty="0"/>
              <a:t>Purpose: Matches user input to stored intent patterns via similarity scores.</a:t>
            </a:r>
          </a:p>
          <a:p>
            <a:pPr marL="457200" lvl="1" indent="0" eaLnBrk="0" fontAlgn="base" hangingPunct="0">
              <a:lnSpc>
                <a:spcPct val="100000"/>
              </a:lnSpc>
              <a:spcBef>
                <a:spcPct val="0"/>
              </a:spcBef>
              <a:spcAft>
                <a:spcPct val="0"/>
              </a:spcAft>
              <a:buSzTx/>
              <a:buFontTx/>
              <a:buChar char="•"/>
            </a:pPr>
            <a:r>
              <a:rPr lang="en-US" altLang="en-US" sz="1800" dirty="0"/>
              <a:t>Use Case: Ensures flexibility by responding to near matches when direct matches fail.</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3. </a:t>
            </a:r>
            <a:r>
              <a:rPr lang="en-US" altLang="en-US" b="1" dirty="0" err="1"/>
              <a:t>Streamlit</a:t>
            </a:r>
            <a:endParaRPr lang="en-US" altLang="en-US" b="1" dirty="0"/>
          </a:p>
          <a:p>
            <a:pPr marL="457200" lvl="1" indent="0" eaLnBrk="0" fontAlgn="base" hangingPunct="0">
              <a:lnSpc>
                <a:spcPct val="100000"/>
              </a:lnSpc>
              <a:spcBef>
                <a:spcPct val="0"/>
              </a:spcBef>
              <a:spcAft>
                <a:spcPct val="0"/>
              </a:spcAft>
              <a:buSzTx/>
              <a:buFontTx/>
              <a:buChar char="•"/>
            </a:pPr>
            <a:r>
              <a:rPr lang="en-US" altLang="en-US" sz="1800" dirty="0"/>
              <a:t>Purpose: Framework for building web-based chatbot interfaces.</a:t>
            </a:r>
          </a:p>
          <a:p>
            <a:pPr marL="457200" lvl="1" indent="0" eaLnBrk="0" fontAlgn="base" hangingPunct="0">
              <a:lnSpc>
                <a:spcPct val="100000"/>
              </a:lnSpc>
              <a:spcBef>
                <a:spcPct val="0"/>
              </a:spcBef>
              <a:spcAft>
                <a:spcPct val="0"/>
              </a:spcAft>
              <a:buSzTx/>
              <a:buFontTx/>
              <a:buChar char="•"/>
            </a:pPr>
            <a:r>
              <a:rPr lang="en-US" altLang="en-US" sz="1800" dirty="0"/>
              <a:t>Use Case: Displays an interactive chat interface for user interaction.</a:t>
            </a:r>
          </a:p>
        </p:txBody>
      </p:sp>
      <p:sp>
        <p:nvSpPr>
          <p:cNvPr id="4" name="Content Placeholder 3">
            <a:extLst>
              <a:ext uri="{FF2B5EF4-FFF2-40B4-BE49-F238E27FC236}">
                <a16:creationId xmlns:a16="http://schemas.microsoft.com/office/drawing/2014/main" id="{D657D291-47E2-0EBF-7DF7-B49AD22664C6}"/>
              </a:ext>
            </a:extLst>
          </p:cNvPr>
          <p:cNvSpPr>
            <a:spLocks noGrp="1"/>
          </p:cNvSpPr>
          <p:nvPr>
            <p:ph sz="half" idx="2"/>
          </p:nvPr>
        </p:nvSpPr>
        <p:spPr>
          <a:xfrm>
            <a:off x="8011885" y="2235200"/>
            <a:ext cx="3719963" cy="4004282"/>
          </a:xfrm>
        </p:spPr>
        <p:txBody>
          <a:bodyPr>
            <a:normAutofit/>
          </a:bodyPr>
          <a:lstStyle/>
          <a:p>
            <a:pPr marL="0" indent="0">
              <a:buNone/>
            </a:pPr>
            <a:r>
              <a:rPr lang="en-GB" b="1" dirty="0"/>
              <a:t>Programming Language</a:t>
            </a:r>
          </a:p>
          <a:p>
            <a:pPr marL="0" indent="0">
              <a:buNone/>
            </a:pPr>
            <a:r>
              <a:rPr lang="en-GB" dirty="0"/>
              <a:t>The chatbot will use </a:t>
            </a:r>
            <a:r>
              <a:rPr lang="en-GB" b="1" dirty="0"/>
              <a:t>Python</a:t>
            </a:r>
            <a:r>
              <a:rPr lang="en-GB" dirty="0"/>
              <a:t>, a versatile language with strong support for NLP and machine learning.</a:t>
            </a:r>
            <a:br>
              <a:rPr lang="en-IN" dirty="0"/>
            </a:br>
            <a:r>
              <a:rPr lang="en-IN" dirty="0"/>
              <a:t>Other Libraries</a:t>
            </a:r>
          </a:p>
          <a:p>
            <a:pPr>
              <a:buFont typeface="Arial" panose="020B0604020202020204" pitchFamily="34" charset="0"/>
              <a:buChar char="•"/>
            </a:pPr>
            <a:r>
              <a:rPr lang="en-IN" dirty="0"/>
              <a:t>CSV: Logs user interactions (input, responses, timestamps).</a:t>
            </a:r>
          </a:p>
          <a:p>
            <a:pPr>
              <a:buFont typeface="Arial" panose="020B0604020202020204" pitchFamily="34" charset="0"/>
              <a:buChar char="•"/>
            </a:pPr>
            <a:r>
              <a:rPr lang="en-IN" dirty="0"/>
              <a:t>Datetime: Tracks interaction times for context-sensitive responses.</a:t>
            </a:r>
            <a:endParaRPr lang="en-GB" dirty="0"/>
          </a:p>
        </p:txBody>
      </p:sp>
    </p:spTree>
    <p:extLst>
      <p:ext uri="{BB962C8B-B14F-4D97-AF65-F5344CB8AC3E}">
        <p14:creationId xmlns:p14="http://schemas.microsoft.com/office/powerpoint/2010/main" val="1482388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2660C-D8D7-1833-82A5-A4132357D09F}"/>
              </a:ext>
            </a:extLst>
          </p:cNvPr>
          <p:cNvSpPr>
            <a:spLocks noGrp="1"/>
          </p:cNvSpPr>
          <p:nvPr>
            <p:ph type="title"/>
          </p:nvPr>
        </p:nvSpPr>
        <p:spPr/>
        <p:txBody>
          <a:bodyPr/>
          <a:lstStyle/>
          <a:p>
            <a:r>
              <a:rPr lang="en-IN" b="1" dirty="0"/>
              <a:t>Minimum Requirements</a:t>
            </a:r>
            <a:endParaRPr lang="en-IN" dirty="0"/>
          </a:p>
        </p:txBody>
      </p:sp>
      <p:sp>
        <p:nvSpPr>
          <p:cNvPr id="3" name="Content Placeholder 2">
            <a:extLst>
              <a:ext uri="{FF2B5EF4-FFF2-40B4-BE49-F238E27FC236}">
                <a16:creationId xmlns:a16="http://schemas.microsoft.com/office/drawing/2014/main" id="{582235D0-568A-65F1-D98F-B90E691B2B57}"/>
              </a:ext>
            </a:extLst>
          </p:cNvPr>
          <p:cNvSpPr>
            <a:spLocks noGrp="1"/>
          </p:cNvSpPr>
          <p:nvPr>
            <p:ph sz="half" idx="1"/>
          </p:nvPr>
        </p:nvSpPr>
        <p:spPr>
          <a:xfrm>
            <a:off x="508000" y="2133600"/>
            <a:ext cx="6168571" cy="4454225"/>
          </a:xfrm>
        </p:spPr>
        <p:txBody>
          <a:bodyPr>
            <a:normAutofit fontScale="92500"/>
          </a:bodyPr>
          <a:lstStyle/>
          <a:p>
            <a:pPr marL="0" indent="0">
              <a:buNone/>
            </a:pPr>
            <a:r>
              <a:rPr lang="en-GB" sz="2800" b="1" dirty="0"/>
              <a:t>Hardware</a:t>
            </a:r>
          </a:p>
          <a:p>
            <a:pPr>
              <a:buFont typeface="Arial" panose="020B0604020202020204" pitchFamily="34" charset="0"/>
              <a:buChar char="•"/>
            </a:pPr>
            <a:r>
              <a:rPr lang="en-GB" sz="2800" dirty="0"/>
              <a:t>The project can run on standard hardware (laptops/desktops) with:</a:t>
            </a:r>
          </a:p>
          <a:p>
            <a:pPr marL="742950" lvl="1" indent="-285750">
              <a:buFont typeface="Arial" panose="020B0604020202020204" pitchFamily="34" charset="0"/>
              <a:buChar char="•"/>
            </a:pPr>
            <a:r>
              <a:rPr lang="en-GB" sz="2400" b="1" dirty="0"/>
              <a:t>RAM:</a:t>
            </a:r>
            <a:r>
              <a:rPr lang="en-GB" sz="2400" dirty="0"/>
              <a:t> Minimum 8 GB for smooth processing of real-time requests and NLP models.</a:t>
            </a:r>
          </a:p>
          <a:p>
            <a:pPr marL="742950" lvl="1" indent="-285750">
              <a:buFont typeface="Arial" panose="020B0604020202020204" pitchFamily="34" charset="0"/>
              <a:buChar char="•"/>
            </a:pPr>
            <a:r>
              <a:rPr lang="en-GB" sz="2400" b="1" dirty="0"/>
              <a:t>Storage:</a:t>
            </a:r>
            <a:r>
              <a:rPr lang="en-GB" sz="2400" dirty="0"/>
              <a:t> Minimal disk space is needed as the chatbot primarily uses JSON files for intents and logs in CSV format. A 20 GB hard drive space would be sufficient.</a:t>
            </a:r>
          </a:p>
        </p:txBody>
      </p:sp>
      <p:sp>
        <p:nvSpPr>
          <p:cNvPr id="5" name="Rectangle 1">
            <a:extLst>
              <a:ext uri="{FF2B5EF4-FFF2-40B4-BE49-F238E27FC236}">
                <a16:creationId xmlns:a16="http://schemas.microsoft.com/office/drawing/2014/main" id="{C6FB6C64-865F-F8F0-EE7F-7BD837D5ED81}"/>
              </a:ext>
            </a:extLst>
          </p:cNvPr>
          <p:cNvSpPr>
            <a:spLocks noGrp="1" noChangeArrowheads="1"/>
          </p:cNvSpPr>
          <p:nvPr>
            <p:ph sz="half" idx="2"/>
          </p:nvPr>
        </p:nvSpPr>
        <p:spPr bwMode="auto">
          <a:xfrm>
            <a:off x="7112000" y="2313998"/>
            <a:ext cx="457200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600" b="1" dirty="0"/>
              <a:t>Software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altLang="en-US" sz="2600" dirty="0"/>
              <a:t>Python 3.x installed on the machine.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lang="en-US" altLang="en-US" sz="2600" dirty="0"/>
              <a:t>Required Python libraries: </a:t>
            </a:r>
            <a:r>
              <a:rPr lang="en-US" altLang="en-US" sz="2600" dirty="0" err="1"/>
              <a:t>nltk</a:t>
            </a:r>
            <a:r>
              <a:rPr lang="en-US" altLang="en-US" sz="2600" dirty="0"/>
              <a:t>, </a:t>
            </a:r>
            <a:r>
              <a:rPr lang="en-US" altLang="en-US" sz="2600" dirty="0" err="1"/>
              <a:t>streamlit</a:t>
            </a:r>
            <a:r>
              <a:rPr lang="en-US" altLang="en-US" sz="2600" dirty="0"/>
              <a:t>, csv, datetime.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lang="en-US" altLang="en-US" sz="2600" dirty="0"/>
              <a:t>JSON data files containing intent data (e.g., </a:t>
            </a:r>
            <a:r>
              <a:rPr lang="en-US" altLang="en-US" sz="2600" dirty="0" err="1"/>
              <a:t>intents.json</a:t>
            </a:r>
            <a:r>
              <a:rPr lang="en-US" altLang="en-US" sz="2600" dirty="0"/>
              <a:t>) and the chatbot script file</a:t>
            </a:r>
            <a:r>
              <a:rPr kumimoji="0" lang="en-US" altLang="en-US"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9501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80B0-61F6-06F6-FFA5-3075A6984BD5}"/>
              </a:ext>
            </a:extLst>
          </p:cNvPr>
          <p:cNvSpPr>
            <a:spLocks noGrp="1"/>
          </p:cNvSpPr>
          <p:nvPr>
            <p:ph type="title"/>
          </p:nvPr>
        </p:nvSpPr>
        <p:spPr>
          <a:xfrm>
            <a:off x="1141413" y="618518"/>
            <a:ext cx="9905998" cy="647230"/>
          </a:xfrm>
        </p:spPr>
        <p:txBody>
          <a:bodyPr/>
          <a:lstStyle/>
          <a:p>
            <a:r>
              <a:rPr lang="en-IN" b="1" dirty="0"/>
              <a:t>Knowledge of Data </a:t>
            </a:r>
            <a:r>
              <a:rPr lang="en-IN" b="1" dirty="0" err="1"/>
              <a:t>Modeling</a:t>
            </a:r>
            <a:endParaRPr lang="en-IN" dirty="0"/>
          </a:p>
        </p:txBody>
      </p:sp>
      <p:sp>
        <p:nvSpPr>
          <p:cNvPr id="4" name="Rectangle 1">
            <a:extLst>
              <a:ext uri="{FF2B5EF4-FFF2-40B4-BE49-F238E27FC236}">
                <a16:creationId xmlns:a16="http://schemas.microsoft.com/office/drawing/2014/main" id="{73B6C2CE-CE3B-3784-7445-A49C55F7E51E}"/>
              </a:ext>
            </a:extLst>
          </p:cNvPr>
          <p:cNvSpPr>
            <a:spLocks noGrp="1" noChangeArrowheads="1"/>
          </p:cNvSpPr>
          <p:nvPr>
            <p:ph idx="1"/>
          </p:nvPr>
        </p:nvSpPr>
        <p:spPr bwMode="auto">
          <a:xfrm>
            <a:off x="506412" y="2327748"/>
            <a:ext cx="11175999"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t>Data Sources</a:t>
            </a:r>
          </a:p>
          <a:p>
            <a:pPr marL="457200" lvl="1" indent="0" eaLnBrk="0" fontAlgn="base" hangingPunct="0">
              <a:lnSpc>
                <a:spcPct val="100000"/>
              </a:lnSpc>
              <a:spcBef>
                <a:spcPct val="0"/>
              </a:spcBef>
              <a:spcAft>
                <a:spcPct val="0"/>
              </a:spcAft>
              <a:buSzTx/>
              <a:buFontTx/>
              <a:buChar char="•"/>
            </a:pPr>
            <a:r>
              <a:rPr lang="en-US" altLang="en-US" sz="2000" dirty="0"/>
              <a:t>The intents dataset is stored in a JSON format (</a:t>
            </a:r>
            <a:r>
              <a:rPr lang="en-US" altLang="en-US" sz="2000" dirty="0" err="1"/>
              <a:t>newintents.json</a:t>
            </a:r>
            <a:r>
              <a:rPr lang="en-US" altLang="en-US" sz="2000" dirty="0"/>
              <a:t>) and contains structured data with user patterns and corresponding responses.</a:t>
            </a:r>
          </a:p>
          <a:p>
            <a:pPr marL="457200" lvl="1" indent="0" eaLnBrk="0" fontAlgn="base" hangingPunct="0">
              <a:lnSpc>
                <a:spcPct val="100000"/>
              </a:lnSpc>
              <a:spcBef>
                <a:spcPct val="0"/>
              </a:spcBef>
              <a:spcAft>
                <a:spcPct val="0"/>
              </a:spcAft>
              <a:buSzTx/>
              <a:buFontTx/>
              <a:buChar char="•"/>
            </a:pPr>
            <a:r>
              <a:rPr lang="en-US" altLang="en-US" sz="2000" dirty="0"/>
              <a:t>Example: When a guest says, "Can I order food?", the chatbot identifies this as a </a:t>
            </a:r>
            <a:r>
              <a:rPr lang="en-US" altLang="en-US" sz="2000" dirty="0" err="1"/>
              <a:t>dining_request</a:t>
            </a:r>
            <a:r>
              <a:rPr lang="en-US" altLang="en-US" sz="2000" dirty="0"/>
              <a:t> intent and offers relevant responses, such as "Sure, what would you like to order?".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t>Data Preprocessing</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altLang="en-US" sz="2000" b="1" dirty="0"/>
              <a:t>Tokenization</a:t>
            </a:r>
            <a:r>
              <a:rPr lang="en-US" altLang="en-US" sz="2000" dirty="0"/>
              <a:t>:</a:t>
            </a:r>
          </a:p>
          <a:p>
            <a:pPr marL="457200" lvl="1" indent="0" eaLnBrk="0" fontAlgn="base" hangingPunct="0">
              <a:lnSpc>
                <a:spcPct val="100000"/>
              </a:lnSpc>
              <a:spcBef>
                <a:spcPct val="0"/>
              </a:spcBef>
              <a:spcAft>
                <a:spcPct val="0"/>
              </a:spcAft>
              <a:buSzTx/>
              <a:buNone/>
            </a:pPr>
            <a:r>
              <a:rPr lang="en-US" altLang="en-US" sz="2000" dirty="0"/>
              <a:t>Each guest query is split into individual tokens (words). This ensures the chatbot understands the meaning behind words and their context in the sentence.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lang="en-US" altLang="en-US" sz="2000" b="1" dirty="0"/>
              <a:t>Similarity Matching:</a:t>
            </a:r>
          </a:p>
          <a:p>
            <a:pPr marL="457200" lvl="1" indent="0" eaLnBrk="0" fontAlgn="base" hangingPunct="0">
              <a:lnSpc>
                <a:spcPct val="100000"/>
              </a:lnSpc>
              <a:spcBef>
                <a:spcPct val="0"/>
              </a:spcBef>
              <a:spcAft>
                <a:spcPct val="0"/>
              </a:spcAft>
              <a:buSzTx/>
              <a:buNone/>
            </a:pPr>
            <a:r>
              <a:rPr lang="en-US" altLang="en-US" sz="2000" dirty="0"/>
              <a:t>When exact matches fail, </a:t>
            </a:r>
            <a:r>
              <a:rPr lang="en-US" altLang="en-US" sz="2000" dirty="0" err="1"/>
              <a:t>SequenceMatcher</a:t>
            </a:r>
            <a:r>
              <a:rPr lang="en-US" altLang="en-US" sz="2000" dirty="0"/>
              <a:t> is used to compare the user's input with available patterns and return the closest match. This is crucial for ensuring flexibility and robustness in chatbot responses.</a:t>
            </a:r>
          </a:p>
        </p:txBody>
      </p:sp>
    </p:spTree>
    <p:extLst>
      <p:ext uri="{BB962C8B-B14F-4D97-AF65-F5344CB8AC3E}">
        <p14:creationId xmlns:p14="http://schemas.microsoft.com/office/powerpoint/2010/main" val="3422344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582F0-2A48-AF40-8CD3-2C8FF0AFD1D0}"/>
              </a:ext>
            </a:extLst>
          </p:cNvPr>
          <p:cNvSpPr>
            <a:spLocks noGrp="1"/>
          </p:cNvSpPr>
          <p:nvPr>
            <p:ph type="title"/>
          </p:nvPr>
        </p:nvSpPr>
        <p:spPr/>
        <p:txBody>
          <a:bodyPr/>
          <a:lstStyle/>
          <a:p>
            <a:r>
              <a:rPr lang="en-IN" b="1" dirty="0"/>
              <a:t>Data Collection and Cleaning</a:t>
            </a:r>
            <a:endParaRPr lang="en-IN" dirty="0"/>
          </a:p>
        </p:txBody>
      </p:sp>
      <p:sp>
        <p:nvSpPr>
          <p:cNvPr id="4" name="Rectangle 1">
            <a:extLst>
              <a:ext uri="{FF2B5EF4-FFF2-40B4-BE49-F238E27FC236}">
                <a16:creationId xmlns:a16="http://schemas.microsoft.com/office/drawing/2014/main" id="{37B06C02-BA43-5E4F-55C7-C4BEB2F1E080}"/>
              </a:ext>
            </a:extLst>
          </p:cNvPr>
          <p:cNvSpPr>
            <a:spLocks noGrp="1" noChangeArrowheads="1"/>
          </p:cNvSpPr>
          <p:nvPr>
            <p:ph idx="1"/>
          </p:nvPr>
        </p:nvSpPr>
        <p:spPr bwMode="auto">
          <a:xfrm>
            <a:off x="442685" y="2005994"/>
            <a:ext cx="11306629"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b="1" dirty="0"/>
              <a:t>Dataset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t>	The </a:t>
            </a:r>
            <a:r>
              <a:rPr lang="en-US" altLang="en-US" sz="2200" dirty="0" err="1"/>
              <a:t>intents.json</a:t>
            </a:r>
            <a:r>
              <a:rPr lang="en-US" altLang="en-US" sz="2200" dirty="0"/>
              <a:t> file contains structured data for various intents, such as greetings, dining requests, and special requests. Each intent includes patterns (guest questions) and corresponding responses.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b="1" dirty="0"/>
              <a:t>Cleaning Process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altLang="en-US" sz="2200" b="1" dirty="0"/>
              <a:t>Handling Missing Values</a:t>
            </a:r>
            <a:br>
              <a:rPr lang="en-US" altLang="en-US" sz="2200" dirty="0"/>
            </a:br>
            <a:r>
              <a:rPr lang="en-US" altLang="en-US" sz="2200" dirty="0"/>
              <a:t>	Missing values in chatbot data can mean incomplete responses or undefined intents. Before proceeding, ensure all intents have associated patterns and responses.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lang="en-US" altLang="en-US" sz="2200" b="1" dirty="0"/>
              <a:t>Outlier Handling:</a:t>
            </a:r>
            <a:r>
              <a:rPr lang="en-US" altLang="en-US" sz="2200" dirty="0"/>
              <a:t>	</a:t>
            </a:r>
          </a:p>
          <a:p>
            <a:pPr marL="0" marR="0" lvl="0" indent="0" algn="l" defTabSz="914400" rtl="0" eaLnBrk="0" fontAlgn="base" latinLnBrk="0" hangingPunct="0">
              <a:lnSpc>
                <a:spcPct val="100000"/>
              </a:lnSpc>
              <a:spcBef>
                <a:spcPct val="0"/>
              </a:spcBef>
              <a:spcAft>
                <a:spcPct val="0"/>
              </a:spcAft>
              <a:buClrTx/>
              <a:buSzTx/>
              <a:buNone/>
              <a:tabLst/>
            </a:pPr>
            <a:r>
              <a:rPr lang="en-US" altLang="en-US" sz="2200" dirty="0"/>
              <a:t>	Some guest queries may fall outside the expected patterns. Use a fallback mechanism to respond politely, such as: "I'm sorry, I didn’t understand that. Could you please rephrase?"</a:t>
            </a:r>
          </a:p>
        </p:txBody>
      </p:sp>
    </p:spTree>
    <p:extLst>
      <p:ext uri="{BB962C8B-B14F-4D97-AF65-F5344CB8AC3E}">
        <p14:creationId xmlns:p14="http://schemas.microsoft.com/office/powerpoint/2010/main" val="2963473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429E3-6FC3-881B-064E-C8C2D9C4A4B8}"/>
              </a:ext>
            </a:extLst>
          </p:cNvPr>
          <p:cNvSpPr>
            <a:spLocks noGrp="1"/>
          </p:cNvSpPr>
          <p:nvPr>
            <p:ph type="title"/>
          </p:nvPr>
        </p:nvSpPr>
        <p:spPr/>
        <p:txBody>
          <a:bodyPr/>
          <a:lstStyle/>
          <a:p>
            <a:r>
              <a:rPr lang="en-IN" b="1" dirty="0"/>
              <a:t>Exploratory Data Analysis (EDA)</a:t>
            </a:r>
            <a:endParaRPr lang="en-IN" dirty="0"/>
          </a:p>
        </p:txBody>
      </p:sp>
      <p:sp>
        <p:nvSpPr>
          <p:cNvPr id="3" name="Rectangle 1">
            <a:extLst>
              <a:ext uri="{FF2B5EF4-FFF2-40B4-BE49-F238E27FC236}">
                <a16:creationId xmlns:a16="http://schemas.microsoft.com/office/drawing/2014/main" id="{0C342BD3-ACF9-6FE2-175F-AD44A920A7DF}"/>
              </a:ext>
            </a:extLst>
          </p:cNvPr>
          <p:cNvSpPr>
            <a:spLocks noChangeArrowheads="1"/>
          </p:cNvSpPr>
          <p:nvPr/>
        </p:nvSpPr>
        <p:spPr bwMode="auto">
          <a:xfrm>
            <a:off x="522514" y="2017678"/>
            <a:ext cx="11161486"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solidFill>
                  <a:schemeClr val="tx1">
                    <a:lumMod val="75000"/>
                    <a:lumOff val="25000"/>
                  </a:schemeClr>
                </a:solidFill>
              </a:rPr>
              <a:t>Goal</a:t>
            </a:r>
            <a:br>
              <a:rPr lang="en-US" altLang="en-US" sz="2400" dirty="0">
                <a:solidFill>
                  <a:schemeClr val="tx1">
                    <a:lumMod val="75000"/>
                    <a:lumOff val="25000"/>
                  </a:schemeClr>
                </a:solidFill>
              </a:rPr>
            </a:br>
            <a:r>
              <a:rPr lang="en-US" altLang="en-US" sz="2400" dirty="0">
                <a:solidFill>
                  <a:schemeClr val="tx1">
                    <a:lumMod val="75000"/>
                    <a:lumOff val="25000"/>
                  </a:schemeClr>
                </a:solidFill>
              </a:rPr>
              <a:t>	Understand the types of requests guests make and how frequently these requests occur.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tx1">
                    <a:lumMod val="75000"/>
                    <a:lumOff val="25000"/>
                  </a:schemeClr>
                </a:solidFill>
              </a:rPr>
              <a:t>Visualizations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altLang="en-US" sz="2400" b="1" dirty="0">
                <a:solidFill>
                  <a:schemeClr val="tx1">
                    <a:lumMod val="75000"/>
                    <a:lumOff val="25000"/>
                  </a:schemeClr>
                </a:solidFill>
              </a:rPr>
              <a:t>Common Requests:</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400" dirty="0">
                <a:solidFill>
                  <a:schemeClr val="tx1">
                    <a:lumMod val="75000"/>
                    <a:lumOff val="25000"/>
                  </a:schemeClr>
                </a:solidFill>
              </a:rPr>
              <a:t>Visualize how common requests like dining orders or room service are compared to less frequent queries (e.g., special service requests like asking for extra towels).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lang="en-US" altLang="en-US" sz="2400" b="1" dirty="0">
                <a:solidFill>
                  <a:schemeClr val="tx1">
                    <a:lumMod val="75000"/>
                    <a:lumOff val="25000"/>
                  </a:schemeClr>
                </a:solidFill>
              </a:rPr>
              <a:t>Intent Patterns:</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400" dirty="0">
                <a:solidFill>
                  <a:schemeClr val="tx1">
                    <a:lumMod val="75000"/>
                    <a:lumOff val="25000"/>
                  </a:schemeClr>
                </a:solidFill>
              </a:rPr>
              <a:t>Use bar charts to visualize which intent patterns appear most frequently (e.g., greetings, dining requests, or check-out inquiries).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2152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FEF9-7B59-B026-4EC7-E4D6A7B584BA}"/>
              </a:ext>
            </a:extLst>
          </p:cNvPr>
          <p:cNvSpPr>
            <a:spLocks noGrp="1"/>
          </p:cNvSpPr>
          <p:nvPr>
            <p:ph type="title"/>
          </p:nvPr>
        </p:nvSpPr>
        <p:spPr/>
        <p:txBody>
          <a:bodyPr/>
          <a:lstStyle/>
          <a:p>
            <a:r>
              <a:rPr lang="en-IN" b="1" dirty="0"/>
              <a:t>Data Splitting</a:t>
            </a:r>
            <a:endParaRPr lang="en-IN" dirty="0"/>
          </a:p>
        </p:txBody>
      </p:sp>
      <p:sp>
        <p:nvSpPr>
          <p:cNvPr id="3" name="Content Placeholder 2">
            <a:extLst>
              <a:ext uri="{FF2B5EF4-FFF2-40B4-BE49-F238E27FC236}">
                <a16:creationId xmlns:a16="http://schemas.microsoft.com/office/drawing/2014/main" id="{06A1FA50-A11E-8BD5-0DEE-A35C3F903BF2}"/>
              </a:ext>
            </a:extLst>
          </p:cNvPr>
          <p:cNvSpPr>
            <a:spLocks noGrp="1"/>
          </p:cNvSpPr>
          <p:nvPr>
            <p:ph idx="1"/>
          </p:nvPr>
        </p:nvSpPr>
        <p:spPr>
          <a:xfrm>
            <a:off x="493486" y="2603500"/>
            <a:ext cx="11161485" cy="3416300"/>
          </a:xfrm>
        </p:spPr>
        <p:txBody>
          <a:bodyPr>
            <a:normAutofit/>
          </a:bodyPr>
          <a:lstStyle/>
          <a:p>
            <a:r>
              <a:rPr lang="en-GB" sz="2400" dirty="0"/>
              <a:t>Training, Validation, and Test Sets</a:t>
            </a:r>
          </a:p>
          <a:p>
            <a:r>
              <a:rPr lang="en-GB" sz="2400" dirty="0"/>
              <a:t>Training Set: Contains the bulk of the patterns and responses, allowing the chatbot to learn common guest inquiries.</a:t>
            </a:r>
          </a:p>
          <a:p>
            <a:r>
              <a:rPr lang="en-GB" sz="2400" dirty="0"/>
              <a:t>Validation Set: A smaller subset of queries used to fine-tune the chatbot’s ability to correctly match patterns to responses.</a:t>
            </a:r>
          </a:p>
          <a:p>
            <a:r>
              <a:rPr lang="en-GB" sz="2400" dirty="0"/>
              <a:t>Test Set: Used after training to evaluate the chatbot’s accuracy on unseen queries and ensure robust performance.</a:t>
            </a:r>
            <a:endParaRPr lang="en-IN" sz="2400" dirty="0"/>
          </a:p>
        </p:txBody>
      </p:sp>
    </p:spTree>
    <p:extLst>
      <p:ext uri="{BB962C8B-B14F-4D97-AF65-F5344CB8AC3E}">
        <p14:creationId xmlns:p14="http://schemas.microsoft.com/office/powerpoint/2010/main" val="2692013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C138D3-A7C4-13BD-9FF0-214DDC71B71B}"/>
              </a:ext>
            </a:extLst>
          </p:cNvPr>
          <p:cNvPicPr>
            <a:picLocks noChangeAspect="1"/>
          </p:cNvPicPr>
          <p:nvPr/>
        </p:nvPicPr>
        <p:blipFill>
          <a:blip r:embed="rId2"/>
          <a:stretch>
            <a:fillRect/>
          </a:stretch>
        </p:blipFill>
        <p:spPr>
          <a:xfrm>
            <a:off x="730333" y="842809"/>
            <a:ext cx="9717809" cy="5172382"/>
          </a:xfrm>
          <a:prstGeom prst="rect">
            <a:avLst/>
          </a:prstGeom>
        </p:spPr>
      </p:pic>
    </p:spTree>
    <p:extLst>
      <p:ext uri="{BB962C8B-B14F-4D97-AF65-F5344CB8AC3E}">
        <p14:creationId xmlns:p14="http://schemas.microsoft.com/office/powerpoint/2010/main" val="23138002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103</TotalTime>
  <Words>771</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 Boardroom</vt:lpstr>
      <vt:lpstr>Edunet Foundation Internship Week 1</vt:lpstr>
      <vt:lpstr>Problem and Project Objectives</vt:lpstr>
      <vt:lpstr>Tools and Software</vt:lpstr>
      <vt:lpstr>Minimum Requirements</vt:lpstr>
      <vt:lpstr>Knowledge of Data Modeling</vt:lpstr>
      <vt:lpstr>Data Collection and Cleaning</vt:lpstr>
      <vt:lpstr>Exploratory Data Analysis (EDA)</vt:lpstr>
      <vt:lpstr>Data Splitting</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Samarth Mule</dc:creator>
  <cp:lastModifiedBy>Samarth Mule</cp:lastModifiedBy>
  <cp:revision>2</cp:revision>
  <dcterms:created xsi:type="dcterms:W3CDTF">2024-12-21T14:24:20Z</dcterms:created>
  <dcterms:modified xsi:type="dcterms:W3CDTF">2024-12-21T16:07:31Z</dcterms:modified>
</cp:coreProperties>
</file>