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684" y="156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microsoft.com/office/2007/relationships/hdphoto" Target="../media/hdphoto5.wdp"/><Relationship Id="rId3" Type="http://schemas.microsoft.com/office/2007/relationships/hdphoto" Target="../media/hdphoto1.wdp"/><Relationship Id="rId7" Type="http://schemas.openxmlformats.org/officeDocument/2006/relationships/image" Target="../media/image11.png"/><Relationship Id="rId12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microsoft.com/office/2007/relationships/hdphoto" Target="../media/hdphoto4.wdp"/><Relationship Id="rId5" Type="http://schemas.openxmlformats.org/officeDocument/2006/relationships/image" Target="../media/image10.png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151586" y="3429000"/>
            <a:ext cx="6870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Implementation of Chatbot Using NLP and Machine Learning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096000" y="653632"/>
            <a:ext cx="4229100" cy="839037"/>
            <a:chOff x="393700" y="1003144"/>
            <a:chExt cx="5274472" cy="1046435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  <p:pic>
          <p:nvPicPr>
            <p:cNvPr id="9" name="Picture 8" descr="A logo of a company&#10;&#10;Description automatically generated">
              <a:extLst>
                <a:ext uri="{FF2B5EF4-FFF2-40B4-BE49-F238E27FC236}">
                  <a16:creationId xmlns:a16="http://schemas.microsoft.com/office/drawing/2014/main" id="{D1A40D65-4427-44E7-BD14-8E22D60915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7187" t="14341" r="7348" b="14115"/>
            <a:stretch/>
          </p:blipFill>
          <p:spPr>
            <a:xfrm>
              <a:off x="393700" y="1003144"/>
              <a:ext cx="1250066" cy="1046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590408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213163"/>
                </a:solidFill>
              </a:rPr>
              <a:t>Learning </a:t>
            </a:r>
            <a:r>
              <a:rPr lang="en-IN" sz="2800" b="1" dirty="0">
                <a:solidFill>
                  <a:srgbClr val="213163"/>
                </a:solidFill>
              </a:rPr>
              <a:t>Objectives</a:t>
            </a:r>
            <a:endParaRPr lang="en-IN" sz="2800" dirty="0">
              <a:solidFill>
                <a:srgbClr val="213163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B03557-657E-3F35-7707-5AC41B70F7B7}"/>
              </a:ext>
            </a:extLst>
          </p:cNvPr>
          <p:cNvSpPr txBox="1"/>
          <p:nvPr/>
        </p:nvSpPr>
        <p:spPr>
          <a:xfrm>
            <a:off x="345439" y="1452615"/>
            <a:ext cx="7000241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Understand how chatbots process user input, classify intents, and generate responses.</a:t>
            </a:r>
          </a:p>
          <a:p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Utilize tokenization, vectorization, and preprocessing to </a:t>
            </a:r>
            <a:r>
              <a:rPr lang="en-IN" sz="2000" dirty="0" err="1"/>
              <a:t>analyze</a:t>
            </a:r>
            <a:r>
              <a:rPr lang="en-IN" sz="2000" dirty="0"/>
              <a:t> textual data.</a:t>
            </a:r>
          </a:p>
          <a:p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Train and evaluate machine learning models for intent classification.</a:t>
            </a:r>
          </a:p>
          <a:p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Optimize model performance using hyperparameter tuning and cross-validation.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Deploy an interactive chatbot using </a:t>
            </a:r>
            <a:r>
              <a:rPr lang="en-IN" sz="2000" dirty="0" err="1"/>
              <a:t>Streamlit</a:t>
            </a:r>
            <a:r>
              <a:rPr lang="en-IN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13163"/>
                </a:solidFill>
              </a:rPr>
              <a:t>T</a:t>
            </a:r>
            <a:r>
              <a:rPr lang="en-IN" sz="2800" b="1" dirty="0" err="1">
                <a:solidFill>
                  <a:srgbClr val="213163"/>
                </a:solidFill>
              </a:rPr>
              <a:t>ools</a:t>
            </a:r>
            <a:r>
              <a:rPr lang="en-IN" sz="28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BED77E-F244-B57F-E456-7A9B126770E5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35834" y="1867431"/>
            <a:ext cx="6102626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5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NLTK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Tokenization, preprocessing user input.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Scikit-learn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TF-IDF vectorization, machine learning models, and evaluation metrics.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Web-based deployment interface for the chatbot.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Development Environment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VS Code, GitHub, Google Colab.</a:t>
            </a:r>
          </a:p>
        </p:txBody>
      </p:sp>
      <p:pic>
        <p:nvPicPr>
          <p:cNvPr id="1027" name="Picture 3" descr="Free: Python Logo Png Image - nohat.cc">
            <a:extLst>
              <a:ext uri="{FF2B5EF4-FFF2-40B4-BE49-F238E27FC236}">
                <a16:creationId xmlns:a16="http://schemas.microsoft.com/office/drawing/2014/main" id="{9D6858D5-70BD-1CB2-04CB-4E9FBCF915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18" b="89937" l="9748" r="89937">
                        <a14:foregroundMark x1="51572" y1="6918" x2="51572" y2="6918"/>
                        <a14:foregroundMark x1="30189" y1="88050" x2="30189" y2="88050"/>
                        <a14:foregroundMark x1="42138" y1="85535" x2="42138" y2="85535"/>
                        <a14:foregroundMark x1="37421" y1="81761" x2="37421" y2="81761"/>
                        <a14:foregroundMark x1="45597" y1="74214" x2="45597" y2="74214"/>
                        <a14:foregroundMark x1="50314" y1="76730" x2="50314" y2="76730"/>
                        <a14:foregroundMark x1="57547" y1="83648" x2="57547" y2="83648"/>
                        <a14:foregroundMark x1="64780" y1="75472" x2="64780" y2="75472"/>
                        <a14:foregroundMark x1="54403" y1="37107" x2="54403" y2="37107"/>
                        <a14:backgroundMark x1="55031" y1="54717" x2="55031" y2="54717"/>
                        <a14:backgroundMark x1="55346" y1="47799" x2="55346" y2="477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27" r="23721"/>
          <a:stretch/>
        </p:blipFill>
        <p:spPr bwMode="auto">
          <a:xfrm>
            <a:off x="6336399" y="3791159"/>
            <a:ext cx="1336297" cy="129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Introduction to Machine Learning Libraries in Python: A Beginner's Guide  (Part 6) | by Ajita Gupta | Nov, 2024 | Python in Plain English">
            <a:extLst>
              <a:ext uri="{FF2B5EF4-FFF2-40B4-BE49-F238E27FC236}">
                <a16:creationId xmlns:a16="http://schemas.microsoft.com/office/drawing/2014/main" id="{D436AB83-2262-14C7-C6BE-C3F3FD8AD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950" y="2324309"/>
            <a:ext cx="3064351" cy="306435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Scikit-learn - Free Transparent PNG ...">
            <a:extLst>
              <a:ext uri="{FF2B5EF4-FFF2-40B4-BE49-F238E27FC236}">
                <a16:creationId xmlns:a16="http://schemas.microsoft.com/office/drawing/2014/main" id="{5C355B69-1C5E-1E08-90B6-ED36AB981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4839" y1="56790" x2="24839" y2="56790"/>
                        <a14:foregroundMark x1="28387" y1="52469" x2="28387" y2="52469"/>
                        <a14:foregroundMark x1="28387" y1="52469" x2="28387" y2="61111"/>
                        <a14:foregroundMark x1="28387" y1="61111" x2="28387" y2="61111"/>
                        <a14:backgroundMark x1="22903" y1="85802" x2="59677" y2="87654"/>
                        <a14:backgroundMark x1="59677" y1="87654" x2="75806" y2="86420"/>
                        <a14:backgroundMark x1="75806" y1="86420" x2="76452" y2="87037"/>
                        <a14:backgroundMark x1="76774" y1="86420" x2="76774" y2="86420"/>
                        <a14:backgroundMark x1="82258" y1="87037" x2="74516" y2="858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3769" y="4901254"/>
            <a:ext cx="295275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Streamlit • A faster way to build and share data apps">
            <a:extLst>
              <a:ext uri="{FF2B5EF4-FFF2-40B4-BE49-F238E27FC236}">
                <a16:creationId xmlns:a16="http://schemas.microsoft.com/office/drawing/2014/main" id="{1F09D3F2-C064-7DA4-9693-EE742DA9D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959" y="4783610"/>
            <a:ext cx="2794166" cy="1634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VS Code tips and tricks for beginners">
            <a:extLst>
              <a:ext uri="{FF2B5EF4-FFF2-40B4-BE49-F238E27FC236}">
                <a16:creationId xmlns:a16="http://schemas.microsoft.com/office/drawing/2014/main" id="{772F53B9-AF04-A2EA-2D2F-656DD218A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16820" y1="48052" x2="16820" y2="48052"/>
                        <a14:foregroundMark x1="11927" y1="50649" x2="11927" y2="50649"/>
                        <a14:foregroundMark x1="10551" y1="48701" x2="10092" y2="48052"/>
                        <a14:foregroundMark x1="11010" y1="49351" x2="10551" y2="48701"/>
                        <a14:foregroundMark x1="11468" y1="50000" x2="11010" y2="49351"/>
                        <a14:foregroundMark x1="11927" y1="50649" x2="11468" y2="50000"/>
                        <a14:foregroundMark x1="11927" y1="50649" x2="11927" y2="50649"/>
                        <a14:foregroundMark x1="11315" y1="50000" x2="11315" y2="50000"/>
                        <a14:foregroundMark x1="11315" y1="50000" x2="11315" y2="50000"/>
                        <a14:foregroundMark x1="11315" y1="50000" x2="11315" y2="50000"/>
                        <a14:foregroundMark x1="11315" y1="50000" x2="11315" y2="50000"/>
                        <a14:foregroundMark x1="11315" y1="50000" x2="11009" y2="50000"/>
                        <a14:foregroundMark x1="11009" y1="50000" x2="11009" y2="50000"/>
                        <a14:foregroundMark x1="16514" y1="55844" x2="16514" y2="55844"/>
                        <a14:foregroundMark x1="15291" y1="55195" x2="15291" y2="55195"/>
                        <a14:foregroundMark x1="17431" y1="50000" x2="17431" y2="50000"/>
                        <a14:foregroundMark x1="22324" y1="52597" x2="22324" y2="52597"/>
                        <a14:foregroundMark x1="33945" y1="61688" x2="33945" y2="61688"/>
                        <a14:foregroundMark x1="46789" y1="55844" x2="46789" y2="55844"/>
                        <a14:foregroundMark x1="55046" y1="53896" x2="55046" y2="53896"/>
                        <a14:foregroundMark x1="74006" y1="53896" x2="74006" y2="53896"/>
                        <a14:foregroundMark x1="70948" y1="54545" x2="70948" y2="54545"/>
                        <a14:foregroundMark x1="84404" y1="53896" x2="84404" y2="53896"/>
                        <a14:backgroundMark x1="9786" y1="49351" x2="9786" y2="49351"/>
                        <a14:backgroundMark x1="10398" y1="50649" x2="10398" y2="50649"/>
                        <a14:backgroundMark x1="9786" y1="48701" x2="9786" y2="48701"/>
                        <a14:backgroundMark x1="10398" y1="49351" x2="10398" y2="49351"/>
                        <a14:backgroundMark x1="15902" y1="54545" x2="15902" y2="54545"/>
                        <a14:backgroundMark x1="73089" y1="52597" x2="73089" y2="52597"/>
                        <a14:backgroundMark x1="73394" y1="52597" x2="73394" y2="52597"/>
                        <a14:backgroundMark x1="73394" y1="54545" x2="73394" y2="54545"/>
                        <a14:backgroundMark x1="69419" y1="54545" x2="69419" y2="54545"/>
                        <a14:backgroundMark x1="70336" y1="54545" x2="70336" y2="54545"/>
                        <a14:backgroundMark x1="73700" y1="49351" x2="73700" y2="49351"/>
                        <a14:backgroundMark x1="85627" y1="51299" x2="85627" y2="51299"/>
                        <a14:backgroundMark x1="85321" y1="52597" x2="85321" y2="52597"/>
                        <a14:backgroundMark x1="72171" y1="5844" x2="72171" y2="5844"/>
                        <a14:backgroundMark x1="10703" y1="50649" x2="10703" y2="506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992" y="926258"/>
            <a:ext cx="3114675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GitHub Logo and symbol, meaning ...">
            <a:extLst>
              <a:ext uri="{FF2B5EF4-FFF2-40B4-BE49-F238E27FC236}">
                <a16:creationId xmlns:a16="http://schemas.microsoft.com/office/drawing/2014/main" id="{2810D68D-9FF8-D236-0895-B20763B306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524" b="95238" l="10000" r="90000">
                        <a14:foregroundMark x1="24667" y1="72619" x2="24667" y2="72619"/>
                        <a14:foregroundMark x1="29667" y1="89286" x2="29667" y2="89286"/>
                        <a14:foregroundMark x1="27667" y1="95238" x2="27667" y2="95238"/>
                        <a14:foregroundMark x1="35000" y1="81548" x2="35000" y2="81548"/>
                        <a14:foregroundMark x1="35000" y1="75000" x2="35000" y2="75000"/>
                        <a14:foregroundMark x1="40667" y1="82143" x2="40667" y2="82143"/>
                        <a14:foregroundMark x1="48667" y1="82143" x2="48667" y2="82143"/>
                        <a14:foregroundMark x1="67000" y1="93452" x2="67000" y2="93452"/>
                        <a14:foregroundMark x1="73333" y1="79762" x2="73333" y2="797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056" r="15912"/>
          <a:stretch/>
        </p:blipFill>
        <p:spPr bwMode="auto">
          <a:xfrm>
            <a:off x="6494479" y="2295716"/>
            <a:ext cx="1336297" cy="1133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Google Colab Logo, tech companies, png ...">
            <a:extLst>
              <a:ext uri="{FF2B5EF4-FFF2-40B4-BE49-F238E27FC236}">
                <a16:creationId xmlns:a16="http://schemas.microsoft.com/office/drawing/2014/main" id="{077477DF-CFE1-84D0-A39F-B9D256375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22378" y1="42045" x2="22378" y2="420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938" y="1130384"/>
            <a:ext cx="2072850" cy="127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13163"/>
                </a:solidFill>
              </a:rPr>
              <a:t>Methodology</a:t>
            </a:r>
            <a:r>
              <a:rPr lang="en-US" sz="2400" b="1" dirty="0">
                <a:solidFill>
                  <a:srgbClr val="213163"/>
                </a:solidFill>
              </a:rPr>
              <a:t> </a:t>
            </a:r>
            <a:endParaRPr lang="en-IN" sz="2400" dirty="0">
              <a:solidFill>
                <a:srgbClr val="213163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08FBA9-1B8F-184F-F2B4-34707927B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511" y="1560855"/>
            <a:ext cx="7975618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Preparation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5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Loaded and preprocessed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intent.json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Tokenized and vectorized text using TF-IDF.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Selection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Baseline model: Logistic Regression.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Advanced models: Random Forest, SVM.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Trained models on labeled intent patterns.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Applied 5-fold cross-validation for reliability.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Hyperparameter tuning using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GridSearchCV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egularization for performance improvement.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Saved the best model and vectorizer for real-time interaction.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Deployed using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a user-friendly interface.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7B55F33-DE1C-F534-4581-A6BFFF9A7EEE}"/>
              </a:ext>
            </a:extLst>
          </p:cNvPr>
          <p:cNvGrpSpPr/>
          <p:nvPr/>
        </p:nvGrpSpPr>
        <p:grpSpPr>
          <a:xfrm>
            <a:off x="8697826" y="1276266"/>
            <a:ext cx="2873544" cy="4754940"/>
            <a:chOff x="8697826" y="1276266"/>
            <a:chExt cx="2873544" cy="475494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0C9FE9E-2FF8-E03D-A069-9DEAD57904E8}"/>
                </a:ext>
              </a:extLst>
            </p:cNvPr>
            <p:cNvSpPr/>
            <p:nvPr/>
          </p:nvSpPr>
          <p:spPr>
            <a:xfrm>
              <a:off x="8697828" y="1276266"/>
              <a:ext cx="2873542" cy="52322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Data Preparation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4012C10-A19B-1987-871F-7F0FE3FC6C54}"/>
                </a:ext>
              </a:extLst>
            </p:cNvPr>
            <p:cNvSpPr/>
            <p:nvPr/>
          </p:nvSpPr>
          <p:spPr>
            <a:xfrm>
              <a:off x="8697828" y="2345686"/>
              <a:ext cx="2873542" cy="52322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Model Selection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320CE30-D2ED-6282-91F2-9A8B4997F15B}"/>
                </a:ext>
              </a:extLst>
            </p:cNvPr>
            <p:cNvSpPr/>
            <p:nvPr/>
          </p:nvSpPr>
          <p:spPr>
            <a:xfrm>
              <a:off x="8697828" y="3392126"/>
              <a:ext cx="2873542" cy="52322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Training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830A9B4-9E65-49E4-E27E-A0A497464667}"/>
                </a:ext>
              </a:extLst>
            </p:cNvPr>
            <p:cNvSpPr/>
            <p:nvPr/>
          </p:nvSpPr>
          <p:spPr>
            <a:xfrm>
              <a:off x="8697826" y="4450056"/>
              <a:ext cx="2873543" cy="52322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Optimization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B09433B-95A3-6DE1-431F-DDD5B4F00C8E}"/>
                </a:ext>
              </a:extLst>
            </p:cNvPr>
            <p:cNvSpPr/>
            <p:nvPr/>
          </p:nvSpPr>
          <p:spPr>
            <a:xfrm>
              <a:off x="8697827" y="5507986"/>
              <a:ext cx="2873543" cy="52322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Deployment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F2FF1C0-ADC6-77E8-CFBC-CF74FB4DC9BD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>
              <a:off x="10134599" y="1799486"/>
              <a:ext cx="0" cy="5462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8A9014A-20D3-5E4B-A3C6-DD7C933CB65D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>
              <a:off x="10134599" y="2868906"/>
              <a:ext cx="0" cy="52322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EE4D405-2E5B-E870-6946-55B4579CE1FD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 flipH="1">
              <a:off x="10134598" y="3915346"/>
              <a:ext cx="1" cy="53471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14C9DB6-2659-3C0D-142F-09F9B3D5244F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>
              <a:off x="10134598" y="4973276"/>
              <a:ext cx="1" cy="53471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13163"/>
                </a:solidFill>
              </a:rPr>
              <a:t>Problem Statement:  </a:t>
            </a:r>
            <a:endParaRPr lang="en-IN" sz="2800" b="1" dirty="0">
              <a:solidFill>
                <a:srgbClr val="213163"/>
              </a:solidFill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BB87D7E-CEA4-9E2A-165D-7FA174668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104" y="2057793"/>
            <a:ext cx="11479696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today's digital world, there is an increasing need for efficient, scalable, and cost-effective ways to handle frequent queries and interactions. Manual response systems are time-consuming, error-prone, and resource-intensive, creating a need for automation to enhance user experience and streamline operations.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28FF162-59EE-4688-FBA2-117D57BA4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104" y="3689009"/>
            <a:ext cx="11479696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 Statement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a generic chatbot capable of understanding user inputs, classifying them into predefined intents, and providing accurate, context-aware responses. The chatbot should leverage Natural Language Processing (NLP) techniques and machine learning models to ensure adaptability, scalability, and relevance across multiple domains.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13163"/>
                </a:solidFill>
              </a:rPr>
              <a:t>Solution:  </a:t>
            </a:r>
            <a:endParaRPr lang="en-IN" sz="28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D396FB-6F7E-D624-5D06-B95E3DF0F9AD}"/>
              </a:ext>
            </a:extLst>
          </p:cNvPr>
          <p:cNvSpPr txBox="1"/>
          <p:nvPr/>
        </p:nvSpPr>
        <p:spPr>
          <a:xfrm>
            <a:off x="255104" y="1785565"/>
            <a:ext cx="778399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Proposed Chatbot</a:t>
            </a:r>
            <a:r>
              <a:rPr lang="en-IN" sz="20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Core Features</a:t>
            </a:r>
            <a:r>
              <a:rPr lang="en-IN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Understands user input using Natural Language Processing (NLP).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Matches user input patterns to predefined intents.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Generates accurate and context-aware responses.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Technologies</a:t>
            </a:r>
            <a:r>
              <a:rPr lang="en-IN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Machine learning models for intent classification.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 err="1"/>
              <a:t>Streamlit</a:t>
            </a:r>
            <a:r>
              <a:rPr lang="en-IN" sz="2000" dirty="0"/>
              <a:t>-based interface for seamless user interaction.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Benefits</a:t>
            </a:r>
            <a:r>
              <a:rPr lang="en-IN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b="1" dirty="0"/>
              <a:t>Generic Functionality</a:t>
            </a:r>
            <a:r>
              <a:rPr lang="en-IN" sz="2000" dirty="0"/>
              <a:t>: Suitable for various domains (e.g., customer support, FAQs).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Operates 24/7 for uninterrupted user assistance.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Scalable to include more intents and responses as needed.</a:t>
            </a:r>
          </a:p>
        </p:txBody>
      </p:sp>
      <p:pic>
        <p:nvPicPr>
          <p:cNvPr id="4098" name="Picture 2" descr="Chatbot PNG Transparent Images Free ...">
            <a:extLst>
              <a:ext uri="{FF2B5EF4-FFF2-40B4-BE49-F238E27FC236}">
                <a16:creationId xmlns:a16="http://schemas.microsoft.com/office/drawing/2014/main" id="{C6B0FC10-B385-4B76-67B4-4D050049B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2528888"/>
            <a:ext cx="3300413" cy="330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EF6922-1BE4-9943-9D1D-CC56F3BD7C2D}"/>
              </a:ext>
            </a:extLst>
          </p:cNvPr>
          <p:cNvSpPr txBox="1"/>
          <p:nvPr/>
        </p:nvSpPr>
        <p:spPr>
          <a:xfrm>
            <a:off x="255104" y="1054412"/>
            <a:ext cx="6102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213163"/>
                </a:solidFill>
              </a:rPr>
              <a:t>Screenshots: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4DC85A-46A3-1FBE-94AE-7BE90A33D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225" y="1577632"/>
            <a:ext cx="9823549" cy="495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813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13163"/>
                </a:solidFill>
              </a:rPr>
              <a:t>Conclusion:  </a:t>
            </a:r>
            <a:endParaRPr lang="en-IN" sz="2800" dirty="0">
              <a:solidFill>
                <a:srgbClr val="213163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CACBD9-CD07-E07A-06F7-DAEB8028F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587" y="1511371"/>
            <a:ext cx="7470913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Successfully developed and deployed a functional chatbot capable of understanding and responding to user queries.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Leveraged NLP and machine learning models for intent classification with high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provided a seamless user interface for real-time chatbot interaction.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Scope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Expand dataset for more diverse intents.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 deep learning models like RNNs for improved understanding.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 dynamic conversational flows for more complex interactions.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3" name="Picture 3" descr="Future Scope Stock Illustrations – 996 ...">
            <a:extLst>
              <a:ext uri="{FF2B5EF4-FFF2-40B4-BE49-F238E27FC236}">
                <a16:creationId xmlns:a16="http://schemas.microsoft.com/office/drawing/2014/main" id="{50E28238-19D7-1FDC-FEB8-EA0DB64A9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900" y="1937048"/>
            <a:ext cx="3857625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57</TotalTime>
  <Words>475</Words>
  <Application>Microsoft Office PowerPoint</Application>
  <PresentationFormat>Widescreen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Samarth Mule</cp:lastModifiedBy>
  <cp:revision>3</cp:revision>
  <dcterms:created xsi:type="dcterms:W3CDTF">2024-12-31T09:40:01Z</dcterms:created>
  <dcterms:modified xsi:type="dcterms:W3CDTF">2025-01-04T16:28:32Z</dcterms:modified>
</cp:coreProperties>
</file>